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72EBEDF2-4B83-45FA-B5BF-62A9B62CC4FB}" type="datetimeFigureOut">
              <a:rPr lang="tr-TR" smtClean="0"/>
              <a:pPr/>
              <a:t>11.06.2015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C50EF8-5D1D-45D7-A810-D5B90EC5C34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EBEDF2-4B83-45FA-B5BF-62A9B62CC4FB}" type="datetimeFigureOut">
              <a:rPr lang="tr-TR" smtClean="0"/>
              <a:pPr/>
              <a:t>11.06.2015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C50EF8-5D1D-45D7-A810-D5B90EC5C34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p:cNvPicPr>
            <a:picLocks noChangeAspect="1" noChangeArrowheads="1"/>
          </p:cNvPicPr>
          <p:nvPr/>
        </p:nvPicPr>
        <p:blipFill>
          <a:blip r:embed="rId2" cstate="print"/>
          <a:srcRect/>
          <a:stretch>
            <a:fillRect/>
          </a:stretch>
        </p:blipFill>
        <p:spPr bwMode="auto">
          <a:xfrm>
            <a:off x="0" y="0"/>
            <a:ext cx="3895725" cy="3505200"/>
          </a:xfrm>
          <a:prstGeom prst="rect">
            <a:avLst/>
          </a:prstGeom>
          <a:noFill/>
          <a:ln w="9525">
            <a:noFill/>
            <a:miter lim="800000"/>
            <a:headEnd/>
            <a:tailEnd/>
          </a:ln>
        </p:spPr>
      </p:pic>
      <p:sp>
        <p:nvSpPr>
          <p:cNvPr id="5" name="4 Metin kutusu"/>
          <p:cNvSpPr txBox="1"/>
          <p:nvPr/>
        </p:nvSpPr>
        <p:spPr>
          <a:xfrm>
            <a:off x="979984" y="1061120"/>
            <a:ext cx="184731" cy="369332"/>
          </a:xfrm>
          <a:prstGeom prst="rect">
            <a:avLst/>
          </a:prstGeom>
          <a:noFill/>
        </p:spPr>
        <p:txBody>
          <a:bodyPr wrap="none" rtlCol="0">
            <a:spAutoFit/>
          </a:bodyPr>
          <a:lstStyle/>
          <a:p>
            <a:endParaRPr lang="tr-TR" dirty="0"/>
          </a:p>
        </p:txBody>
      </p:sp>
      <p:sp>
        <p:nvSpPr>
          <p:cNvPr id="6" name="5 Metin kutusu"/>
          <p:cNvSpPr txBox="1"/>
          <p:nvPr/>
        </p:nvSpPr>
        <p:spPr>
          <a:xfrm>
            <a:off x="971600" y="1052736"/>
            <a:ext cx="184731" cy="369332"/>
          </a:xfrm>
          <a:prstGeom prst="rect">
            <a:avLst/>
          </a:prstGeom>
          <a:noFill/>
        </p:spPr>
        <p:txBody>
          <a:bodyPr wrap="none" rtlCol="0">
            <a:spAutoFit/>
          </a:bodyPr>
          <a:lstStyle/>
          <a:p>
            <a:endParaRPr lang="tr-TR" dirty="0"/>
          </a:p>
        </p:txBody>
      </p:sp>
      <p:sp>
        <p:nvSpPr>
          <p:cNvPr id="9" name="8 Dikdörtgen"/>
          <p:cNvSpPr/>
          <p:nvPr/>
        </p:nvSpPr>
        <p:spPr>
          <a:xfrm>
            <a:off x="863080" y="980728"/>
            <a:ext cx="8280920" cy="2862322"/>
          </a:xfrm>
          <a:prstGeom prst="rect">
            <a:avLst/>
          </a:prstGeom>
        </p:spPr>
        <p:txBody>
          <a:bodyPr wrap="square">
            <a:spAutoFit/>
          </a:bodyPr>
          <a:lstStyle/>
          <a:p>
            <a:pPr lvl="0" algn="ctr" fontAlgn="base">
              <a:lnSpc>
                <a:spcPct val="150000"/>
              </a:lnSpc>
              <a:spcBef>
                <a:spcPct val="0"/>
              </a:spcBef>
              <a:spcAft>
                <a:spcPct val="0"/>
              </a:spcAft>
            </a:pPr>
            <a:r>
              <a:rPr kumimoji="0" lang="tr-TR" sz="2400" b="1" i="0" u="none" strike="noStrike" cap="none" normalizeH="0" baseline="0" dirty="0" smtClean="0">
                <a:ln>
                  <a:noFill/>
                </a:ln>
                <a:solidFill>
                  <a:schemeClr val="bg1">
                    <a:lumMod val="95000"/>
                  </a:schemeClr>
                </a:solidFill>
                <a:effectLst/>
                <a:latin typeface="Times New Roman" pitchFamily="18" charset="0"/>
                <a:ea typeface="Calibri" pitchFamily="34" charset="0"/>
                <a:cs typeface="Times New Roman" pitchFamily="18" charset="0"/>
              </a:rPr>
              <a:t>YOKSULLUKLA </a:t>
            </a:r>
            <a:r>
              <a:rPr kumimoji="0" lang="tr-T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S</a:t>
            </a:r>
            <a:r>
              <a:rPr lang="tr-TR" sz="2400" b="1" dirty="0" smtClean="0">
                <a:solidFill>
                  <a:schemeClr val="tx2">
                    <a:lumMod val="60000"/>
                    <a:lumOff val="40000"/>
                  </a:schemeClr>
                </a:solidFill>
                <a:latin typeface="Times New Roman" pitchFamily="18" charset="0"/>
                <a:ea typeface="Calibri" pitchFamily="34" charset="0"/>
                <a:cs typeface="Times New Roman" pitchFamily="18" charset="0"/>
              </a:rPr>
              <a:t>Ü</a:t>
            </a:r>
            <a:r>
              <a:rPr kumimoji="0" lang="tr-TR" sz="2400" b="1" i="0" u="none" strike="noStrike" cap="none" normalizeH="0" baseline="0" dirty="0" smtClean="0">
                <a:ln>
                  <a:noFill/>
                </a:ln>
                <a:solidFill>
                  <a:schemeClr val="tx2">
                    <a:lumMod val="60000"/>
                    <a:lumOff val="40000"/>
                  </a:schemeClr>
                </a:solidFill>
                <a:effectLst/>
                <a:latin typeface="Times New Roman" pitchFamily="18" charset="0"/>
                <a:ea typeface="Calibri" pitchFamily="34" charset="0"/>
                <a:cs typeface="Times New Roman" pitchFamily="18" charset="0"/>
              </a:rPr>
              <a:t>RD</a:t>
            </a:r>
            <a:r>
              <a:rPr lang="tr-TR" sz="2400" b="1" dirty="0" smtClean="0">
                <a:solidFill>
                  <a:schemeClr val="tx2">
                    <a:lumMod val="60000"/>
                    <a:lumOff val="40000"/>
                  </a:schemeClr>
                </a:solidFill>
                <a:latin typeface="Times New Roman" pitchFamily="18" charset="0"/>
                <a:ea typeface="Calibri" pitchFamily="34" charset="0"/>
                <a:cs typeface="Times New Roman" pitchFamily="18" charset="0"/>
              </a:rPr>
              <a:t>Ü</a:t>
            </a:r>
            <a:r>
              <a:rPr kumimoji="0" lang="tr-TR" sz="2400" b="1" i="0" u="none" strike="noStrike" cap="none" normalizeH="0" baseline="0" dirty="0" smtClean="0">
                <a:ln>
                  <a:noFill/>
                </a:ln>
                <a:solidFill>
                  <a:schemeClr val="tx2">
                    <a:lumMod val="60000"/>
                    <a:lumOff val="40000"/>
                  </a:schemeClr>
                </a:solidFill>
                <a:effectLst/>
                <a:latin typeface="Times New Roman" pitchFamily="18" charset="0"/>
                <a:ea typeface="Calibri" pitchFamily="34" charset="0"/>
                <a:cs typeface="Times New Roman" pitchFamily="18" charset="0"/>
              </a:rPr>
              <a:t>R</a:t>
            </a:r>
            <a:r>
              <a:rPr lang="tr-TR" sz="2400" b="1" dirty="0" smtClean="0">
                <a:solidFill>
                  <a:schemeClr val="tx2">
                    <a:lumMod val="60000"/>
                    <a:lumOff val="40000"/>
                  </a:schemeClr>
                </a:solidFill>
                <a:latin typeface="Times New Roman" pitchFamily="18" charset="0"/>
                <a:ea typeface="Calibri" pitchFamily="34" charset="0"/>
                <a:cs typeface="Times New Roman" pitchFamily="18" charset="0"/>
              </a:rPr>
              <a:t>Ü</a:t>
            </a:r>
            <a:r>
              <a:rPr kumimoji="0" lang="tr-TR" sz="2400" b="1" i="0" u="none" strike="noStrike" cap="none" normalizeH="0" baseline="0" dirty="0" smtClean="0">
                <a:ln>
                  <a:noFill/>
                </a:ln>
                <a:solidFill>
                  <a:schemeClr val="tx2">
                    <a:lumMod val="60000"/>
                    <a:lumOff val="40000"/>
                  </a:schemeClr>
                </a:solidFill>
                <a:effectLst/>
                <a:latin typeface="Times New Roman" pitchFamily="18" charset="0"/>
                <a:ea typeface="Calibri" pitchFamily="34" charset="0"/>
                <a:cs typeface="Times New Roman" pitchFamily="18" charset="0"/>
              </a:rPr>
              <a:t>LEBİLİR </a:t>
            </a:r>
            <a:r>
              <a:rPr kumimoji="0" lang="tr-TR" sz="2400" b="1" i="0" u="none" strike="noStrike" cap="none" normalizeH="0" baseline="0" dirty="0" smtClean="0">
                <a:ln>
                  <a:noFill/>
                </a:ln>
                <a:solidFill>
                  <a:schemeClr val="accent2">
                    <a:lumMod val="50000"/>
                  </a:schemeClr>
                </a:solidFill>
                <a:effectLst/>
                <a:latin typeface="Times New Roman" pitchFamily="18" charset="0"/>
                <a:ea typeface="Calibri" pitchFamily="34" charset="0"/>
                <a:cs typeface="Times New Roman" pitchFamily="18" charset="0"/>
              </a:rPr>
              <a:t>M</a:t>
            </a:r>
            <a:r>
              <a:rPr lang="tr-TR" sz="2400" b="1" dirty="0">
                <a:solidFill>
                  <a:schemeClr val="accent2">
                    <a:lumMod val="50000"/>
                  </a:schemeClr>
                </a:solidFill>
                <a:latin typeface="Times New Roman" pitchFamily="18" charset="0"/>
                <a:ea typeface="Calibri" pitchFamily="34" charset="0"/>
                <a:cs typeface="Times New Roman" pitchFamily="18" charset="0"/>
              </a:rPr>
              <a:t>Ü</a:t>
            </a:r>
            <a:r>
              <a:rPr kumimoji="0" lang="tr-TR" sz="2400" b="1" i="0" u="none" strike="noStrike" cap="none" normalizeH="0" baseline="0" dirty="0" smtClean="0">
                <a:ln>
                  <a:noFill/>
                </a:ln>
                <a:solidFill>
                  <a:schemeClr val="accent2">
                    <a:lumMod val="50000"/>
                  </a:schemeClr>
                </a:solidFill>
                <a:effectLst/>
                <a:latin typeface="Times New Roman" pitchFamily="18" charset="0"/>
                <a:ea typeface="Calibri" pitchFamily="34" charset="0"/>
                <a:cs typeface="Times New Roman" pitchFamily="18" charset="0"/>
              </a:rPr>
              <a:t>CADELEDE </a:t>
            </a:r>
            <a:r>
              <a:rPr kumimoji="0" lang="tr-T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SOSYAL</a:t>
            </a:r>
            <a:r>
              <a:rPr kumimoji="0" lang="tr-TR" sz="2400" b="1" i="0" u="none" strike="noStrike" cap="none" normalizeH="0" baseline="0" dirty="0" smtClean="0">
                <a:ln>
                  <a:noFill/>
                </a:ln>
                <a:solidFill>
                  <a:schemeClr val="tx2">
                    <a:lumMod val="75000"/>
                  </a:schemeClr>
                </a:solidFill>
                <a:effectLst/>
                <a:latin typeface="Times New Roman" pitchFamily="18" charset="0"/>
                <a:ea typeface="Calibri" pitchFamily="34" charset="0"/>
                <a:cs typeface="Times New Roman" pitchFamily="18" charset="0"/>
              </a:rPr>
              <a:t> </a:t>
            </a:r>
            <a:r>
              <a:rPr kumimoji="0" lang="tr-TR" sz="2400" b="1" i="0" u="none" strike="noStrike" cap="none" normalizeH="0" baseline="0" dirty="0" smtClean="0">
                <a:ln>
                  <a:noFill/>
                </a:ln>
                <a:solidFill>
                  <a:schemeClr val="bg1">
                    <a:lumMod val="95000"/>
                  </a:schemeClr>
                </a:solidFill>
                <a:effectLst/>
                <a:latin typeface="Times New Roman" pitchFamily="18" charset="0"/>
                <a:ea typeface="Calibri" pitchFamily="34" charset="0"/>
                <a:cs typeface="Times New Roman" pitchFamily="18" charset="0"/>
              </a:rPr>
              <a:t>PAZA</a:t>
            </a:r>
            <a:r>
              <a:rPr kumimoji="0" lang="tr-TR" sz="2400" b="1" i="0" u="none" strike="noStrike" cap="none" normalizeH="0" baseline="0" dirty="0" smtClean="0">
                <a:ln>
                  <a:noFill/>
                </a:ln>
                <a:solidFill>
                  <a:schemeClr val="tx2">
                    <a:lumMod val="60000"/>
                    <a:lumOff val="40000"/>
                  </a:schemeClr>
                </a:solidFill>
                <a:effectLst/>
                <a:latin typeface="Times New Roman" pitchFamily="18" charset="0"/>
                <a:ea typeface="Calibri" pitchFamily="34" charset="0"/>
                <a:cs typeface="Times New Roman" pitchFamily="18" charset="0"/>
              </a:rPr>
              <a:t>RLAMANIN</a:t>
            </a:r>
            <a:r>
              <a:rPr kumimoji="0" lang="tr-TR" sz="2400" b="1" i="0" u="none" strike="noStrike" cap="none" normalizeH="0" baseline="0" dirty="0" smtClean="0">
                <a:ln>
                  <a:noFill/>
                </a:ln>
                <a:solidFill>
                  <a:schemeClr val="tx2">
                    <a:lumMod val="50000"/>
                  </a:schemeClr>
                </a:solidFill>
                <a:effectLst/>
                <a:latin typeface="Times New Roman" pitchFamily="18" charset="0"/>
                <a:ea typeface="Calibri" pitchFamily="34" charset="0"/>
                <a:cs typeface="Times New Roman" pitchFamily="18" charset="0"/>
              </a:rPr>
              <a:t> ROL</a:t>
            </a:r>
            <a:r>
              <a:rPr lang="tr-TR" sz="2400" b="1" dirty="0">
                <a:solidFill>
                  <a:schemeClr val="tx2">
                    <a:lumMod val="50000"/>
                  </a:schemeClr>
                </a:solidFill>
                <a:latin typeface="Times New Roman" pitchFamily="18" charset="0"/>
                <a:ea typeface="Calibri" pitchFamily="34" charset="0"/>
                <a:cs typeface="Times New Roman" pitchFamily="18" charset="0"/>
              </a:rPr>
              <a:t>Ü</a:t>
            </a:r>
            <a:r>
              <a:rPr kumimoji="0" lang="tr-T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ve </a:t>
            </a:r>
            <a:r>
              <a:rPr kumimoji="0" lang="tr-TR" sz="2400" b="1" i="0" u="none" strike="noStrike" cap="none" normalizeH="0" baseline="0" dirty="0" smtClean="0">
                <a:ln>
                  <a:noFill/>
                </a:ln>
                <a:solidFill>
                  <a:schemeClr val="accent3">
                    <a:lumMod val="50000"/>
                  </a:schemeClr>
                </a:solidFill>
                <a:effectLst/>
                <a:latin typeface="Times New Roman" pitchFamily="18" charset="0"/>
                <a:ea typeface="Calibri" pitchFamily="34" charset="0"/>
                <a:cs typeface="Times New Roman" pitchFamily="18" charset="0"/>
              </a:rPr>
              <a:t>SOSYAL </a:t>
            </a:r>
            <a:r>
              <a:rPr kumimoji="0" lang="tr-T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PAZARL</a:t>
            </a:r>
            <a:r>
              <a:rPr kumimoji="0" lang="tr-TR" sz="2400" b="1" i="0" u="none" strike="noStrike" cap="none" normalizeH="0" baseline="0" dirty="0" smtClean="0">
                <a:ln>
                  <a:noFill/>
                </a:ln>
                <a:solidFill>
                  <a:schemeClr val="accent3">
                    <a:lumMod val="50000"/>
                  </a:schemeClr>
                </a:solidFill>
                <a:effectLst/>
                <a:latin typeface="Times New Roman" pitchFamily="18" charset="0"/>
                <a:ea typeface="Calibri" pitchFamily="34" charset="0"/>
                <a:cs typeface="Times New Roman" pitchFamily="18" charset="0"/>
              </a:rPr>
              <a:t>AMANIN </a:t>
            </a:r>
            <a:r>
              <a:rPr kumimoji="0" lang="tr-TR" sz="2400" b="1" i="0" u="none" strike="noStrike" cap="none" normalizeH="0" baseline="0" dirty="0" smtClean="0">
                <a:ln>
                  <a:noFill/>
                </a:ln>
                <a:solidFill>
                  <a:schemeClr val="accent3">
                    <a:lumMod val="50000"/>
                  </a:schemeClr>
                </a:solidFill>
                <a:effectLst/>
                <a:latin typeface="Times New Roman" pitchFamily="18" charset="0"/>
                <a:ea typeface="Calibri" pitchFamily="34" charset="0"/>
                <a:cs typeface="Times New Roman" pitchFamily="18" charset="0"/>
              </a:rPr>
              <a:t>FİNANSMANI </a:t>
            </a:r>
            <a:endParaRPr kumimoji="0" lang="tr-TR" sz="2400" b="0" i="0" u="none" strike="noStrike" cap="none" normalizeH="0" baseline="0" dirty="0" smtClean="0">
              <a:ln>
                <a:noFill/>
              </a:ln>
              <a:solidFill>
                <a:schemeClr val="accent3">
                  <a:lumMod val="50000"/>
                </a:schemeClr>
              </a:solidFill>
              <a:effectLst/>
              <a:latin typeface="Times New Roman" pitchFamily="18" charset="0"/>
              <a:cs typeface="Times New Roman" pitchFamily="18" charset="0"/>
            </a:endParaRPr>
          </a:p>
          <a:p>
            <a:pPr lvl="0" algn="ctr" eaLnBrk="0" fontAlgn="base" hangingPunct="0">
              <a:lnSpc>
                <a:spcPct val="150000"/>
              </a:lnSpc>
              <a:spcBef>
                <a:spcPct val="0"/>
              </a:spcBef>
              <a:spcAft>
                <a:spcPct val="0"/>
              </a:spcAft>
            </a:pPr>
            <a:r>
              <a:rPr lang="tr-TR" sz="2400" b="1" dirty="0">
                <a:solidFill>
                  <a:schemeClr val="bg1"/>
                </a:solidFill>
                <a:latin typeface="Times New Roman" pitchFamily="18" charset="0"/>
                <a:ea typeface="Calibri" pitchFamily="34" charset="0"/>
                <a:cs typeface="Times New Roman" pitchFamily="18" charset="0"/>
              </a:rPr>
              <a:t>“</a:t>
            </a:r>
            <a:r>
              <a:rPr kumimoji="0" lang="tr-TR" sz="24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PROJECT RED K</a:t>
            </a:r>
            <a:r>
              <a:rPr kumimoji="0" lang="tr-TR" sz="2400" b="1" i="0" u="none" strike="noStrike" cap="none" normalizeH="0" baseline="0" dirty="0" smtClean="0">
                <a:ln>
                  <a:noFill/>
                </a:ln>
                <a:solidFill>
                  <a:schemeClr val="accent2">
                    <a:lumMod val="50000"/>
                  </a:schemeClr>
                </a:solidFill>
                <a:effectLst/>
                <a:latin typeface="Times New Roman" pitchFamily="18" charset="0"/>
                <a:ea typeface="Calibri" pitchFamily="34" charset="0"/>
                <a:cs typeface="Times New Roman" pitchFamily="18" charset="0"/>
              </a:rPr>
              <a:t>AMPANYA</a:t>
            </a:r>
            <a:r>
              <a:rPr kumimoji="0" lang="tr-TR" sz="2400" b="1"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SI IŞIĞINDA K</a:t>
            </a:r>
            <a:r>
              <a:rPr lang="tr-TR" sz="2400" b="1" dirty="0">
                <a:solidFill>
                  <a:schemeClr val="bg2">
                    <a:lumMod val="25000"/>
                  </a:schemeClr>
                </a:solidFill>
                <a:latin typeface="Times New Roman" pitchFamily="18" charset="0"/>
                <a:ea typeface="Calibri" pitchFamily="34" charset="0"/>
                <a:cs typeface="Times New Roman" pitchFamily="18" charset="0"/>
              </a:rPr>
              <a:t>Ü</a:t>
            </a:r>
            <a:r>
              <a:rPr kumimoji="0" lang="tr-TR" sz="2400" b="1"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RESEL FON </a:t>
            </a:r>
            <a:r>
              <a:rPr lang="tr-TR" sz="2400" b="1" dirty="0">
                <a:solidFill>
                  <a:schemeClr val="bg2">
                    <a:lumMod val="25000"/>
                  </a:schemeClr>
                </a:solidFill>
                <a:latin typeface="Times New Roman" pitchFamily="18" charset="0"/>
                <a:ea typeface="Calibri" pitchFamily="34" charset="0"/>
                <a:cs typeface="Times New Roman" pitchFamily="18" charset="0"/>
              </a:rPr>
              <a:t>Ö</a:t>
            </a:r>
            <a:r>
              <a:rPr kumimoji="0" lang="tr-TR" sz="2400" b="1"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RNEĞİ</a:t>
            </a:r>
            <a:r>
              <a:rPr lang="tr-TR" sz="2400" b="1" dirty="0">
                <a:solidFill>
                  <a:schemeClr val="bg2">
                    <a:lumMod val="25000"/>
                  </a:schemeClr>
                </a:solidFill>
                <a:latin typeface="Times New Roman" pitchFamily="18" charset="0"/>
                <a:ea typeface="Calibri" pitchFamily="34" charset="0"/>
                <a:cs typeface="Times New Roman" pitchFamily="18" charset="0"/>
              </a:rPr>
              <a:t>”</a:t>
            </a:r>
            <a:endParaRPr kumimoji="0" lang="tr-TR"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p:txBody>
      </p:sp>
      <p:sp>
        <p:nvSpPr>
          <p:cNvPr id="10" name="9 Metin kutusu"/>
          <p:cNvSpPr txBox="1"/>
          <p:nvPr/>
        </p:nvSpPr>
        <p:spPr>
          <a:xfrm>
            <a:off x="5100295" y="4653136"/>
            <a:ext cx="3331746" cy="1015663"/>
          </a:xfrm>
          <a:prstGeom prst="rect">
            <a:avLst/>
          </a:prstGeom>
          <a:noFill/>
        </p:spPr>
        <p:txBody>
          <a:bodyPr wrap="none" rtlCol="0">
            <a:spAutoFit/>
          </a:bodyPr>
          <a:lstStyle/>
          <a:p>
            <a:pPr algn="ctr"/>
            <a:r>
              <a:rPr lang="tr-TR" sz="2000" b="1" dirty="0" err="1" smtClean="0">
                <a:solidFill>
                  <a:schemeClr val="accent1">
                    <a:lumMod val="50000"/>
                  </a:schemeClr>
                </a:solidFill>
              </a:rPr>
              <a:t>Öğr</a:t>
            </a:r>
            <a:r>
              <a:rPr lang="tr-TR" sz="2000" b="1" dirty="0" smtClean="0">
                <a:solidFill>
                  <a:schemeClr val="accent1">
                    <a:lumMod val="50000"/>
                  </a:schemeClr>
                </a:solidFill>
              </a:rPr>
              <a:t>. Gör. Selçuk SERT </a:t>
            </a:r>
          </a:p>
          <a:p>
            <a:pPr algn="ctr"/>
            <a:r>
              <a:rPr lang="tr-TR" sz="2000" b="1" dirty="0" err="1" smtClean="0">
                <a:solidFill>
                  <a:schemeClr val="accent1">
                    <a:lumMod val="50000"/>
                  </a:schemeClr>
                </a:solidFill>
              </a:rPr>
              <a:t>Öğr</a:t>
            </a:r>
            <a:r>
              <a:rPr lang="tr-TR" sz="2000" b="1" dirty="0" smtClean="0">
                <a:solidFill>
                  <a:schemeClr val="accent1">
                    <a:lumMod val="50000"/>
                  </a:schemeClr>
                </a:solidFill>
              </a:rPr>
              <a:t>. Gör. Dr. Ayşenur ALTINAY</a:t>
            </a:r>
          </a:p>
          <a:p>
            <a:pPr algn="ctr"/>
            <a:r>
              <a:rPr lang="tr-TR" sz="2000" b="1" dirty="0" smtClean="0">
                <a:solidFill>
                  <a:schemeClr val="accent1">
                    <a:lumMod val="50000"/>
                  </a:schemeClr>
                </a:solidFill>
              </a:rPr>
              <a:t>UŞAK ÜNİVERSİTESİ</a:t>
            </a:r>
            <a:endParaRPr lang="tr-TR" sz="2000" b="1" dirty="0">
              <a:solidFill>
                <a:schemeClr val="accent1">
                  <a:lumMod val="50000"/>
                </a:schemeClr>
              </a:solidFill>
            </a:endParaRPr>
          </a:p>
        </p:txBody>
      </p:sp>
      <p:pic>
        <p:nvPicPr>
          <p:cNvPr id="4099" name="Picture 3"/>
          <p:cNvPicPr>
            <a:picLocks noChangeAspect="1" noChangeArrowheads="1"/>
          </p:cNvPicPr>
          <p:nvPr/>
        </p:nvPicPr>
        <p:blipFill>
          <a:blip r:embed="rId3" cstate="print"/>
          <a:srcRect/>
          <a:stretch>
            <a:fillRect/>
          </a:stretch>
        </p:blipFill>
        <p:spPr bwMode="auto">
          <a:xfrm>
            <a:off x="899592" y="3933056"/>
            <a:ext cx="2508481" cy="188136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ctr">
              <a:buNone/>
            </a:pPr>
            <a:r>
              <a:rPr lang="tr-TR" sz="2800" dirty="0" smtClean="0">
                <a:latin typeface="Times New Roman" pitchFamily="18" charset="0"/>
                <a:cs typeface="Times New Roman" pitchFamily="18" charset="0"/>
              </a:rPr>
              <a:t>Kar amacı gütmeyen kuruluşlar tarafından yürütülen sosyal pazarlama faaliyetleri sosyal amaç ve uzun vadeli toplum çıkarlarını ön plana çıkartırken, amaç ve amaçlara ulaşma yolunda pazarlama ilkeleri ve tekniklerini de belirli ölçüde uygulamaktadırlar (Mucuk, 2001: 16).</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ctr">
              <a:buNone/>
            </a:pPr>
            <a:r>
              <a:rPr lang="tr-TR" sz="2800" dirty="0" smtClean="0">
                <a:latin typeface="Times New Roman" pitchFamily="18" charset="0"/>
                <a:cs typeface="Times New Roman" pitchFamily="18" charset="0"/>
              </a:rPr>
              <a:t>Kar amacı gütmeyen kuruluşlar sosyal pazarlama faaliyetlerini yürütürken ihtiyaç duydukları fonları oluşturmak için ticari işletmeler ile çoğu zaman ortak hareket edebilmektedirler. Ticari işletmeler de sosyal pazarlama faaliyetlerine katkı sağlayarak kurumsal sosyal sorumluluklarının reklamını yapabilmektedirler (</a:t>
            </a:r>
            <a:r>
              <a:rPr lang="tr-TR" sz="2800" dirty="0" err="1" smtClean="0">
                <a:latin typeface="Times New Roman" pitchFamily="18" charset="0"/>
                <a:cs typeface="Times New Roman" pitchFamily="18" charset="0"/>
              </a:rPr>
              <a:t>Erdil</a:t>
            </a:r>
            <a:r>
              <a:rPr lang="tr-TR" sz="2800" dirty="0" smtClean="0">
                <a:latin typeface="Times New Roman" pitchFamily="18" charset="0"/>
                <a:cs typeface="Times New Roman" pitchFamily="18" charset="0"/>
              </a:rPr>
              <a:t> ve Uzun, 2009: 149).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980728"/>
            <a:ext cx="8229600" cy="4525963"/>
          </a:xfrm>
        </p:spPr>
        <p:txBody>
          <a:bodyPr>
            <a:normAutofit/>
          </a:bodyPr>
          <a:lstStyle/>
          <a:p>
            <a:pPr algn="ctr">
              <a:buNone/>
            </a:pPr>
            <a:r>
              <a:rPr lang="tr-TR" sz="2800" dirty="0" smtClean="0"/>
              <a:t>Bu çalışmada incelenen “Project </a:t>
            </a:r>
            <a:r>
              <a:rPr lang="tr-TR" sz="2800" dirty="0" err="1" smtClean="0"/>
              <a:t>Red</a:t>
            </a:r>
            <a:r>
              <a:rPr lang="tr-TR" sz="2800" dirty="0" smtClean="0"/>
              <a:t>” kampanyası, kar amacı gütmeyen bir kuruluşun sosyal pazarlama faaliyetini yürütürken ihtiyaç duyduğu fonu sağlamak amacıyla ticari işletmelerle yürüttüğü paydaşlık ilişkisinin örneğini oluşturmaktadır.</a:t>
            </a:r>
          </a:p>
          <a:p>
            <a:pPr algn="ctr"/>
            <a:endParaRPr lang="tr-TR" sz="2800" dirty="0"/>
          </a:p>
        </p:txBody>
      </p:sp>
      <p:pic>
        <p:nvPicPr>
          <p:cNvPr id="1026" name="Picture 2"/>
          <p:cNvPicPr>
            <a:picLocks noChangeAspect="1" noChangeArrowheads="1"/>
          </p:cNvPicPr>
          <p:nvPr/>
        </p:nvPicPr>
        <p:blipFill>
          <a:blip r:embed="rId2" cstate="print"/>
          <a:srcRect/>
          <a:stretch>
            <a:fillRect/>
          </a:stretch>
        </p:blipFill>
        <p:spPr bwMode="auto">
          <a:xfrm>
            <a:off x="4139952" y="3239040"/>
            <a:ext cx="5004048" cy="361896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764704"/>
            <a:ext cx="8229600" cy="4525963"/>
          </a:xfrm>
        </p:spPr>
        <p:txBody>
          <a:bodyPr>
            <a:normAutofit/>
          </a:bodyPr>
          <a:lstStyle/>
          <a:p>
            <a:pPr algn="ctr">
              <a:buNone/>
            </a:pPr>
            <a:r>
              <a:rPr lang="tr-TR" sz="2800" dirty="0" smtClean="0">
                <a:latin typeface="Times New Roman" pitchFamily="18" charset="0"/>
                <a:cs typeface="Times New Roman" pitchFamily="18" charset="0"/>
              </a:rPr>
              <a:t>Tüketiciliği hayırseverlik ile birleştiren “Project </a:t>
            </a:r>
            <a:r>
              <a:rPr lang="tr-TR" sz="2800" dirty="0" err="1" smtClean="0">
                <a:latin typeface="Times New Roman" pitchFamily="18" charset="0"/>
                <a:cs typeface="Times New Roman" pitchFamily="18" charset="0"/>
              </a:rPr>
              <a:t>Red</a:t>
            </a:r>
            <a:r>
              <a:rPr lang="tr-TR" sz="2800" dirty="0" smtClean="0">
                <a:latin typeface="Times New Roman" pitchFamily="18" charset="0"/>
                <a:cs typeface="Times New Roman" pitchFamily="18" charset="0"/>
              </a:rPr>
              <a:t>” kampanyası U2 grubunun solisti </a:t>
            </a:r>
            <a:r>
              <a:rPr lang="tr-TR" sz="2800" dirty="0" err="1" smtClean="0">
                <a:latin typeface="Times New Roman" pitchFamily="18" charset="0"/>
                <a:cs typeface="Times New Roman" pitchFamily="18" charset="0"/>
              </a:rPr>
              <a:t>rock</a:t>
            </a:r>
            <a:r>
              <a:rPr lang="tr-TR" sz="2800" dirty="0" smtClean="0">
                <a:latin typeface="Times New Roman" pitchFamily="18" charset="0"/>
                <a:cs typeface="Times New Roman" pitchFamily="18" charset="0"/>
              </a:rPr>
              <a:t> starı Bono ve J.F. Kennedy’nin yeğenlerinden biri olan </a:t>
            </a:r>
            <a:r>
              <a:rPr lang="tr-TR" sz="2800" dirty="0" err="1" smtClean="0">
                <a:latin typeface="Times New Roman" pitchFamily="18" charset="0"/>
                <a:cs typeface="Times New Roman" pitchFamily="18" charset="0"/>
              </a:rPr>
              <a:t>Bobby</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Shriver’in</a:t>
            </a:r>
            <a:r>
              <a:rPr lang="tr-TR" sz="2800" dirty="0" smtClean="0">
                <a:latin typeface="Times New Roman" pitchFamily="18" charset="0"/>
                <a:cs typeface="Times New Roman" pitchFamily="18" charset="0"/>
              </a:rPr>
              <a:t> 2006 yılında başlattığı ve bu tarihten beri sürdürülen bir sosyal pazarlama kampanyasıdır. Bu kampanyadan elde edilen gelirler “Küresel Fon”a aktarılmaktadır. Project </a:t>
            </a:r>
            <a:r>
              <a:rPr lang="tr-TR" sz="2800" dirty="0" err="1" smtClean="0">
                <a:latin typeface="Times New Roman" pitchFamily="18" charset="0"/>
                <a:cs typeface="Times New Roman" pitchFamily="18" charset="0"/>
              </a:rPr>
              <a:t>Red</a:t>
            </a:r>
            <a:r>
              <a:rPr lang="tr-TR" sz="2800" dirty="0" smtClean="0">
                <a:latin typeface="Times New Roman" pitchFamily="18" charset="0"/>
                <a:cs typeface="Times New Roman" pitchFamily="18" charset="0"/>
              </a:rPr>
              <a:t>, kar amacı gütmeyen bir organizasyondur.  </a:t>
            </a:r>
          </a:p>
          <a:p>
            <a:pPr algn="ctr"/>
            <a:endParaRPr lang="tr-TR" sz="28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1763688" y="4581128"/>
            <a:ext cx="6146800" cy="1524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ctr">
              <a:buNone/>
            </a:pPr>
            <a:r>
              <a:rPr lang="tr-TR" dirty="0" smtClean="0">
                <a:latin typeface="Times New Roman" pitchFamily="18" charset="0"/>
                <a:cs typeface="Times New Roman" pitchFamily="18" charset="0"/>
              </a:rPr>
              <a:t>2002 yılında kurulan Küresel Fon, kamu-özel ortaklığında çalışan bir vakıf olarak kurulmuştur. Uygulamaya yönelik bir kuruluştan ziyade bir finansman mekanizmasıdır. Bir sosyal pazarlama kampanyası olan “Project </a:t>
            </a:r>
            <a:r>
              <a:rPr lang="tr-TR" dirty="0" err="1" smtClean="0">
                <a:latin typeface="Times New Roman" pitchFamily="18" charset="0"/>
                <a:cs typeface="Times New Roman" pitchFamily="18" charset="0"/>
              </a:rPr>
              <a:t>Red</a:t>
            </a:r>
            <a:r>
              <a:rPr lang="tr-TR" dirty="0" smtClean="0">
                <a:latin typeface="Times New Roman" pitchFamily="18" charset="0"/>
                <a:cs typeface="Times New Roman" pitchFamily="18" charset="0"/>
              </a:rPr>
              <a:t>” kampanyasından elde edilen gelirler Küresel Fona aktarılmaktadır.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ctr">
              <a:buNone/>
            </a:pPr>
            <a:r>
              <a:rPr lang="tr-TR" dirty="0" err="1" smtClean="0">
                <a:latin typeface="Times New Roman" pitchFamily="18" charset="0"/>
                <a:cs typeface="Times New Roman" pitchFamily="18" charset="0"/>
              </a:rPr>
              <a:t>Red</a:t>
            </a:r>
            <a:r>
              <a:rPr lang="tr-TR" dirty="0" smtClean="0">
                <a:latin typeface="Times New Roman" pitchFamily="18" charset="0"/>
                <a:cs typeface="Times New Roman" pitchFamily="18" charset="0"/>
              </a:rPr>
              <a:t>, yoksullara yardımcı olmaya yönelik finansman kaynağı yaratmak adına bir ya da daha fazla ürünün “</a:t>
            </a:r>
            <a:r>
              <a:rPr lang="tr-TR" dirty="0" err="1" smtClean="0">
                <a:latin typeface="Times New Roman" pitchFamily="18" charset="0"/>
                <a:cs typeface="Times New Roman" pitchFamily="18" charset="0"/>
              </a:rPr>
              <a:t>Red</a:t>
            </a:r>
            <a:r>
              <a:rPr lang="tr-TR" dirty="0" smtClean="0">
                <a:latin typeface="Times New Roman" pitchFamily="18" charset="0"/>
                <a:cs typeface="Times New Roman" pitchFamily="18" charset="0"/>
              </a:rPr>
              <a:t>” olarak etiketlendirmek için şirketlerden lisans ücreti alan bir kuruluştur. </a:t>
            </a:r>
          </a:p>
          <a:p>
            <a:pPr algn="ctr">
              <a:buNone/>
            </a:pP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buNone/>
            </a:pPr>
            <a:r>
              <a:rPr lang="tr-TR" dirty="0" smtClean="0">
                <a:latin typeface="Times New Roman" pitchFamily="18" charset="0"/>
                <a:cs typeface="Times New Roman" pitchFamily="18" charset="0"/>
              </a:rPr>
              <a:t>Project </a:t>
            </a:r>
            <a:r>
              <a:rPr lang="tr-TR" dirty="0" err="1" smtClean="0">
                <a:latin typeface="Times New Roman" pitchFamily="18" charset="0"/>
                <a:cs typeface="Times New Roman" pitchFamily="18" charset="0"/>
              </a:rPr>
              <a:t>Red’in</a:t>
            </a:r>
            <a:r>
              <a:rPr lang="tr-TR" dirty="0" smtClean="0">
                <a:latin typeface="Times New Roman" pitchFamily="18" charset="0"/>
                <a:cs typeface="Times New Roman" pitchFamily="18" charset="0"/>
              </a:rPr>
              <a:t> elliden fazla kampanya partneri bulunmaktadır. Pek çok sektörden partneri bulunan Project </a:t>
            </a:r>
            <a:r>
              <a:rPr lang="tr-TR" dirty="0" err="1" smtClean="0">
                <a:latin typeface="Times New Roman" pitchFamily="18" charset="0"/>
                <a:cs typeface="Times New Roman" pitchFamily="18" charset="0"/>
              </a:rPr>
              <a:t>Red</a:t>
            </a:r>
            <a:r>
              <a:rPr lang="tr-TR" dirty="0" smtClean="0">
                <a:latin typeface="Times New Roman" pitchFamily="18" charset="0"/>
                <a:cs typeface="Times New Roman" pitchFamily="18" charset="0"/>
              </a:rPr>
              <a:t> kar amacı gütmeyen kuruluşlar ile ticari işletmelerin ortaklaşa yürüttüğü başarılı bir sosyal pazarlama örneğidir.</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buNone/>
            </a:pPr>
            <a:r>
              <a:rPr lang="tr-TR" dirty="0" smtClean="0">
                <a:latin typeface="Times New Roman" pitchFamily="18" charset="0"/>
                <a:cs typeface="Times New Roman" pitchFamily="18" charset="0"/>
              </a:rPr>
              <a:t>Project </a:t>
            </a:r>
            <a:r>
              <a:rPr lang="tr-TR" dirty="0" err="1" smtClean="0">
                <a:latin typeface="Times New Roman" pitchFamily="18" charset="0"/>
                <a:cs typeface="Times New Roman" pitchFamily="18" charset="0"/>
              </a:rPr>
              <a:t>Red</a:t>
            </a:r>
            <a:r>
              <a:rPr lang="tr-TR" dirty="0" smtClean="0">
                <a:latin typeface="Times New Roman" pitchFamily="18" charset="0"/>
                <a:cs typeface="Times New Roman" pitchFamily="18" charset="0"/>
              </a:rPr>
              <a:t> kampanyası ile günümüze kadar 275 milyon dolarlık finansman kaynağı yaratılmıştır. Bu finansman kaynağı 55 milyon kişi için kullanılmıştır. Yılda 4 milyar dolarlık yatırım potansiyeli bulunmaktadır.</a:t>
            </a:r>
            <a:endParaRPr lang="tr-TR"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cstate="print"/>
          <a:srcRect/>
          <a:stretch>
            <a:fillRect/>
          </a:stretch>
        </p:blipFill>
        <p:spPr bwMode="auto">
          <a:xfrm>
            <a:off x="683568" y="4120002"/>
            <a:ext cx="7848872" cy="24053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buNone/>
            </a:pPr>
            <a:r>
              <a:rPr lang="tr-TR" dirty="0" smtClean="0">
                <a:latin typeface="Times New Roman" pitchFamily="18" charset="0"/>
                <a:cs typeface="Times New Roman" pitchFamily="18" charset="0"/>
              </a:rPr>
              <a:t>Project </a:t>
            </a:r>
            <a:r>
              <a:rPr lang="tr-TR" dirty="0" err="1" smtClean="0">
                <a:latin typeface="Times New Roman" pitchFamily="18" charset="0"/>
                <a:cs typeface="Times New Roman" pitchFamily="18" charset="0"/>
              </a:rPr>
              <a:t>Red</a:t>
            </a:r>
            <a:r>
              <a:rPr lang="tr-TR" dirty="0" smtClean="0">
                <a:latin typeface="Times New Roman" pitchFamily="18" charset="0"/>
                <a:cs typeface="Times New Roman" pitchFamily="18" charset="0"/>
              </a:rPr>
              <a:t>, yoksunluk ve yoksulluk ile mücadelede sosyal pazarlamanın ve yoksullukla mücadelenin sürdürülebilirliğinde sosyal pazarlama faaliyetleri ile finansman sağlamada paydaşlık ilişkilerinin önemini ve başarısını ortaya koyan bir sosyal pazarlama iyi uygulama örneğidir.</a:t>
            </a:r>
          </a:p>
          <a:p>
            <a:pPr algn="ctr">
              <a:buNone/>
            </a:pP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buNone/>
            </a:pPr>
            <a:endParaRPr lang="tr-TR" dirty="0" smtClean="0"/>
          </a:p>
          <a:p>
            <a:pPr>
              <a:buNone/>
            </a:pPr>
            <a:endParaRPr lang="tr-TR" dirty="0" smtClean="0"/>
          </a:p>
          <a:p>
            <a:pPr algn="ctr">
              <a:buNone/>
            </a:pPr>
            <a:r>
              <a:rPr lang="tr-TR" dirty="0" smtClean="0"/>
              <a:t>						</a:t>
            </a:r>
            <a:r>
              <a:rPr lang="tr-TR" sz="4800" i="1" dirty="0" smtClean="0">
                <a:solidFill>
                  <a:schemeClr val="accent2">
                    <a:lumMod val="75000"/>
                  </a:schemeClr>
                </a:solidFill>
              </a:rPr>
              <a:t>TEŞEKKÜRLER</a:t>
            </a:r>
            <a:endParaRPr lang="tr-TR" sz="4800" i="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187624" y="1916832"/>
            <a:ext cx="6984776" cy="1938992"/>
          </a:xfrm>
          <a:prstGeom prst="rect">
            <a:avLst/>
          </a:prstGeom>
        </p:spPr>
        <p:txBody>
          <a:bodyPr wrap="square">
            <a:spAutoFit/>
          </a:bodyPr>
          <a:lstStyle/>
          <a:p>
            <a:pPr algn="ctr"/>
            <a:r>
              <a:rPr lang="tr-TR" sz="2400" dirty="0"/>
              <a:t>Dünyada yoksulluk olgusu ve yoksullukla mücadele, küreselleşme sonrasında daha da artan gelir dağılımı adaletsizliği ile birlikte bugün için çoğu dünya devletinin önemle eğildiği konuların başında gelmektedir.</a:t>
            </a:r>
          </a:p>
        </p:txBody>
      </p:sp>
      <p:sp>
        <p:nvSpPr>
          <p:cNvPr id="3" name="2 Metin kutusu"/>
          <p:cNvSpPr txBox="1"/>
          <p:nvPr/>
        </p:nvSpPr>
        <p:spPr>
          <a:xfrm>
            <a:off x="5796136" y="5373216"/>
            <a:ext cx="2520280" cy="646331"/>
          </a:xfrm>
          <a:prstGeom prst="rect">
            <a:avLst/>
          </a:prstGeom>
          <a:noFill/>
        </p:spPr>
        <p:txBody>
          <a:bodyPr wrap="square" rtlCol="0">
            <a:spAutoFit/>
          </a:bodyPr>
          <a:lstStyle/>
          <a:p>
            <a:pPr algn="ctr"/>
            <a:r>
              <a:rPr lang="tr-TR" b="1" dirty="0" smtClean="0">
                <a:solidFill>
                  <a:srgbClr val="FF0000"/>
                </a:solidFill>
              </a:rPr>
              <a:t>Türkiye’de yoksul sayısı 30 milyon kişi</a:t>
            </a:r>
            <a:endParaRPr lang="tr-TR" b="1" dirty="0">
              <a:solidFill>
                <a:srgbClr val="FF0000"/>
              </a:solidFill>
            </a:endParaRPr>
          </a:p>
        </p:txBody>
      </p:sp>
      <p:sp>
        <p:nvSpPr>
          <p:cNvPr id="5" name="4 Metin kutusu"/>
          <p:cNvSpPr txBox="1"/>
          <p:nvPr/>
        </p:nvSpPr>
        <p:spPr>
          <a:xfrm>
            <a:off x="1259632" y="5445224"/>
            <a:ext cx="2520280" cy="646331"/>
          </a:xfrm>
          <a:prstGeom prst="rect">
            <a:avLst/>
          </a:prstGeom>
          <a:noFill/>
        </p:spPr>
        <p:txBody>
          <a:bodyPr wrap="square" rtlCol="0">
            <a:spAutoFit/>
          </a:bodyPr>
          <a:lstStyle/>
          <a:p>
            <a:pPr algn="ctr"/>
            <a:r>
              <a:rPr lang="tr-TR" b="1" dirty="0" smtClean="0">
                <a:solidFill>
                  <a:srgbClr val="FF0000"/>
                </a:solidFill>
              </a:rPr>
              <a:t>Dünya’da yoksul sayısı 1,5 Milyar kişi </a:t>
            </a:r>
            <a:endParaRPr lang="tr-TR" b="1" dirty="0">
              <a:solidFill>
                <a:srgbClr val="FF0000"/>
              </a:solidFill>
            </a:endParaRPr>
          </a:p>
        </p:txBody>
      </p:sp>
      <p:pic>
        <p:nvPicPr>
          <p:cNvPr id="5122" name="Picture 2"/>
          <p:cNvPicPr>
            <a:picLocks noChangeAspect="1" noChangeArrowheads="1"/>
          </p:cNvPicPr>
          <p:nvPr/>
        </p:nvPicPr>
        <p:blipFill>
          <a:blip r:embed="rId2" cstate="print"/>
          <a:srcRect/>
          <a:stretch>
            <a:fillRect/>
          </a:stretch>
        </p:blipFill>
        <p:spPr bwMode="auto">
          <a:xfrm>
            <a:off x="611560" y="4797152"/>
            <a:ext cx="685800" cy="1543050"/>
          </a:xfrm>
          <a:prstGeom prst="rect">
            <a:avLst/>
          </a:prstGeom>
          <a:noFill/>
          <a:ln w="9525">
            <a:noFill/>
            <a:miter lim="800000"/>
            <a:headEnd/>
            <a:tailEnd/>
          </a:ln>
        </p:spPr>
      </p:pic>
      <p:pic>
        <p:nvPicPr>
          <p:cNvPr id="6" name="Picture 2"/>
          <p:cNvPicPr>
            <a:picLocks noChangeAspect="1" noChangeArrowheads="1"/>
          </p:cNvPicPr>
          <p:nvPr/>
        </p:nvPicPr>
        <p:blipFill>
          <a:blip r:embed="rId2" cstate="print"/>
          <a:srcRect/>
          <a:stretch>
            <a:fillRect/>
          </a:stretch>
        </p:blipFill>
        <p:spPr bwMode="auto">
          <a:xfrm>
            <a:off x="5292080" y="4797152"/>
            <a:ext cx="685800" cy="1543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971600" y="1628800"/>
            <a:ext cx="7200800" cy="3539430"/>
          </a:xfrm>
          <a:prstGeom prst="rect">
            <a:avLst/>
          </a:prstGeom>
        </p:spPr>
        <p:txBody>
          <a:bodyPr wrap="square">
            <a:spAutoFit/>
          </a:bodyPr>
          <a:lstStyle/>
          <a:p>
            <a:pPr algn="ctr"/>
            <a:r>
              <a:rPr lang="tr-TR" sz="2800" dirty="0">
                <a:solidFill>
                  <a:schemeClr val="accent2">
                    <a:lumMod val="50000"/>
                  </a:schemeClr>
                </a:solidFill>
              </a:rPr>
              <a:t>Yoksulluğun azaltılması için mücadele eden farklı gruplar çözüm için farklı stratejiler öne sürmüştür. </a:t>
            </a:r>
            <a:endParaRPr lang="tr-TR" sz="2800" dirty="0" smtClean="0">
              <a:solidFill>
                <a:schemeClr val="accent2">
                  <a:lumMod val="50000"/>
                </a:schemeClr>
              </a:solidFill>
            </a:endParaRPr>
          </a:p>
          <a:p>
            <a:pPr algn="ctr"/>
            <a:endParaRPr lang="tr-TR" sz="2800" dirty="0" smtClean="0"/>
          </a:p>
          <a:p>
            <a:pPr>
              <a:buFont typeface="Arial" pitchFamily="34" charset="0"/>
              <a:buChar char="•"/>
            </a:pPr>
            <a:r>
              <a:rPr lang="tr-TR" sz="2800" dirty="0" smtClean="0"/>
              <a:t> </a:t>
            </a:r>
            <a:r>
              <a:rPr lang="tr-TR" sz="2800" dirty="0" smtClean="0">
                <a:solidFill>
                  <a:schemeClr val="accent1">
                    <a:lumMod val="50000"/>
                  </a:schemeClr>
                </a:solidFill>
              </a:rPr>
              <a:t>Ekonomik </a:t>
            </a:r>
            <a:r>
              <a:rPr lang="tr-TR" sz="2800" dirty="0">
                <a:solidFill>
                  <a:schemeClr val="accent1">
                    <a:lumMod val="50000"/>
                  </a:schemeClr>
                </a:solidFill>
              </a:rPr>
              <a:t>büyüme, </a:t>
            </a:r>
            <a:endParaRPr lang="tr-TR" sz="2800" dirty="0" smtClean="0">
              <a:solidFill>
                <a:schemeClr val="accent1">
                  <a:lumMod val="50000"/>
                </a:schemeClr>
              </a:solidFill>
            </a:endParaRPr>
          </a:p>
          <a:p>
            <a:pPr>
              <a:buFont typeface="Arial" pitchFamily="34" charset="0"/>
              <a:buChar char="•"/>
            </a:pPr>
            <a:r>
              <a:rPr lang="tr-TR" sz="2800" dirty="0" smtClean="0">
                <a:solidFill>
                  <a:schemeClr val="accent1">
                    <a:lumMod val="50000"/>
                  </a:schemeClr>
                </a:solidFill>
              </a:rPr>
              <a:t> Gelir </a:t>
            </a:r>
            <a:r>
              <a:rPr lang="tr-TR" sz="2800" dirty="0">
                <a:solidFill>
                  <a:schemeClr val="accent1">
                    <a:lumMod val="50000"/>
                  </a:schemeClr>
                </a:solidFill>
              </a:rPr>
              <a:t>veya servetin yeniden dağıtımı, </a:t>
            </a:r>
            <a:endParaRPr lang="tr-TR" sz="2800" dirty="0" smtClean="0">
              <a:solidFill>
                <a:schemeClr val="accent1">
                  <a:lumMod val="50000"/>
                </a:schemeClr>
              </a:solidFill>
            </a:endParaRPr>
          </a:p>
          <a:p>
            <a:pPr>
              <a:buFont typeface="Arial" pitchFamily="34" charset="0"/>
              <a:buChar char="•"/>
            </a:pPr>
            <a:r>
              <a:rPr lang="tr-TR" sz="2800" dirty="0" smtClean="0">
                <a:solidFill>
                  <a:schemeClr val="accent1">
                    <a:lumMod val="50000"/>
                  </a:schemeClr>
                </a:solidFill>
              </a:rPr>
              <a:t> Kapsamlı </a:t>
            </a:r>
            <a:r>
              <a:rPr lang="tr-TR" sz="2800" dirty="0">
                <a:solidFill>
                  <a:schemeClr val="accent1">
                    <a:lumMod val="50000"/>
                  </a:schemeClr>
                </a:solidFill>
              </a:rPr>
              <a:t>dış </a:t>
            </a:r>
            <a:r>
              <a:rPr lang="tr-TR" sz="2800" dirty="0" smtClean="0">
                <a:solidFill>
                  <a:schemeClr val="accent1">
                    <a:lumMod val="50000"/>
                  </a:schemeClr>
                </a:solidFill>
              </a:rPr>
              <a:t>yardım,</a:t>
            </a:r>
          </a:p>
          <a:p>
            <a:pPr>
              <a:buFont typeface="Arial" pitchFamily="34" charset="0"/>
              <a:buChar char="•"/>
            </a:pPr>
            <a:r>
              <a:rPr lang="tr-TR" sz="2800" dirty="0">
                <a:solidFill>
                  <a:schemeClr val="accent1">
                    <a:lumMod val="50000"/>
                  </a:schemeClr>
                </a:solidFill>
              </a:rPr>
              <a:t> </a:t>
            </a:r>
            <a:r>
              <a:rPr lang="tr-TR" sz="2800" dirty="0" smtClean="0">
                <a:solidFill>
                  <a:schemeClr val="accent1">
                    <a:lumMod val="50000"/>
                  </a:schemeClr>
                </a:solidFill>
              </a:rPr>
              <a:t>Nüfus kontrolü.</a:t>
            </a:r>
            <a:endParaRPr lang="tr-TR" sz="2800"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971600" y="2204864"/>
            <a:ext cx="7344816" cy="1384995"/>
          </a:xfrm>
          <a:prstGeom prst="rect">
            <a:avLst/>
          </a:prstGeom>
        </p:spPr>
        <p:txBody>
          <a:bodyPr wrap="square">
            <a:spAutoFit/>
          </a:bodyPr>
          <a:lstStyle/>
          <a:p>
            <a:pPr algn="ctr"/>
            <a:r>
              <a:rPr lang="tr-TR" sz="2800" dirty="0"/>
              <a:t>Birleşmiş Milletler 2015 Binyıl Kalkınma Hedeflerinin ilki olan “</a:t>
            </a:r>
            <a:r>
              <a:rPr lang="tr-TR" sz="2800" i="1" u="sng" dirty="0"/>
              <a:t>aşırı yoksulluğu ve açlığı ortadan kaldırmak</a:t>
            </a:r>
            <a:r>
              <a:rPr lang="tr-TR" sz="2800" dirty="0"/>
              <a:t>” hedefinin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451897" y="1340768"/>
            <a:ext cx="9595897" cy="273921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539750" algn="ctr" defTabSz="914400" rtl="0" eaLnBrk="1" fontAlgn="base"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chemeClr val="accent1">
                    <a:lumMod val="75000"/>
                  </a:schemeClr>
                </a:solidFill>
                <a:effectLst/>
                <a:latin typeface="Times New Roman" pitchFamily="18" charset="0"/>
                <a:ea typeface="Calibri" pitchFamily="34" charset="0"/>
                <a:cs typeface="Times New Roman" pitchFamily="18" charset="0"/>
              </a:rPr>
              <a:t>Dünya Bankası'na göre yoksulluk, </a:t>
            </a:r>
          </a:p>
          <a:p>
            <a:pPr marL="0" marR="0" lvl="0" indent="539750" algn="ctr"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39750" algn="ctr"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'‘Açlık, barınmanın olmaması, hasta olup da bir doktora görünememek, </a:t>
            </a:r>
          </a:p>
          <a:p>
            <a:pPr marL="0" marR="0" lvl="0" indent="539750" algn="ctr"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okula gidememek, okuma yazmayı öğrenememek,</a:t>
            </a:r>
          </a:p>
          <a:p>
            <a:pPr marL="0" marR="0" lvl="0" indent="539750" algn="ctr"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 işi olmamak, gelecekten korkuyor olmaktır.</a:t>
            </a:r>
          </a:p>
          <a:p>
            <a:pPr marL="0" marR="0" lvl="0" indent="539750" algn="ctr"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Temiz olmayan su ile gelen hastalık sonucu çocuğunu kaybetmektir..</a:t>
            </a:r>
          </a:p>
          <a:p>
            <a:pPr marL="0" marR="0" lvl="0" indent="539750" algn="ctr"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bg2">
                    <a:lumMod val="25000"/>
                  </a:schemeClr>
                </a:solidFill>
                <a:effectLst/>
                <a:latin typeface="Times New Roman" pitchFamily="18" charset="0"/>
                <a:ea typeface="Calibri" pitchFamily="34" charset="0"/>
                <a:cs typeface="Times New Roman" pitchFamily="18" charset="0"/>
              </a:rPr>
              <a:t>güçsüzlük, özgürlükten ve temsil ediliyor olmaktan yoksunluktur.''</a:t>
            </a:r>
            <a:endParaRPr kumimoji="0" lang="tr-TR" sz="2400" b="0" i="0" u="none" strike="noStrike" cap="none" normalizeH="0" baseline="0" dirty="0" smtClean="0">
              <a:ln>
                <a:noFill/>
              </a:ln>
              <a:solidFill>
                <a:schemeClr val="bg2">
                  <a:lumMod val="25000"/>
                </a:schemeClr>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457200" y="980728"/>
            <a:ext cx="8229600" cy="5145435"/>
          </a:xfrm>
        </p:spPr>
        <p:txBody>
          <a:bodyPr>
            <a:normAutofit fontScale="70000" lnSpcReduction="20000"/>
          </a:bodyPr>
          <a:lstStyle/>
          <a:p>
            <a:pPr algn="ctr">
              <a:lnSpc>
                <a:spcPct val="150000"/>
              </a:lnSpc>
              <a:buNone/>
            </a:pPr>
            <a:r>
              <a:rPr lang="tr-TR" sz="2900" dirty="0" smtClean="0">
                <a:solidFill>
                  <a:schemeClr val="accent1">
                    <a:lumMod val="50000"/>
                  </a:schemeClr>
                </a:solidFill>
                <a:latin typeface="Times New Roman" pitchFamily="18" charset="0"/>
                <a:cs typeface="Times New Roman" pitchFamily="18" charset="0"/>
              </a:rPr>
              <a:t>Yoksulluk türleri ile ilgili olarak literatürde çeşitli ayrımlara rastlanmaktadır. </a:t>
            </a:r>
          </a:p>
          <a:p>
            <a:pPr algn="ctr">
              <a:lnSpc>
                <a:spcPct val="150000"/>
              </a:lnSpc>
            </a:pPr>
            <a:r>
              <a:rPr lang="tr-TR" sz="2400" i="1" dirty="0" smtClean="0">
                <a:solidFill>
                  <a:schemeClr val="accent2">
                    <a:lumMod val="50000"/>
                  </a:schemeClr>
                </a:solidFill>
                <a:latin typeface="Times New Roman" pitchFamily="18" charset="0"/>
                <a:cs typeface="Times New Roman" pitchFamily="18" charset="0"/>
              </a:rPr>
              <a:t>Mutlak yoksulluk </a:t>
            </a:r>
          </a:p>
          <a:p>
            <a:pPr algn="ctr">
              <a:lnSpc>
                <a:spcPct val="150000"/>
              </a:lnSpc>
            </a:pPr>
            <a:r>
              <a:rPr lang="tr-TR" sz="2400" i="1" dirty="0" smtClean="0">
                <a:solidFill>
                  <a:schemeClr val="accent2">
                    <a:lumMod val="50000"/>
                  </a:schemeClr>
                </a:solidFill>
                <a:latin typeface="Times New Roman" pitchFamily="18" charset="0"/>
                <a:cs typeface="Times New Roman" pitchFamily="18" charset="0"/>
              </a:rPr>
              <a:t>Nispi yoksulluk</a:t>
            </a:r>
          </a:p>
          <a:p>
            <a:pPr algn="ctr">
              <a:lnSpc>
                <a:spcPct val="150000"/>
              </a:lnSpc>
              <a:buNone/>
            </a:pPr>
            <a:r>
              <a:rPr lang="tr-TR" sz="3100" b="1" dirty="0" smtClean="0">
                <a:solidFill>
                  <a:schemeClr val="accent3">
                    <a:lumMod val="50000"/>
                  </a:schemeClr>
                </a:solidFill>
                <a:latin typeface="Times New Roman" pitchFamily="18" charset="0"/>
                <a:cs typeface="Times New Roman" pitchFamily="18" charset="0"/>
              </a:rPr>
              <a:t>Bu ayrım dışında literatürde en çok karşılaşılan diğer önemli ayrım,  </a:t>
            </a:r>
          </a:p>
          <a:p>
            <a:pPr algn="ctr">
              <a:lnSpc>
                <a:spcPct val="150000"/>
              </a:lnSpc>
            </a:pPr>
            <a:r>
              <a:rPr lang="tr-TR" sz="2400" i="1" dirty="0" smtClean="0">
                <a:solidFill>
                  <a:srgbClr val="C00000"/>
                </a:solidFill>
                <a:latin typeface="Times New Roman" pitchFamily="18" charset="0"/>
                <a:cs typeface="Times New Roman" pitchFamily="18" charset="0"/>
              </a:rPr>
              <a:t>Kentsel yoksulluk </a:t>
            </a:r>
          </a:p>
          <a:p>
            <a:pPr algn="ctr">
              <a:lnSpc>
                <a:spcPct val="150000"/>
              </a:lnSpc>
            </a:pPr>
            <a:r>
              <a:rPr lang="tr-TR" sz="2400" i="1" dirty="0" smtClean="0">
                <a:solidFill>
                  <a:srgbClr val="C00000"/>
                </a:solidFill>
                <a:latin typeface="Times New Roman" pitchFamily="18" charset="0"/>
                <a:cs typeface="Times New Roman" pitchFamily="18" charset="0"/>
              </a:rPr>
              <a:t>Kırsal yoksulluk</a:t>
            </a:r>
          </a:p>
          <a:p>
            <a:pPr algn="ctr">
              <a:lnSpc>
                <a:spcPct val="150000"/>
              </a:lnSpc>
              <a:buNone/>
            </a:pPr>
            <a:r>
              <a:rPr lang="tr-TR" sz="3300" dirty="0" smtClean="0">
                <a:latin typeface="Times New Roman" pitchFamily="18" charset="0"/>
                <a:cs typeface="Times New Roman" pitchFamily="18" charset="0"/>
              </a:rPr>
              <a:t> Bu ayrımlar dışında, </a:t>
            </a:r>
          </a:p>
          <a:p>
            <a:pPr algn="ctr">
              <a:lnSpc>
                <a:spcPct val="150000"/>
              </a:lnSpc>
            </a:pPr>
            <a:r>
              <a:rPr lang="tr-TR" sz="2400" i="1" dirty="0" smtClean="0">
                <a:latin typeface="Times New Roman" pitchFamily="18" charset="0"/>
                <a:cs typeface="Times New Roman" pitchFamily="18" charset="0"/>
              </a:rPr>
              <a:t>Ultra yoksulluk </a:t>
            </a:r>
          </a:p>
          <a:p>
            <a:pPr algn="ctr">
              <a:lnSpc>
                <a:spcPct val="150000"/>
              </a:lnSpc>
            </a:pPr>
            <a:r>
              <a:rPr lang="tr-TR" sz="2400" i="1" dirty="0" smtClean="0">
                <a:latin typeface="Times New Roman" pitchFamily="18" charset="0"/>
                <a:cs typeface="Times New Roman" pitchFamily="18" charset="0"/>
              </a:rPr>
              <a:t>Olağanüstü yoksulluk</a:t>
            </a:r>
          </a:p>
          <a:p>
            <a:pPr algn="ctr">
              <a:lnSpc>
                <a:spcPct val="150000"/>
              </a:lnSpc>
            </a:pPr>
            <a:r>
              <a:rPr lang="tr-TR" sz="2400" i="1" dirty="0" smtClean="0">
                <a:latin typeface="Times New Roman" pitchFamily="18" charset="0"/>
                <a:cs typeface="Times New Roman" pitchFamily="18" charset="0"/>
              </a:rPr>
              <a:t>Kronik yoksulluk</a:t>
            </a:r>
          </a:p>
          <a:p>
            <a:pPr algn="ctr">
              <a:lnSpc>
                <a:spcPct val="150000"/>
              </a:lnSpc>
            </a:pPr>
            <a:r>
              <a:rPr lang="tr-TR" sz="2400" i="1" dirty="0" smtClean="0">
                <a:latin typeface="Times New Roman" pitchFamily="18" charset="0"/>
                <a:cs typeface="Times New Roman" pitchFamily="18" charset="0"/>
              </a:rPr>
              <a:t>Çalışan yoksulluğu</a:t>
            </a:r>
          </a:p>
          <a:p>
            <a:pPr algn="ctr">
              <a:lnSpc>
                <a:spcPct val="150000"/>
              </a:lnSpc>
            </a:pP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699792" y="1124744"/>
            <a:ext cx="3966855" cy="523220"/>
          </a:xfrm>
          <a:prstGeom prst="rect">
            <a:avLst/>
          </a:prstGeom>
          <a:noFill/>
        </p:spPr>
        <p:txBody>
          <a:bodyPr wrap="none" rtlCol="0">
            <a:spAutoFit/>
          </a:bodyPr>
          <a:lstStyle/>
          <a:p>
            <a:r>
              <a:rPr lang="tr-TR" sz="2800" b="1" dirty="0" smtClean="0">
                <a:solidFill>
                  <a:schemeClr val="accent2">
                    <a:lumMod val="75000"/>
                  </a:schemeClr>
                </a:solidFill>
                <a:latin typeface="Times New Roman" pitchFamily="18" charset="0"/>
                <a:cs typeface="Times New Roman" pitchFamily="18" charset="0"/>
              </a:rPr>
              <a:t>SOSYAL PAZARLAMA</a:t>
            </a:r>
            <a:endParaRPr lang="tr-TR" sz="2800" b="1" dirty="0">
              <a:solidFill>
                <a:schemeClr val="accent2">
                  <a:lumMod val="75000"/>
                </a:schemeClr>
              </a:solidFill>
              <a:latin typeface="Times New Roman" pitchFamily="18" charset="0"/>
              <a:cs typeface="Times New Roman" pitchFamily="18" charset="0"/>
            </a:endParaRPr>
          </a:p>
        </p:txBody>
      </p:sp>
      <p:sp>
        <p:nvSpPr>
          <p:cNvPr id="5" name="4 Dikdörtgen"/>
          <p:cNvSpPr/>
          <p:nvPr/>
        </p:nvSpPr>
        <p:spPr>
          <a:xfrm>
            <a:off x="755576" y="2132856"/>
            <a:ext cx="7632848" cy="3539430"/>
          </a:xfrm>
          <a:prstGeom prst="rect">
            <a:avLst/>
          </a:prstGeom>
        </p:spPr>
        <p:txBody>
          <a:bodyPr wrap="square">
            <a:spAutoFit/>
          </a:bodyPr>
          <a:lstStyle/>
          <a:p>
            <a:pPr algn="ctr"/>
            <a:r>
              <a:rPr lang="tr-TR" sz="2400" dirty="0" smtClean="0"/>
              <a:t>Bir hedef kitlenin davranışlarını hem o hedef kitleye hem de genel olarak topluma (halk sağlığı, güvenlik, çevre ve topluluklar) fayda sağlayacak şekilde etkilemek üzere bir değer yaratmak, bu değeri anlatmak ve teslim etmek için pazarlama ilkelerini ve yöntemlerini kullanan bir süreç olarak tanımlayabileceğimiz </a:t>
            </a:r>
            <a:r>
              <a:rPr lang="tr-TR" sz="3200" dirty="0" smtClean="0"/>
              <a:t>“sosyal pazarlama” </a:t>
            </a:r>
            <a:r>
              <a:rPr lang="tr-TR" sz="2400" dirty="0" smtClean="0"/>
              <a:t>1970’lerde ortaya çıkmasından bu yana önemli kampanyalarda kullanılan pazarlama disiplini altındaki önemli bir alan haline gelmiştir (</a:t>
            </a:r>
            <a:r>
              <a:rPr lang="tr-TR" sz="2400" dirty="0" err="1" smtClean="0"/>
              <a:t>Drucker</a:t>
            </a:r>
            <a:r>
              <a:rPr lang="tr-TR" sz="2400" dirty="0" smtClean="0"/>
              <a:t> ve Lee, 2009: 63)</a:t>
            </a:r>
            <a:endParaRPr lang="tr-TR"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899592" y="1988840"/>
            <a:ext cx="7416824" cy="2308324"/>
          </a:xfrm>
          <a:prstGeom prst="rect">
            <a:avLst/>
          </a:prstGeom>
        </p:spPr>
        <p:txBody>
          <a:bodyPr wrap="square">
            <a:spAutoFit/>
          </a:bodyPr>
          <a:lstStyle/>
          <a:p>
            <a:pPr algn="ctr"/>
            <a:r>
              <a:rPr lang="tr-TR" sz="2400" i="1" u="sng" dirty="0" smtClean="0"/>
              <a:t>Sosyal (toplumsal) pazarlama </a:t>
            </a:r>
            <a:r>
              <a:rPr lang="tr-TR" sz="2400" dirty="0" smtClean="0"/>
              <a:t>anlayışında işletmelerin örgütsel amaç, tüketici amacı ve toplumsal amaç arasında bir denge kurması öncül hedef haline gelmektedir. İşletmelerin faaliyetlerini sürdürürken tüm çıkar gruplarının faydasını maksimize etmeye yönelik tutum sergilemesi önemlidir </a:t>
            </a:r>
            <a:r>
              <a:rPr lang="tr-TR" sz="2000" dirty="0" smtClean="0"/>
              <a:t>( </a:t>
            </a:r>
            <a:r>
              <a:rPr lang="tr-TR" sz="2000" dirty="0" err="1" smtClean="0"/>
              <a:t>Altunışık</a:t>
            </a:r>
            <a:r>
              <a:rPr lang="tr-TR" sz="2000" dirty="0" smtClean="0"/>
              <a:t>, Özdemir ve Torlak, 2011: 10). </a:t>
            </a:r>
            <a:endParaRPr lang="tr-T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294333" y="2030070"/>
            <a:ext cx="8849667" cy="2369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tr-TR" sz="2800" b="0"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Sosyal pazarlama</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faaliyetleri destekleyen kişi, örgüt ve/veya kuruluşlardan bağımsız olarak belirli bir fikri veya davayı oluşturmak, </a:t>
            </a:r>
          </a:p>
          <a:p>
            <a:pPr marL="0" marR="0" lvl="0" indent="449263"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devam ettirmek veya bu fikir ve davaya karşı tutum ve davranışları değiştirme çabalarını içermektedir ( Tek ve Özgül, 2008: 34). </a:t>
            </a:r>
          </a:p>
          <a:p>
            <a:pPr marL="0" marR="0" lvl="0" indent="449263" algn="ctr"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Bu özellikleri nedeniyle sosyal pazarlama yoksulluk ile mücadelede önemli ve kapsamlı bir araç haline gelmektedir.</a:t>
            </a:r>
            <a:endParaRPr kumimoji="0" lang="tr-T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739</Words>
  <Application>Microsoft Office PowerPoint</Application>
  <PresentationFormat>Ekran Gösterisi (4:3)</PresentationFormat>
  <Paragraphs>54</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altinay</dc:creator>
  <cp:lastModifiedBy>altinay</cp:lastModifiedBy>
  <cp:revision>38</cp:revision>
  <dcterms:created xsi:type="dcterms:W3CDTF">2015-06-11T06:48:53Z</dcterms:created>
  <dcterms:modified xsi:type="dcterms:W3CDTF">2015-06-11T11:34:10Z</dcterms:modified>
</cp:coreProperties>
</file>