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</p:sldMasterIdLst>
  <p:notesMasterIdLst>
    <p:notesMasterId r:id="rId29"/>
  </p:notesMasterIdLst>
  <p:sldIdLst>
    <p:sldId id="256" r:id="rId3"/>
    <p:sldId id="259" r:id="rId4"/>
    <p:sldId id="260" r:id="rId5"/>
    <p:sldId id="273" r:id="rId6"/>
    <p:sldId id="258" r:id="rId7"/>
    <p:sldId id="274" r:id="rId8"/>
    <p:sldId id="261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266" r:id="rId19"/>
    <p:sldId id="281" r:id="rId20"/>
    <p:sldId id="282" r:id="rId21"/>
    <p:sldId id="283" r:id="rId22"/>
    <p:sldId id="284" r:id="rId23"/>
    <p:sldId id="285" r:id="rId24"/>
    <p:sldId id="286" r:id="rId25"/>
    <p:sldId id="263" r:id="rId26"/>
    <p:sldId id="289" r:id="rId27"/>
    <p:sldId id="268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3EC"/>
    <a:srgbClr val="FEEFEC"/>
    <a:srgbClr val="00C894"/>
    <a:srgbClr val="00FAB9"/>
    <a:srgbClr val="57FFD3"/>
    <a:srgbClr val="97FFE4"/>
    <a:srgbClr val="C2EBFA"/>
    <a:srgbClr val="FFCCFF"/>
    <a:srgbClr val="11B0E9"/>
    <a:srgbClr val="2CB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Orta Sti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85" autoAdjust="0"/>
    <p:restoredTop sz="96085" autoAdjust="0"/>
  </p:normalViewPr>
  <p:slideViewPr>
    <p:cSldViewPr>
      <p:cViewPr>
        <p:scale>
          <a:sx n="75" d="100"/>
          <a:sy n="75" d="100"/>
        </p:scale>
        <p:origin x="-150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19227-CF47-472B-B890-AC71A1A48AB0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ADD3D-ABCC-473A-89B5-A85C5526123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475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735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218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79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772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84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31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291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75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709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044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9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10.6.2015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26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323528" y="1340768"/>
            <a:ext cx="8458200" cy="2088232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 smtClean="0"/>
              <a:t>TÜKETİCİLERİN </a:t>
            </a:r>
            <a:r>
              <a:rPr lang="tr-TR" sz="3200" b="1" dirty="0"/>
              <a:t>İNDİRİM MARKETİ TERCİHİNİ ETKİLEYEN FAKTÖRLERİN ÇOK KRİTERLİ KARAR VERME YÖNTEMLERİNDEN AHP YÖNTEMİ İLE TESPİTİ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5" name="Başlık 3"/>
          <p:cNvSpPr txBox="1">
            <a:spLocks/>
          </p:cNvSpPr>
          <p:nvPr/>
        </p:nvSpPr>
        <p:spPr>
          <a:xfrm>
            <a:off x="251520" y="4365104"/>
            <a:ext cx="8458200" cy="147002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31640" y="422108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tr-TR" b="1" dirty="0">
                <a:solidFill>
                  <a:schemeClr val="tx2"/>
                </a:solidFill>
              </a:rPr>
              <a:t>Yrd. Doç</a:t>
            </a:r>
            <a:r>
              <a:rPr lang="tr-TR" b="1" dirty="0" smtClean="0">
                <a:solidFill>
                  <a:schemeClr val="tx2"/>
                </a:solidFill>
              </a:rPr>
              <a:t>. Dr. </a:t>
            </a:r>
            <a:r>
              <a:rPr lang="tr-TR" b="1" dirty="0">
                <a:solidFill>
                  <a:schemeClr val="tx2"/>
                </a:solidFill>
              </a:rPr>
              <a:t>Mutlu Yüksel AVCILAR</a:t>
            </a:r>
          </a:p>
          <a:p>
            <a:pPr algn="r">
              <a:spcBef>
                <a:spcPct val="0"/>
              </a:spcBef>
            </a:pPr>
            <a:r>
              <a:rPr lang="tr-TR" b="1" dirty="0">
                <a:solidFill>
                  <a:schemeClr val="tx2"/>
                </a:solidFill>
              </a:rPr>
              <a:t>Osmaniye Korkut Ata </a:t>
            </a:r>
            <a:r>
              <a:rPr lang="tr-TR" b="1" dirty="0" smtClean="0">
                <a:solidFill>
                  <a:schemeClr val="tx2"/>
                </a:solidFill>
              </a:rPr>
              <a:t>Üniversitesi</a:t>
            </a:r>
          </a:p>
          <a:p>
            <a:pPr algn="r">
              <a:spcBef>
                <a:spcPct val="0"/>
              </a:spcBef>
            </a:pPr>
            <a:r>
              <a:rPr lang="tr-TR" b="1" dirty="0" smtClean="0">
                <a:solidFill>
                  <a:schemeClr val="tx2"/>
                </a:solidFill>
              </a:rPr>
              <a:t>myukselavcilar@osmaniye.edu.tr</a:t>
            </a:r>
            <a:endParaRPr lang="tr-TR" b="1" dirty="0">
              <a:solidFill>
                <a:schemeClr val="tx2"/>
              </a:solidFill>
            </a:endParaRPr>
          </a:p>
          <a:p>
            <a:pPr algn="r">
              <a:spcBef>
                <a:spcPct val="0"/>
              </a:spcBef>
            </a:pPr>
            <a:endParaRPr lang="tr-TR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tr-TR" b="1" dirty="0" smtClean="0">
                <a:solidFill>
                  <a:schemeClr val="tx2"/>
                </a:solidFill>
                <a:ea typeface="+mj-ea"/>
                <a:cs typeface="+mj-cs"/>
              </a:rPr>
              <a:t>Arş. </a:t>
            </a:r>
            <a:r>
              <a:rPr lang="tr-TR" b="1" dirty="0">
                <a:solidFill>
                  <a:schemeClr val="tx2"/>
                </a:solidFill>
                <a:ea typeface="+mj-ea"/>
                <a:cs typeface="+mj-cs"/>
              </a:rPr>
              <a:t>Gör. </a:t>
            </a:r>
            <a:r>
              <a:rPr lang="tr-TR" b="1" dirty="0" smtClean="0">
                <a:solidFill>
                  <a:schemeClr val="tx2"/>
                </a:solidFill>
                <a:ea typeface="+mj-ea"/>
                <a:cs typeface="+mj-cs"/>
              </a:rPr>
              <a:t>Mehmet Fatih AÇAR</a:t>
            </a:r>
          </a:p>
          <a:p>
            <a:pPr algn="r">
              <a:spcBef>
                <a:spcPct val="0"/>
              </a:spcBef>
            </a:pPr>
            <a:r>
              <a:rPr lang="tr-TR" b="1" dirty="0" smtClean="0">
                <a:solidFill>
                  <a:schemeClr val="tx2"/>
                </a:solidFill>
                <a:ea typeface="+mj-ea"/>
                <a:cs typeface="+mj-cs"/>
              </a:rPr>
              <a:t>Osmaniye Korkut Ata Üniversitesi</a:t>
            </a:r>
            <a:endParaRPr lang="tr-TR" b="1" dirty="0">
              <a:solidFill>
                <a:schemeClr val="tx2"/>
              </a:solidFill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tr-TR" b="1" dirty="0" smtClean="0">
                <a:solidFill>
                  <a:schemeClr val="tx2"/>
                </a:solidFill>
                <a:ea typeface="+mj-ea"/>
                <a:cs typeface="+mj-cs"/>
              </a:rPr>
              <a:t>mfatihacar@osmaniye.edu.tr</a:t>
            </a:r>
            <a:r>
              <a:rPr lang="tr-TR" sz="1600" b="1" dirty="0" smtClean="0"/>
              <a:t> </a:t>
            </a:r>
            <a:endParaRPr lang="tr-TR" b="1" dirty="0">
              <a:solidFill>
                <a:schemeClr val="tx2"/>
              </a:solidFill>
              <a:ea typeface="+mj-ea"/>
              <a:cs typeface="+mj-cs"/>
            </a:endParaRPr>
          </a:p>
          <a:p>
            <a:pPr algn="r">
              <a:spcBef>
                <a:spcPct val="0"/>
              </a:spcBef>
            </a:pPr>
            <a:endParaRPr lang="tr-TR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197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737824"/>
          </a:xfrm>
        </p:spPr>
        <p:txBody>
          <a:bodyPr>
            <a:normAutofit fontScale="92500" lnSpcReduction="10000"/>
          </a:bodyPr>
          <a:lstStyle/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Ekonomiklik (mağazanın fiyat düzeyinin uygunluğu)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Ürün kalitesi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Hizmet kalitesi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Özel </a:t>
            </a:r>
            <a:r>
              <a:rPr lang="tr-TR" sz="2400" dirty="0"/>
              <a:t>gün fiyat indirimleri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Satış </a:t>
            </a:r>
            <a:r>
              <a:rPr lang="tr-TR" sz="2400" dirty="0"/>
              <a:t>promosyonları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Temizlik </a:t>
            </a:r>
            <a:r>
              <a:rPr lang="tr-TR" sz="2400" dirty="0"/>
              <a:t>ve </a:t>
            </a:r>
            <a:r>
              <a:rPr lang="tr-TR" sz="2400" dirty="0" smtClean="0"/>
              <a:t>ferahlık 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M</a:t>
            </a:r>
            <a:r>
              <a:rPr lang="tr-TR" sz="2400" dirty="0" smtClean="0"/>
              <a:t>arka çeşitliliği 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Ö</a:t>
            </a:r>
            <a:r>
              <a:rPr lang="tr-TR" sz="2400" dirty="0" smtClean="0"/>
              <a:t>deme kolaylıkları 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Ç</a:t>
            </a:r>
            <a:r>
              <a:rPr lang="tr-TR" sz="2400" dirty="0" smtClean="0"/>
              <a:t>alışan </a:t>
            </a:r>
            <a:r>
              <a:rPr lang="tr-TR" sz="2400" dirty="0"/>
              <a:t>personelin </a:t>
            </a:r>
            <a:r>
              <a:rPr lang="tr-TR" sz="2400" dirty="0" smtClean="0"/>
              <a:t>ilgisi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Ü</a:t>
            </a:r>
            <a:r>
              <a:rPr lang="tr-TR" sz="2400" dirty="0" smtClean="0"/>
              <a:t>rün çeşitliliği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Mağazanın </a:t>
            </a:r>
            <a:r>
              <a:rPr lang="tr-TR" sz="2400" dirty="0"/>
              <a:t>fiziksel </a:t>
            </a:r>
            <a:r>
              <a:rPr lang="tr-TR" sz="2400" dirty="0" smtClean="0"/>
              <a:t>yakınlığı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M</a:t>
            </a:r>
            <a:r>
              <a:rPr lang="tr-TR" sz="2400" dirty="0" smtClean="0"/>
              <a:t>ağazanın </a:t>
            </a:r>
            <a:r>
              <a:rPr lang="tr-TR" sz="2400" dirty="0"/>
              <a:t>fiziksel </a:t>
            </a:r>
            <a:r>
              <a:rPr lang="tr-TR" sz="2400" dirty="0" smtClean="0"/>
              <a:t>şartları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Mağaza markası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 smtClean="0"/>
              <a:t>Mağazanın </a:t>
            </a:r>
            <a:r>
              <a:rPr lang="tr-TR" sz="2400" dirty="0"/>
              <a:t>kuruluş </a:t>
            </a:r>
            <a:r>
              <a:rPr lang="tr-TR" sz="2400" dirty="0" smtClean="0"/>
              <a:t>yeri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M</a:t>
            </a:r>
            <a:r>
              <a:rPr lang="tr-TR" sz="2400" dirty="0" smtClean="0"/>
              <a:t>ağazanın </a:t>
            </a:r>
            <a:r>
              <a:rPr lang="tr-TR" sz="2400" dirty="0"/>
              <a:t>reklamları </a:t>
            </a:r>
          </a:p>
          <a:p>
            <a:pPr marL="566928" indent="-457200">
              <a:buClr>
                <a:schemeClr val="bg2">
                  <a:lumMod val="75000"/>
                </a:schemeClr>
              </a:buClr>
              <a:buFont typeface="+mj-lt"/>
              <a:buAutoNum type="arabicPeriod"/>
            </a:pPr>
            <a:r>
              <a:rPr lang="tr-TR" sz="2400" dirty="0"/>
              <a:t>M</a:t>
            </a:r>
            <a:r>
              <a:rPr lang="tr-TR" sz="2400" dirty="0" smtClean="0"/>
              <a:t>ağazanın kişiliği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35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579296" cy="5161760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600" b="1" u="sng" dirty="0" smtClean="0"/>
          </a:p>
          <a:p>
            <a:endParaRPr lang="tr-TR" dirty="0"/>
          </a:p>
        </p:txBody>
      </p:sp>
      <p:pic>
        <p:nvPicPr>
          <p:cNvPr id="4" name="Picture 2" descr="C:\Users\fatih\Desktop\çalışmalar\paz kon bildiri 2015 eskişehir\PAZARLAMAKONGRESİİNMARKTERCİH\e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124744"/>
            <a:ext cx="792088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827584" y="692696"/>
            <a:ext cx="4035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Araştırmanın Kavramsal Modeli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9168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964488" cy="5688632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sz="2400" b="1" u="sng" dirty="0" smtClean="0"/>
              <a:t>Araştırmanın Ana Kütlesi ve Örnekleme Süreci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b="1" u="sng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Araştırmanın ana kütlesi, Osmaniye ilinde yaşayan şehir sakinlerinden oluşmaktadır.</a:t>
            </a: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Örneklem seçiminde tesadüfi olmayan örnekleme yöntemlerinden biri olan kolayda örnekleme yönteminden yararlanılmıştır. 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sz="2400" b="1" u="sng" dirty="0" smtClean="0"/>
              <a:t>Veri Toplama Yöntemi ve Aracı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>
                <a:cs typeface="Arial" pitchFamily="34" charset="0"/>
              </a:rPr>
              <a:t>Veri toplama yöntemi olarak anket yönetimi kullanılmıştır</a:t>
            </a:r>
            <a:r>
              <a:rPr lang="tr-TR" sz="2400" dirty="0" smtClean="0">
                <a:cs typeface="Arial" pitchFamily="34" charset="0"/>
              </a:rPr>
              <a:t>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Veriler, </a:t>
            </a:r>
            <a:r>
              <a:rPr lang="tr-TR" sz="2400" dirty="0"/>
              <a:t>01.10.2014-31.12.2014 tarihleri arasında üç farklı indirim marketinden alışveriş yapan toplam 300 </a:t>
            </a:r>
            <a:r>
              <a:rPr lang="tr-TR" sz="2400" dirty="0" smtClean="0"/>
              <a:t>tüketiciden, </a:t>
            </a:r>
            <a:r>
              <a:rPr lang="tr-TR" sz="2400" dirty="0"/>
              <a:t>yüz yüze anket yönteminden yararlanılarak </a:t>
            </a:r>
            <a:r>
              <a:rPr lang="tr-TR" sz="2400" dirty="0" smtClean="0"/>
              <a:t>elde edilmiştir.</a:t>
            </a:r>
            <a:endParaRPr lang="tr-TR" sz="2400" dirty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752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579296" cy="5161760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sz="2400" b="1" u="sng" dirty="0" smtClean="0"/>
              <a:t>Verilerin Analiz Yöntemi</a:t>
            </a: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Araştırmada, tüketicilerin indirim marketi tercihlerini tespit etmek için Analitik Hiyerarşi Prosesi (AHP) yönteminden yararlanılmıştır. </a:t>
            </a: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sz="2400" dirty="0" smtClean="0"/>
              <a:t>AHP adımları:</a:t>
            </a:r>
          </a:p>
          <a:p>
            <a:pPr marL="109728" indent="0">
              <a:buNone/>
            </a:pPr>
            <a:r>
              <a:rPr lang="tr-TR" sz="2400" b="1" dirty="0"/>
              <a:t>1.Karar verme probleminin tanımlanması</a:t>
            </a:r>
          </a:p>
          <a:p>
            <a:pPr>
              <a:buClr>
                <a:schemeClr val="bg2">
                  <a:lumMod val="50000"/>
                </a:schemeClr>
              </a:buClr>
            </a:pPr>
            <a:r>
              <a:rPr lang="tr-TR" sz="2400" dirty="0" smtClean="0"/>
              <a:t>Literatür </a:t>
            </a:r>
            <a:r>
              <a:rPr lang="tr-TR" sz="2400" dirty="0"/>
              <a:t>taramasında ağırlıklı olarak kullanıldığı tespit edilen tüketici tercihini etkileyen değişkenlerden hiyerarşik bir yapı oluşturulmuştur.</a:t>
            </a:r>
          </a:p>
          <a:p>
            <a:pPr>
              <a:buClr>
                <a:schemeClr val="bg2">
                  <a:lumMod val="75000"/>
                </a:schemeClr>
              </a:buClr>
            </a:pPr>
            <a:endParaRPr lang="tr-TR" sz="2400" dirty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73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579296" cy="5161760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600" b="1" u="sng" dirty="0" smtClean="0"/>
          </a:p>
          <a:p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31458" y="620688"/>
            <a:ext cx="87170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2. Değişkenler  Arasında İkili Karşılaştırma Matrisleri Oluşturulması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sz="2400" dirty="0"/>
              <a:t>Katılımcılardan her bir değişken ve alternatifi birbiriyle ikili tarzda karşılaştırması istenmiştir</a:t>
            </a:r>
            <a:r>
              <a:rPr lang="tr-TR" sz="2400" dirty="0" smtClean="0"/>
              <a:t>. Bu karşılaştırmalar </a:t>
            </a:r>
            <a:r>
              <a:rPr lang="tr-TR" sz="2400" dirty="0" err="1"/>
              <a:t>Saaty</a:t>
            </a:r>
            <a:r>
              <a:rPr lang="tr-TR" sz="2400" dirty="0"/>
              <a:t> </a:t>
            </a:r>
            <a:r>
              <a:rPr lang="tr-TR" sz="2400" dirty="0" smtClean="0"/>
              <a:t>(1982) tarafından geliştirilen ölçekteki önem dereceleri kullanılarak yapılmıştır.</a:t>
            </a: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606545"/>
              </p:ext>
            </p:extLst>
          </p:nvPr>
        </p:nvGraphicFramePr>
        <p:xfrm>
          <a:off x="125252" y="3167929"/>
          <a:ext cx="8784976" cy="3435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647"/>
                <a:gridCol w="2642521"/>
                <a:gridCol w="5163808"/>
              </a:tblGrid>
              <a:tr h="366385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Değerler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Tanım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Açıklama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</a:tr>
              <a:tr h="263148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1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Eşit derecede önemlilik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İki kriter hedeflenen olaya eşit düzeyde katkı sağlar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2519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3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Bir kriterin diğerine göre orta düzeyde önemliliği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Hedeflenen olaya ilişkin tecrübe ve yargısal değerler açısından çok az fark eden bir durumda tercih edilir.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577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5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Güçlü derecede önemlilik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Hedeflenen olaya ilişkin tecrübe ve yargısal değerler açısından kuvvetli bir oranda fark eden bir durumda tercih edilir.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577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7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Çok güçlü derecede önemlilik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Hedeflenen olaya ilişkin tecrübe ve yargısal değerler açısından güçlü ve baskın bir oranda fark eden bir durumda tercih edilir.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577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9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Aşırı derecede önemlilik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Hedeflenen olaya ilişkin tecrübe ve yargısal değerler açısından kesinliğe yakın çok güçlü bir güvenirliğe sahip bir durumda tercih edilir.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9577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2-4-6-8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İki komşu kriter arasındaki ara değerler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400"/>
                        </a:spcAft>
                      </a:pPr>
                      <a:r>
                        <a:rPr lang="tr-TR" sz="1400" dirty="0">
                          <a:effectLst/>
                        </a:rPr>
                        <a:t>Hedeflenen olaya ilişkin tecrübe ve yargısal değerler açısından uzlaşma gereken durumlarda ara değerler olarak tercih edilir</a:t>
                      </a:r>
                      <a:endParaRPr lang="tr-TR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08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52736"/>
            <a:ext cx="8579296" cy="5161760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tr-TR" sz="2400" dirty="0" err="1"/>
              <a:t>Saaty</a:t>
            </a:r>
            <a:r>
              <a:rPr lang="tr-TR" sz="2400" dirty="0"/>
              <a:t> tarafından önerilen puanlama skalasına göre ikili </a:t>
            </a:r>
            <a:r>
              <a:rPr lang="tr-TR" sz="2400" dirty="0" smtClean="0"/>
              <a:t>karşılaştırmalar şeklinde uygulanan anketin sonuçlarının </a:t>
            </a:r>
            <a:r>
              <a:rPr lang="tr-TR" sz="2400" dirty="0"/>
              <a:t>analize uygun formata </a:t>
            </a:r>
            <a:r>
              <a:rPr lang="tr-TR" sz="2400" dirty="0" smtClean="0"/>
              <a:t>getirilebilmesi </a:t>
            </a:r>
            <a:r>
              <a:rPr lang="tr-TR" sz="2400" dirty="0"/>
              <a:t>için, elde edilen kriter ve alternatiflerin puanları geometrik ortalama yöntemi uygulanarak </a:t>
            </a:r>
            <a:r>
              <a:rPr lang="tr-TR" sz="2400" dirty="0" smtClean="0"/>
              <a:t>sentezlenmiştir. </a:t>
            </a:r>
          </a:p>
          <a:p>
            <a:pPr>
              <a:buClr>
                <a:schemeClr val="bg2">
                  <a:lumMod val="75000"/>
                </a:schemeClr>
              </a:buClr>
            </a:pPr>
            <a:endParaRPr lang="tr-TR" sz="2400" dirty="0"/>
          </a:p>
          <a:p>
            <a:pPr marL="109728" indent="0">
              <a:buNone/>
            </a:pPr>
            <a:r>
              <a:rPr lang="tr-TR" sz="2400" b="1" dirty="0"/>
              <a:t>3. Değişkenlerin Göreli Önem Dağılımları ve Karar Noktalarındaki Sonuç Dağılımlarının </a:t>
            </a:r>
            <a:r>
              <a:rPr lang="tr-TR" sz="2400" b="1" dirty="0" smtClean="0"/>
              <a:t>Bulunması</a:t>
            </a:r>
            <a:endParaRPr lang="tr-TR" sz="2400" b="1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tr-TR" sz="2400" dirty="0"/>
              <a:t>Son olarak </a:t>
            </a:r>
            <a:r>
              <a:rPr lang="tr-TR" sz="2400" dirty="0" err="1"/>
              <a:t>Expert</a:t>
            </a:r>
            <a:r>
              <a:rPr lang="tr-TR" sz="2400" dirty="0"/>
              <a:t> </a:t>
            </a:r>
            <a:r>
              <a:rPr lang="tr-TR" sz="2400" dirty="0" err="1"/>
              <a:t>Choice</a:t>
            </a:r>
            <a:r>
              <a:rPr lang="tr-TR" sz="2400" dirty="0"/>
              <a:t> 1 1 paket programı aracılığıyla değişkenlerin göreli önem ağırlıkları ve </a:t>
            </a:r>
            <a:r>
              <a:rPr lang="tr-TR" sz="2400" dirty="0" smtClean="0"/>
              <a:t>karar noktalarındaki </a:t>
            </a:r>
            <a:r>
              <a:rPr lang="tr-TR" sz="2400" dirty="0"/>
              <a:t>sonuç dağılımları bulunmuştur.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02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059617"/>
              </p:ext>
            </p:extLst>
          </p:nvPr>
        </p:nvGraphicFramePr>
        <p:xfrm>
          <a:off x="251520" y="260648"/>
          <a:ext cx="8730626" cy="6851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5843930" imgH="5287942" progId="Word.Document.12">
                  <p:embed/>
                </p:oleObj>
              </mc:Choice>
              <mc:Fallback>
                <p:oleObj name="Document" r:id="rId3" imgW="5843930" imgH="52879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260648"/>
                        <a:ext cx="8730626" cy="68514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52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38089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6234" y="1052736"/>
            <a:ext cx="9144000" cy="1008112"/>
          </a:xfrm>
        </p:spPr>
        <p:txBody>
          <a:bodyPr>
            <a:noAutofit/>
          </a:bodyPr>
          <a:lstStyle/>
          <a:p>
            <a:r>
              <a:rPr lang="tr-TR" sz="1400" dirty="0"/>
              <a:t>Tüketicilerin indirim marketi tercihini etkileyen kriterlere </a:t>
            </a:r>
            <a:r>
              <a:rPr lang="tr-TR" sz="1400" dirty="0" smtClean="0"/>
              <a:t>ve karar alternatif ve </a:t>
            </a:r>
            <a:r>
              <a:rPr lang="tr-TR" sz="1400" dirty="0"/>
              <a:t>kriterlerin önem </a:t>
            </a:r>
            <a:r>
              <a:rPr lang="tr-TR" sz="1400" dirty="0" smtClean="0"/>
              <a:t>sıralaması: </a:t>
            </a:r>
            <a:endParaRPr lang="tr-TR" sz="1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85503"/>
              </p:ext>
            </p:extLst>
          </p:nvPr>
        </p:nvGraphicFramePr>
        <p:xfrm>
          <a:off x="179512" y="1412776"/>
          <a:ext cx="8856985" cy="533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4775"/>
                <a:gridCol w="1532260"/>
                <a:gridCol w="1395860"/>
                <a:gridCol w="1394090"/>
              </a:tblGrid>
              <a:tr h="311075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KRİTERLER ve AĞIRLIKLARI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ctr"/>
                </a:tc>
                <a:tc gridSpan="3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ALTERNATİFLER ve AĞIRLIKLARI</a:t>
                      </a:r>
                      <a:endParaRPr lang="tr-TR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073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BİM  </a:t>
                      </a:r>
                      <a:endParaRPr lang="tr-TR" sz="120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smtClean="0">
                          <a:effectLst/>
                        </a:rPr>
                        <a:t>(%</a:t>
                      </a:r>
                      <a:r>
                        <a:rPr lang="tr-TR" sz="1200">
                          <a:effectLst/>
                        </a:rPr>
                        <a:t>35,6)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ŞOK </a:t>
                      </a:r>
                      <a:endParaRPr lang="tr-TR" sz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(% </a:t>
                      </a:r>
                      <a:r>
                        <a:rPr lang="tr-TR" sz="1200" dirty="0">
                          <a:effectLst/>
                        </a:rPr>
                        <a:t>34)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 A101 </a:t>
                      </a:r>
                      <a:endParaRPr lang="tr-TR" sz="1200" dirty="0" smtClean="0">
                        <a:effectLst/>
                      </a:endParaRPr>
                    </a:p>
                    <a:p>
                      <a:pPr indent="450215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</a:rPr>
                        <a:t>(% </a:t>
                      </a:r>
                      <a:r>
                        <a:rPr lang="tr-TR" sz="1200" dirty="0">
                          <a:effectLst/>
                        </a:rPr>
                        <a:t>30,4)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ctr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Ürün Kalitesi (G: .094)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0,037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0,032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0,025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Hizmet Kalitesi (G: .085)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0,032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0,029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0,024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Temizlik ve Ferahlık (G: .084)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0,032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0,029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0,023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Marka Çeşitliliği (G: .073)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0,026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0,025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0,023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Özel Gün Fiyat İndirimleri (G: .064)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0,021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0,024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0,019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Ödeme Kolaylıkları (G: .064)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0,023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0,022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0,020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Çalışan Personelin İlgisi (G: .061)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0,023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0,019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0,019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Ekonomiklik (G: .060)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0,023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0,022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0,015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Ürün çeşitliliği (G: .057)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0,022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0,017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0,017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Mağazanın Fiziksel Yakınlığı (G: .057)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0,023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0,018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0,015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Mağazanın Fiziksel Şartları (G: .057)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0,022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0,021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0,015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Satış Promosyonları (G: .055)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0,019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0,019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0,017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Mağaza Markası (G: .055)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0,023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0,018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0,014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Mağazanın Kişiliği (G: .049)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0,018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0,018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0,014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Mağazanın Kuruluş Yeri (G: .046)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0,017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0,014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0,015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  <a:tr h="266635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Mağazanın Reklamları (G: .039)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0,013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0,016</a:t>
                      </a:r>
                      <a:endParaRPr lang="tr-TR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  <a:tc>
                  <a:txBody>
                    <a:bodyPr/>
                    <a:lstStyle/>
                    <a:p>
                      <a:pPr indent="450215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0,010</a:t>
                      </a:r>
                      <a:endParaRPr lang="tr-TR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255" marR="4425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83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5128" name="Picture 8" descr="C:\Users\fatih\Desktop\çalışmalar\paz kon bildiri 2015 eskişehir\PAZARLAMAKONGRESİİNMARKTERCİH\model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96448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11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5" name="Resim 4" descr="C:\Users\lenovo\Desktop\PAZARLAMAKONGRESİİNMARKTERCİH\model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628800"/>
            <a:ext cx="8496944" cy="511256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17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İçeriği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İndirim Marketleri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Literatür Taraması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Amacı ve Önemi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Kısıtları ve Sınırları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Değişkenleri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Ana kütlesi ve Örnekleme Süreci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Verilerin Analiz Yöntemi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Bulgular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Sonuç ve Öneriler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18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18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18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5529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6" name="Resim 5" descr="C:\Users\lenovo\AppData\Local\Microsoft\Windows\Temporary Internet Files\Content.Word\ikiboyutlukarşılaştırm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784976" cy="50405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032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5" name="Resim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784976" cy="511256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136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6" name="Resim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8784976" cy="49685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150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7296" y="404664"/>
            <a:ext cx="8496944" cy="864096"/>
          </a:xfrm>
        </p:spPr>
        <p:txBody>
          <a:bodyPr>
            <a:normAutofit/>
          </a:bodyPr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25991" y="1196752"/>
            <a:ext cx="9144000" cy="1008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tr-TR" sz="2000" dirty="0" smtClean="0"/>
              <a:t>Duyarlılık Analizi Sonuçları:</a:t>
            </a:r>
          </a:p>
          <a:p>
            <a:pPr marL="109728" indent="0">
              <a:buNone/>
            </a:pPr>
            <a:endParaRPr lang="tr-TR" sz="2000" dirty="0"/>
          </a:p>
        </p:txBody>
      </p:sp>
      <p:pic>
        <p:nvPicPr>
          <p:cNvPr id="5" name="Resim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856984" cy="50405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7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76672"/>
            <a:ext cx="5292080" cy="64807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Sonuç ve 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Bu çalışmada, tüketicilerin indirim marketi tercihini etkileyen değişkenlerin önem ağırlıkları ve indirim market tercihlerinin belirlenmesi amaçlanmıştır.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Ürün kalitesi (0.094), hizmet kalitesi (0.085) ve temizlik ve ferahlık (0.084) değişkenlerinin tüketicilerin tercihini etkileyen en baskın üç değişken olarak tespit edilmiştir</a:t>
            </a:r>
            <a:r>
              <a:rPr lang="tr-TR" sz="2400" dirty="0" smtClean="0"/>
              <a:t>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Mağaza kişiliği (0.049), mağazanın kuruluş yeri (0.046) ve mağaza reklamları (0.039) değişkenlerinin tüketicilerin indirim marketi seçim kararında diğer kriterlere göre düşük önem ağırlığına sahip olduğu tespit edilmiştir.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None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37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476672"/>
            <a:ext cx="5292080" cy="64807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Sonuç ve 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96752"/>
            <a:ext cx="9036496" cy="5661248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Araştırma, </a:t>
            </a:r>
            <a:r>
              <a:rPr lang="tr-TR" dirty="0"/>
              <a:t>indirim marketi yöneticilerine tüketicilerin indirim marketi tercihlerinde en çok hangi kriterlere önem verdiklerini anlama olanağı sağlamaktadır</a:t>
            </a:r>
            <a:r>
              <a:rPr lang="tr-TR" dirty="0" smtClean="0"/>
              <a:t>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dirty="0"/>
              <a:t>Gelecekte, farklı şehirlerden, farklı </a:t>
            </a:r>
            <a:r>
              <a:rPr lang="tr-TR" dirty="0" err="1"/>
              <a:t>sosyo</a:t>
            </a:r>
            <a:r>
              <a:rPr lang="tr-TR" dirty="0"/>
              <a:t>-ekonomik ve demografik özelliklere sahip tüketici gruplarından elde edilecek verilerle araştırma modeli test edilebilir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5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924944"/>
            <a:ext cx="9001156" cy="129614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tr-TR" dirty="0"/>
          </a:p>
          <a:p>
            <a:pPr marL="109728" indent="0" algn="ctr">
              <a:buNone/>
            </a:pPr>
            <a:r>
              <a:rPr lang="tr-TR" sz="4400" i="1" dirty="0" smtClean="0">
                <a:solidFill>
                  <a:schemeClr val="tx2"/>
                </a:solidFill>
                <a:latin typeface="+mj-lt"/>
              </a:rPr>
              <a:t>Teşekkürler!</a:t>
            </a:r>
          </a:p>
          <a:p>
            <a:pPr marL="109728" indent="0">
              <a:buNone/>
            </a:pPr>
            <a:endParaRPr lang="tr-TR" sz="4400" i="1" dirty="0">
              <a:solidFill>
                <a:schemeClr val="tx2"/>
              </a:solidFill>
              <a:latin typeface="+mj-lt"/>
            </a:endParaRPr>
          </a:p>
          <a:p>
            <a:pPr marL="109728" indent="0">
              <a:buNone/>
            </a:pPr>
            <a:endParaRPr lang="tr-TR" sz="4200" i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557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1373088"/>
          </a:xfrm>
        </p:spPr>
        <p:txBody>
          <a:bodyPr>
            <a:normAutofit/>
          </a:bodyPr>
          <a:lstStyle/>
          <a:p>
            <a:r>
              <a:rPr lang="tr-TR" dirty="0" smtClean="0"/>
              <a:t>İndirim Marketleri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873728"/>
          </a:xfrm>
        </p:spPr>
        <p:txBody>
          <a:bodyPr/>
          <a:lstStyle/>
          <a:p>
            <a:pPr marL="109728" indent="0">
              <a:buNone/>
            </a:pPr>
            <a:endParaRPr lang="tr-TR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tr-TR" dirty="0"/>
              <a:t>İndirim marketleri tüketiciye düşük fiyatta ve sınırlı çeşitlilikte gıda </a:t>
            </a:r>
            <a:r>
              <a:rPr lang="tr-TR" dirty="0" smtClean="0"/>
              <a:t>ürünü </a:t>
            </a:r>
            <a:r>
              <a:rPr lang="tr-TR" dirty="0"/>
              <a:t>ve genel ürün çeşidi sunan ve alışverişlerini çabuk ve verimli bir şekilde yapmaları için tüketicilere kolaylık sağlayan marketlerdir. </a:t>
            </a:r>
            <a:endParaRPr lang="tr-TR" dirty="0" smtClean="0"/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İndirim marketlerinde sınırlı müşteri hizmetleri vardır ve minimum müşteri desteğiyle self-servis ürün sunumu gerçekleştirilir.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19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91264" cy="1373088"/>
          </a:xfrm>
        </p:spPr>
        <p:txBody>
          <a:bodyPr>
            <a:normAutofit/>
          </a:bodyPr>
          <a:lstStyle/>
          <a:p>
            <a:r>
              <a:rPr lang="tr-TR" dirty="0" smtClean="0"/>
              <a:t>İndirim Marketleri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873728"/>
          </a:xfrm>
        </p:spPr>
        <p:txBody>
          <a:bodyPr/>
          <a:lstStyle/>
          <a:p>
            <a:pPr marL="109728" lvl="0" indent="0">
              <a:buNone/>
            </a:pPr>
            <a:endParaRPr lang="tr-TR" dirty="0" smtClean="0"/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tr-TR" dirty="0" smtClean="0"/>
              <a:t>Türkiye’de </a:t>
            </a:r>
            <a:r>
              <a:rPr lang="tr-TR" dirty="0"/>
              <a:t>indirim marketlerinin sayısındaki hızlı artış, </a:t>
            </a:r>
            <a:r>
              <a:rPr lang="tr-TR" dirty="0" smtClean="0"/>
              <a:t>fiyat </a:t>
            </a:r>
            <a:r>
              <a:rPr lang="tr-TR" dirty="0"/>
              <a:t>rekabetin yoğunlaşmasına yol </a:t>
            </a:r>
            <a:r>
              <a:rPr lang="tr-TR" dirty="0" smtClean="0"/>
              <a:t>açmış, artan </a:t>
            </a:r>
            <a:r>
              <a:rPr lang="tr-TR" dirty="0"/>
              <a:t>rekabet nedeni ile işletmeler daha fazla tüketiciyi mağazalarına bağlama, mevcut müşterilerin alışveriş sıklığını ve miktarını artırma yarışı içine </a:t>
            </a:r>
            <a:r>
              <a:rPr lang="tr-TR" dirty="0" smtClean="0"/>
              <a:t>girmişlerdir. </a:t>
            </a: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74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gray">
          <a:xfrm>
            <a:off x="0" y="43883"/>
            <a:ext cx="9144000" cy="504797"/>
          </a:xfrm>
          <a:prstGeom prst="roundRect">
            <a:avLst>
              <a:gd name="adj" fmla="val 11921"/>
            </a:avLst>
          </a:prstGeom>
          <a:solidFill>
            <a:schemeClr val="tx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LİTERATÜR TARAMASI </a:t>
            </a:r>
            <a:endParaRPr lang="tr-TR" sz="2400" b="1" i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79512" y="908720"/>
            <a:ext cx="8712968" cy="4873728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017050"/>
              </p:ext>
            </p:extLst>
          </p:nvPr>
        </p:nvGraphicFramePr>
        <p:xfrm>
          <a:off x="287524" y="583943"/>
          <a:ext cx="8568951" cy="614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851"/>
                <a:gridCol w="1996517"/>
                <a:gridCol w="5256583"/>
              </a:tblGrid>
              <a:tr h="379556">
                <a:tc>
                  <a:txBody>
                    <a:bodyPr/>
                    <a:lstStyle/>
                    <a:p>
                      <a:r>
                        <a:rPr lang="tr-TR" dirty="0" smtClean="0"/>
                        <a:t>Tarih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Yazarlar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</a:t>
                      </a:r>
                      <a:endParaRPr lang="tr-TR" dirty="0"/>
                    </a:p>
                  </a:txBody>
                  <a:tcPr/>
                </a:tc>
              </a:tr>
              <a:tr h="2178801">
                <a:tc>
                  <a:txBody>
                    <a:bodyPr/>
                    <a:lstStyle/>
                    <a:p>
                      <a:r>
                        <a:rPr lang="tr-TR" dirty="0" smtClean="0"/>
                        <a:t>2013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Eroğlu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Ürün kalitesi (0.23)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Fiyat uygunluğu (0.19)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Ürün çeşitliliği (0.16)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Hizmet düzeyi (0.11)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Mağazanın kuruluş yerinin uygunluğu (0.10)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Mağaza atmosferi (0.08)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Marka imajı (0.08)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Çalışan personel (0.06)</a:t>
                      </a:r>
                      <a:endParaRPr lang="tr-TR" dirty="0"/>
                    </a:p>
                  </a:txBody>
                  <a:tcPr/>
                </a:tc>
              </a:tr>
              <a:tr h="1917345">
                <a:tc>
                  <a:txBody>
                    <a:bodyPr/>
                    <a:lstStyle/>
                    <a:p>
                      <a:r>
                        <a:rPr lang="tr-TR" dirty="0" smtClean="0"/>
                        <a:t>2013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Çakır ,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Çakır</a:t>
                      </a:r>
                      <a:r>
                        <a:rPr lang="tr-TR" baseline="0" dirty="0" smtClean="0"/>
                        <a:t> ve </a:t>
                      </a:r>
                      <a:r>
                        <a:rPr lang="tr-TR" dirty="0" smtClean="0"/>
                        <a:t>Taşdelen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Diğer mağazalara yakınlık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Uygun ödeme seçenekleri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Genel olarak fiyatların düşük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Ünlü markaların mevcut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Aranan ürünlerin kolay bulunması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Personelin müşteri şikayetlerine önem vermesi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Marketin ismi</a:t>
                      </a:r>
                      <a:endParaRPr lang="tr-TR" dirty="0"/>
                    </a:p>
                  </a:txBody>
                  <a:tcPr/>
                </a:tc>
              </a:tr>
              <a:tr h="1264906">
                <a:tc>
                  <a:txBody>
                    <a:bodyPr/>
                    <a:lstStyle/>
                    <a:p>
                      <a:r>
                        <a:rPr lang="tr-TR" dirty="0" smtClean="0"/>
                        <a:t>2011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Teller ve </a:t>
                      </a:r>
                      <a:r>
                        <a:rPr lang="tr-TR" dirty="0" err="1" smtClean="0"/>
                        <a:t>Gittenberger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Mağazaya ulaşılabilirlik,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Mağaza içinde rahat hareket edebilme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Raf yönetimi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Fiyat-algılanan değer uyumu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Ürün çeşitliliği 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1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 noChangeArrowheads="1"/>
          </p:cNvSpPr>
          <p:nvPr/>
        </p:nvSpPr>
        <p:spPr bwMode="gray">
          <a:xfrm>
            <a:off x="0" y="43883"/>
            <a:ext cx="9144000" cy="504797"/>
          </a:xfrm>
          <a:prstGeom prst="roundRect">
            <a:avLst>
              <a:gd name="adj" fmla="val 11921"/>
            </a:avLst>
          </a:prstGeom>
          <a:solidFill>
            <a:schemeClr val="tx2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chemeClr val="bg1"/>
                </a:solidFill>
                <a:latin typeface="Arial" charset="0"/>
              </a:rPr>
              <a:t>LİTRERATÜR TARAMASI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79512" y="908720"/>
            <a:ext cx="8712968" cy="4873728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58680"/>
              </p:ext>
            </p:extLst>
          </p:nvPr>
        </p:nvGraphicFramePr>
        <p:xfrm>
          <a:off x="287524" y="764704"/>
          <a:ext cx="8568951" cy="4524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/>
                <a:gridCol w="2664296"/>
                <a:gridCol w="4860539"/>
              </a:tblGrid>
              <a:tr h="379556">
                <a:tc>
                  <a:txBody>
                    <a:bodyPr/>
                    <a:lstStyle/>
                    <a:p>
                      <a:r>
                        <a:rPr lang="tr-TR" dirty="0" smtClean="0"/>
                        <a:t>Tarih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Yazarlar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</a:t>
                      </a:r>
                      <a:endParaRPr lang="tr-TR" dirty="0"/>
                    </a:p>
                  </a:txBody>
                  <a:tcPr/>
                </a:tc>
              </a:tr>
              <a:tr h="737309">
                <a:tc>
                  <a:txBody>
                    <a:bodyPr/>
                    <a:lstStyle/>
                    <a:p>
                      <a:r>
                        <a:rPr lang="tr-TR" dirty="0" smtClean="0"/>
                        <a:t>2011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Mortimer</a:t>
                      </a: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 </a:t>
                      </a:r>
                      <a:r>
                        <a:rPr kumimoji="0"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Clarke</a:t>
                      </a: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Yüksek ürün kalitesi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Ürünlerin tazeliği</a:t>
                      </a:r>
                      <a:endParaRPr lang="tr-TR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r-TR" dirty="0" smtClean="0"/>
                        <a:t>2011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Noyan ve Simsek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dirty="0" smtClean="0"/>
                        <a:t>Mağaza</a:t>
                      </a:r>
                      <a:r>
                        <a:rPr lang="tr-TR" baseline="0" dirty="0" smtClean="0"/>
                        <a:t> İmajı</a:t>
                      </a:r>
                      <a:endParaRPr lang="tr-TR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tr-TR" dirty="0" smtClean="0"/>
                        <a:t>2010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Ruiz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Zarco</a:t>
                      </a:r>
                      <a:r>
                        <a:rPr lang="tr-TR" dirty="0" smtClean="0"/>
                        <a:t> ve </a:t>
                      </a:r>
                      <a:r>
                        <a:rPr lang="tr-TR" dirty="0" err="1" smtClean="0"/>
                        <a:t>Yusta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tr-TR" dirty="0" smtClean="0"/>
                        <a:t>Müşteri hizmetleri</a:t>
                      </a:r>
                      <a:endParaRPr lang="tr-TR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tr-TR" dirty="0" smtClean="0"/>
                        <a:t>2010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Beynon</a:t>
                      </a: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Moutinho</a:t>
                      </a:r>
                      <a:r>
                        <a:rPr kumimoji="0" lang="tr-T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 </a:t>
                      </a:r>
                      <a:r>
                        <a:rPr kumimoji="0"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Veloutsou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Alışveriş kolaylığı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Geliştirilmiş müşteri hizmetleri</a:t>
                      </a:r>
                      <a:endParaRPr lang="tr-TR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tr-TR" dirty="0" smtClean="0"/>
                        <a:t>2013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Avcılar</a:t>
                      </a:r>
                      <a:r>
                        <a:rPr lang="tr-TR" baseline="0" dirty="0" smtClean="0"/>
                        <a:t> ve </a:t>
                      </a:r>
                      <a:r>
                        <a:rPr lang="tr-TR" baseline="0" dirty="0" err="1" smtClean="0"/>
                        <a:t>Varinli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Saygın bir mağaza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Seçkin bir mağaza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Güvenilir bir mağaza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Çekici bir mağaza olması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0"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Eğlenceli bir mağaza olması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22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992888" cy="720080"/>
          </a:xfrm>
        </p:spPr>
        <p:txBody>
          <a:bodyPr/>
          <a:lstStyle/>
          <a:p>
            <a:r>
              <a:rPr lang="tr-TR" dirty="0" smtClean="0"/>
              <a:t>Araştırmanın Kapsamı ve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412776"/>
            <a:ext cx="8579296" cy="5161760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b="1" u="sng" dirty="0" err="1" smtClean="0"/>
              <a:t>Araştımanın</a:t>
            </a:r>
            <a:r>
              <a:rPr lang="tr-TR" b="1" u="sng" dirty="0" smtClean="0"/>
              <a:t> Amacı ve Önemi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b="1" u="sng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Bu çalışmada, tüketicilerin indirim marketi tercihini etkileyen değişkenlerin önem ağırlıkları ve indirim market tercihlerinin belirlenmesi </a:t>
            </a:r>
            <a:r>
              <a:rPr lang="tr-TR" sz="2400" dirty="0" smtClean="0"/>
              <a:t>amaçlanmıştır.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Literatürde, indirim marketi tercihini etkileyen değişkenlerin önem ağırlıklarını tespit etmeye yönelik </a:t>
            </a:r>
            <a:r>
              <a:rPr lang="tr-TR" sz="2400" dirty="0" smtClean="0"/>
              <a:t>sınırlı sayıda </a:t>
            </a:r>
            <a:r>
              <a:rPr lang="tr-TR" sz="2400" dirty="0"/>
              <a:t>çalışma olduğu görülmektedir.</a:t>
            </a: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Ç</a:t>
            </a:r>
            <a:r>
              <a:rPr lang="tr-TR" sz="2400" dirty="0" smtClean="0"/>
              <a:t>alışma </a:t>
            </a:r>
            <a:r>
              <a:rPr lang="tr-TR" sz="2400" dirty="0"/>
              <a:t>sonucunda elde edilen </a:t>
            </a:r>
            <a:r>
              <a:rPr lang="tr-TR" sz="2400" dirty="0" smtClean="0"/>
              <a:t>bulguların </a:t>
            </a:r>
            <a:r>
              <a:rPr lang="tr-TR" sz="2400" dirty="0"/>
              <a:t>indirim marketi yöneticilerine ve karar alıcılara, yüksek değer stratejilerini belirleme </a:t>
            </a:r>
            <a:r>
              <a:rPr lang="tr-TR" sz="2400" dirty="0" smtClean="0"/>
              <a:t>konusunda önemli katkılar sağlayabileceği düşünülmektedir.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412776"/>
            <a:ext cx="8579296" cy="5161760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b="1" u="sng" dirty="0" smtClean="0"/>
              <a:t>Araştırmanın Sınırları ve Kısıtları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b="1" u="sng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</a:t>
            </a:r>
            <a:r>
              <a:rPr lang="tr-TR" sz="2400" dirty="0"/>
              <a:t>kolayda örnekleme yöntemiyle elde edilen verilere </a:t>
            </a:r>
            <a:r>
              <a:rPr lang="tr-TR" sz="2400" dirty="0" smtClean="0"/>
              <a:t>dayanması araştırmanın birinci kısıtını oluşturmaktadır.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/>
              <a:t>Araştırmanın ikinci kısıtı ise veriler Osmaniye il merkezinde yaşayan tüketicilerden elde edilmiştir. </a:t>
            </a: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Son olarak, araştırma </a:t>
            </a:r>
            <a:r>
              <a:rPr lang="tr-TR" sz="2400" dirty="0"/>
              <a:t>modelinde tüketicilerin hiyerarşik bir şekilde değişkenleri değerlendirdiği ve modelde yer alan </a:t>
            </a:r>
            <a:r>
              <a:rPr lang="tr-TR" sz="2400" dirty="0" smtClean="0"/>
              <a:t>değişkenleri </a:t>
            </a:r>
            <a:r>
              <a:rPr lang="tr-TR" sz="2400" dirty="0"/>
              <a:t>ikili karşılaştırma yaptıktan sonra indirim marketini tercih ettiği varsayılmaktadır.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400" dirty="0" smtClean="0"/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0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579296" cy="5161760"/>
          </a:xfrm>
        </p:spPr>
        <p:txBody>
          <a:bodyPr>
            <a:normAutofit/>
          </a:bodyPr>
          <a:lstStyle/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r>
              <a:rPr lang="tr-TR" b="1" u="sng" dirty="0" smtClean="0"/>
              <a:t>Araştırmanın Değişkenleri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Araştırmanın değişkenleri yapılan literatür incelemesi sonucunda belirlenmiştir. Literatürde indirim marketlerine ilişkin çok sayıda çalışma bulunmadığı için benzer formatlar olan süpermarket ve hipermarketlere yönelik çalışmalar da literatüre dahil edilmiştir.</a:t>
            </a:r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endParaRPr lang="tr-TR" sz="2400" dirty="0" smtClean="0"/>
          </a:p>
          <a:p>
            <a:pPr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tr-TR" sz="2400" dirty="0" smtClean="0"/>
              <a:t>Literatür incelemesi sonucunda, tüketicilerin </a:t>
            </a:r>
            <a:r>
              <a:rPr lang="tr-TR" sz="2400" dirty="0"/>
              <a:t>indirim marketi tercihini etkilemesi </a:t>
            </a:r>
            <a:r>
              <a:rPr lang="tr-TR" sz="2400" dirty="0" smtClean="0"/>
              <a:t>muhtemel 16 değişken tespit edilmiştir.</a:t>
            </a:r>
          </a:p>
          <a:p>
            <a:pPr marL="109728" indent="0">
              <a:buClr>
                <a:schemeClr val="bg2">
                  <a:lumMod val="75000"/>
                </a:schemeClr>
              </a:buClr>
              <a:buNone/>
            </a:pPr>
            <a:endParaRPr lang="tr-TR" sz="2600" b="1" u="sng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7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5175</TotalTime>
  <Words>1231</Words>
  <Application>Microsoft Office PowerPoint</Application>
  <PresentationFormat>Ekran Gösterisi (4:3)</PresentationFormat>
  <Paragraphs>273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Kentsel</vt:lpstr>
      <vt:lpstr>Ofis Teması</vt:lpstr>
      <vt:lpstr>Document</vt:lpstr>
      <vt:lpstr>  TÜKETİCİLERİN İNDİRİM MARKETİ TERCİHİNİ ETKİLEYEN FAKTÖRLERİN ÇOK KRİTERLİ KARAR VERME YÖNTEMLERİNDEN AHP YÖNTEMİ İLE TESPİTİ </vt:lpstr>
      <vt:lpstr>Sunum İçeriği</vt:lpstr>
      <vt:lpstr>İndirim Marketleri</vt:lpstr>
      <vt:lpstr>İndirim Marketleri</vt:lpstr>
      <vt:lpstr>PowerPoint Sunusu</vt:lpstr>
      <vt:lpstr>PowerPoint Sunusu</vt:lpstr>
      <vt:lpstr>Araştırmanın Kapsamı ve Yöntemi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Bulgular</vt:lpstr>
      <vt:lpstr>Bulgular</vt:lpstr>
      <vt:lpstr>Bulgular</vt:lpstr>
      <vt:lpstr>Bulgular</vt:lpstr>
      <vt:lpstr>Bulgular</vt:lpstr>
      <vt:lpstr>Bulgular</vt:lpstr>
      <vt:lpstr>Bulgular</vt:lpstr>
      <vt:lpstr>Sonuç ve Öneriler</vt:lpstr>
      <vt:lpstr>Sonuç ve Öneriler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Merve</dc:creator>
  <cp:lastModifiedBy>fatih acar</cp:lastModifiedBy>
  <cp:revision>155</cp:revision>
  <dcterms:created xsi:type="dcterms:W3CDTF">2015-04-30T13:15:11Z</dcterms:created>
  <dcterms:modified xsi:type="dcterms:W3CDTF">2015-06-11T06:02:35Z</dcterms:modified>
</cp:coreProperties>
</file>