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4" r:id="rId17"/>
    <p:sldId id="275" r:id="rId18"/>
    <p:sldId id="271" r:id="rId19"/>
    <p:sldId id="272"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ECEDC3-25BA-4432-8DFF-2C9817753681}" type="datetimeFigureOut">
              <a:rPr lang="tr-TR" smtClean="0"/>
              <a:t>10.06.2015</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EA08EB-66CD-426A-A544-F2782B329719}" type="slidenum">
              <a:rPr lang="tr-TR" smtClean="0"/>
              <a:t>‹#›</a:t>
            </a:fld>
            <a:endParaRPr lang="tr-TR"/>
          </a:p>
        </p:txBody>
      </p:sp>
    </p:spTree>
    <p:extLst>
      <p:ext uri="{BB962C8B-B14F-4D97-AF65-F5344CB8AC3E}">
        <p14:creationId xmlns:p14="http://schemas.microsoft.com/office/powerpoint/2010/main" val="6942144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2</a:t>
            </a:fld>
            <a:endParaRPr lang="tr-TR"/>
          </a:p>
        </p:txBody>
      </p:sp>
    </p:spTree>
    <p:extLst>
      <p:ext uri="{BB962C8B-B14F-4D97-AF65-F5344CB8AC3E}">
        <p14:creationId xmlns:p14="http://schemas.microsoft.com/office/powerpoint/2010/main" val="2208709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11</a:t>
            </a:fld>
            <a:endParaRPr lang="tr-TR"/>
          </a:p>
        </p:txBody>
      </p:sp>
    </p:spTree>
    <p:extLst>
      <p:ext uri="{BB962C8B-B14F-4D97-AF65-F5344CB8AC3E}">
        <p14:creationId xmlns:p14="http://schemas.microsoft.com/office/powerpoint/2010/main" val="22087091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12</a:t>
            </a:fld>
            <a:endParaRPr lang="tr-TR"/>
          </a:p>
        </p:txBody>
      </p:sp>
    </p:spTree>
    <p:extLst>
      <p:ext uri="{BB962C8B-B14F-4D97-AF65-F5344CB8AC3E}">
        <p14:creationId xmlns:p14="http://schemas.microsoft.com/office/powerpoint/2010/main" val="22087091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13</a:t>
            </a:fld>
            <a:endParaRPr lang="tr-TR"/>
          </a:p>
        </p:txBody>
      </p:sp>
    </p:spTree>
    <p:extLst>
      <p:ext uri="{BB962C8B-B14F-4D97-AF65-F5344CB8AC3E}">
        <p14:creationId xmlns:p14="http://schemas.microsoft.com/office/powerpoint/2010/main" val="22087091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14</a:t>
            </a:fld>
            <a:endParaRPr lang="tr-TR"/>
          </a:p>
        </p:txBody>
      </p:sp>
    </p:spTree>
    <p:extLst>
      <p:ext uri="{BB962C8B-B14F-4D97-AF65-F5344CB8AC3E}">
        <p14:creationId xmlns:p14="http://schemas.microsoft.com/office/powerpoint/2010/main" val="22087091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15</a:t>
            </a:fld>
            <a:endParaRPr lang="tr-TR"/>
          </a:p>
        </p:txBody>
      </p:sp>
    </p:spTree>
    <p:extLst>
      <p:ext uri="{BB962C8B-B14F-4D97-AF65-F5344CB8AC3E}">
        <p14:creationId xmlns:p14="http://schemas.microsoft.com/office/powerpoint/2010/main" val="22087091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16</a:t>
            </a:fld>
            <a:endParaRPr lang="tr-TR"/>
          </a:p>
        </p:txBody>
      </p:sp>
    </p:spTree>
    <p:extLst>
      <p:ext uri="{BB962C8B-B14F-4D97-AF65-F5344CB8AC3E}">
        <p14:creationId xmlns:p14="http://schemas.microsoft.com/office/powerpoint/2010/main" val="23873129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18</a:t>
            </a:fld>
            <a:endParaRPr lang="tr-TR"/>
          </a:p>
        </p:txBody>
      </p:sp>
    </p:spTree>
    <p:extLst>
      <p:ext uri="{BB962C8B-B14F-4D97-AF65-F5344CB8AC3E}">
        <p14:creationId xmlns:p14="http://schemas.microsoft.com/office/powerpoint/2010/main" val="22087091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19</a:t>
            </a:fld>
            <a:endParaRPr lang="tr-TR"/>
          </a:p>
        </p:txBody>
      </p:sp>
    </p:spTree>
    <p:extLst>
      <p:ext uri="{BB962C8B-B14F-4D97-AF65-F5344CB8AC3E}">
        <p14:creationId xmlns:p14="http://schemas.microsoft.com/office/powerpoint/2010/main" val="2208709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3</a:t>
            </a:fld>
            <a:endParaRPr lang="tr-TR"/>
          </a:p>
        </p:txBody>
      </p:sp>
    </p:spTree>
    <p:extLst>
      <p:ext uri="{BB962C8B-B14F-4D97-AF65-F5344CB8AC3E}">
        <p14:creationId xmlns:p14="http://schemas.microsoft.com/office/powerpoint/2010/main" val="2208709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4</a:t>
            </a:fld>
            <a:endParaRPr lang="tr-TR"/>
          </a:p>
        </p:txBody>
      </p:sp>
    </p:spTree>
    <p:extLst>
      <p:ext uri="{BB962C8B-B14F-4D97-AF65-F5344CB8AC3E}">
        <p14:creationId xmlns:p14="http://schemas.microsoft.com/office/powerpoint/2010/main" val="2208709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5</a:t>
            </a:fld>
            <a:endParaRPr lang="tr-TR"/>
          </a:p>
        </p:txBody>
      </p:sp>
    </p:spTree>
    <p:extLst>
      <p:ext uri="{BB962C8B-B14F-4D97-AF65-F5344CB8AC3E}">
        <p14:creationId xmlns:p14="http://schemas.microsoft.com/office/powerpoint/2010/main" val="2208709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6</a:t>
            </a:fld>
            <a:endParaRPr lang="tr-TR"/>
          </a:p>
        </p:txBody>
      </p:sp>
    </p:spTree>
    <p:extLst>
      <p:ext uri="{BB962C8B-B14F-4D97-AF65-F5344CB8AC3E}">
        <p14:creationId xmlns:p14="http://schemas.microsoft.com/office/powerpoint/2010/main" val="22087091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7</a:t>
            </a:fld>
            <a:endParaRPr lang="tr-TR"/>
          </a:p>
        </p:txBody>
      </p:sp>
    </p:spTree>
    <p:extLst>
      <p:ext uri="{BB962C8B-B14F-4D97-AF65-F5344CB8AC3E}">
        <p14:creationId xmlns:p14="http://schemas.microsoft.com/office/powerpoint/2010/main" val="2208709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8</a:t>
            </a:fld>
            <a:endParaRPr lang="tr-TR"/>
          </a:p>
        </p:txBody>
      </p:sp>
    </p:spTree>
    <p:extLst>
      <p:ext uri="{BB962C8B-B14F-4D97-AF65-F5344CB8AC3E}">
        <p14:creationId xmlns:p14="http://schemas.microsoft.com/office/powerpoint/2010/main" val="22087091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9</a:t>
            </a:fld>
            <a:endParaRPr lang="tr-TR"/>
          </a:p>
        </p:txBody>
      </p:sp>
    </p:spTree>
    <p:extLst>
      <p:ext uri="{BB962C8B-B14F-4D97-AF65-F5344CB8AC3E}">
        <p14:creationId xmlns:p14="http://schemas.microsoft.com/office/powerpoint/2010/main" val="22087091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EA08EB-66CD-426A-A544-F2782B329719}" type="slidenum">
              <a:rPr lang="tr-TR" smtClean="0"/>
              <a:t>10</a:t>
            </a:fld>
            <a:endParaRPr lang="tr-TR"/>
          </a:p>
        </p:txBody>
      </p:sp>
    </p:spTree>
    <p:extLst>
      <p:ext uri="{BB962C8B-B14F-4D97-AF65-F5344CB8AC3E}">
        <p14:creationId xmlns:p14="http://schemas.microsoft.com/office/powerpoint/2010/main" val="2208709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45971C5-5A3B-4BE5-A8BB-49519546B4A2}" type="datetimeFigureOut">
              <a:rPr lang="tr-TR" smtClean="0"/>
              <a:t>10.06.2015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8899DC-4A08-495D-B6AE-E063978C5F45}" type="slidenum">
              <a:rPr lang="tr-TR" smtClean="0"/>
              <a:t>‹#›</a:t>
            </a:fld>
            <a:endParaRPr lang="tr-TR"/>
          </a:p>
        </p:txBody>
      </p:sp>
    </p:spTree>
    <p:extLst>
      <p:ext uri="{BB962C8B-B14F-4D97-AF65-F5344CB8AC3E}">
        <p14:creationId xmlns:p14="http://schemas.microsoft.com/office/powerpoint/2010/main" val="3835902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5971C5-5A3B-4BE5-A8BB-49519546B4A2}" type="datetimeFigureOut">
              <a:rPr lang="tr-TR" smtClean="0"/>
              <a:t>10.06.2015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8899DC-4A08-495D-B6AE-E063978C5F45}" type="slidenum">
              <a:rPr lang="tr-TR" smtClean="0"/>
              <a:t>‹#›</a:t>
            </a:fld>
            <a:endParaRPr lang="tr-TR"/>
          </a:p>
        </p:txBody>
      </p:sp>
    </p:spTree>
    <p:extLst>
      <p:ext uri="{BB962C8B-B14F-4D97-AF65-F5344CB8AC3E}">
        <p14:creationId xmlns:p14="http://schemas.microsoft.com/office/powerpoint/2010/main" val="3538968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5971C5-5A3B-4BE5-A8BB-49519546B4A2}" type="datetimeFigureOut">
              <a:rPr lang="tr-TR" smtClean="0"/>
              <a:t>10.06.2015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8899DC-4A08-495D-B6AE-E063978C5F45}" type="slidenum">
              <a:rPr lang="tr-TR" smtClean="0"/>
              <a:t>‹#›</a:t>
            </a:fld>
            <a:endParaRPr lang="tr-TR"/>
          </a:p>
        </p:txBody>
      </p:sp>
    </p:spTree>
    <p:extLst>
      <p:ext uri="{BB962C8B-B14F-4D97-AF65-F5344CB8AC3E}">
        <p14:creationId xmlns:p14="http://schemas.microsoft.com/office/powerpoint/2010/main" val="1909275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5971C5-5A3B-4BE5-A8BB-49519546B4A2}" type="datetimeFigureOut">
              <a:rPr lang="tr-TR" smtClean="0"/>
              <a:t>10.06.2015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8899DC-4A08-495D-B6AE-E063978C5F45}" type="slidenum">
              <a:rPr lang="tr-TR" smtClean="0"/>
              <a:t>‹#›</a:t>
            </a:fld>
            <a:endParaRPr lang="tr-TR"/>
          </a:p>
        </p:txBody>
      </p:sp>
    </p:spTree>
    <p:extLst>
      <p:ext uri="{BB962C8B-B14F-4D97-AF65-F5344CB8AC3E}">
        <p14:creationId xmlns:p14="http://schemas.microsoft.com/office/powerpoint/2010/main" val="804547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45971C5-5A3B-4BE5-A8BB-49519546B4A2}" type="datetimeFigureOut">
              <a:rPr lang="tr-TR" smtClean="0"/>
              <a:t>10.06.2015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8899DC-4A08-495D-B6AE-E063978C5F45}" type="slidenum">
              <a:rPr lang="tr-TR" smtClean="0"/>
              <a:t>‹#›</a:t>
            </a:fld>
            <a:endParaRPr lang="tr-TR"/>
          </a:p>
        </p:txBody>
      </p:sp>
    </p:spTree>
    <p:extLst>
      <p:ext uri="{BB962C8B-B14F-4D97-AF65-F5344CB8AC3E}">
        <p14:creationId xmlns:p14="http://schemas.microsoft.com/office/powerpoint/2010/main" val="2764904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45971C5-5A3B-4BE5-A8BB-49519546B4A2}" type="datetimeFigureOut">
              <a:rPr lang="tr-TR" smtClean="0"/>
              <a:t>10.06.2015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8899DC-4A08-495D-B6AE-E063978C5F45}" type="slidenum">
              <a:rPr lang="tr-TR" smtClean="0"/>
              <a:t>‹#›</a:t>
            </a:fld>
            <a:endParaRPr lang="tr-TR"/>
          </a:p>
        </p:txBody>
      </p:sp>
    </p:spTree>
    <p:extLst>
      <p:ext uri="{BB962C8B-B14F-4D97-AF65-F5344CB8AC3E}">
        <p14:creationId xmlns:p14="http://schemas.microsoft.com/office/powerpoint/2010/main" val="3728506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45971C5-5A3B-4BE5-A8BB-49519546B4A2}" type="datetimeFigureOut">
              <a:rPr lang="tr-TR" smtClean="0"/>
              <a:t>10.06.2015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8899DC-4A08-495D-B6AE-E063978C5F45}" type="slidenum">
              <a:rPr lang="tr-TR" smtClean="0"/>
              <a:t>‹#›</a:t>
            </a:fld>
            <a:endParaRPr lang="tr-TR"/>
          </a:p>
        </p:txBody>
      </p:sp>
    </p:spTree>
    <p:extLst>
      <p:ext uri="{BB962C8B-B14F-4D97-AF65-F5344CB8AC3E}">
        <p14:creationId xmlns:p14="http://schemas.microsoft.com/office/powerpoint/2010/main" val="1566680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45971C5-5A3B-4BE5-A8BB-49519546B4A2}" type="datetimeFigureOut">
              <a:rPr lang="tr-TR" smtClean="0"/>
              <a:t>10.06.2015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8899DC-4A08-495D-B6AE-E063978C5F45}" type="slidenum">
              <a:rPr lang="tr-TR" smtClean="0"/>
              <a:t>‹#›</a:t>
            </a:fld>
            <a:endParaRPr lang="tr-TR"/>
          </a:p>
        </p:txBody>
      </p:sp>
    </p:spTree>
    <p:extLst>
      <p:ext uri="{BB962C8B-B14F-4D97-AF65-F5344CB8AC3E}">
        <p14:creationId xmlns:p14="http://schemas.microsoft.com/office/powerpoint/2010/main" val="3144325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45971C5-5A3B-4BE5-A8BB-49519546B4A2}" type="datetimeFigureOut">
              <a:rPr lang="tr-TR" smtClean="0"/>
              <a:t>10.06.2015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8899DC-4A08-495D-B6AE-E063978C5F45}" type="slidenum">
              <a:rPr lang="tr-TR" smtClean="0"/>
              <a:t>‹#›</a:t>
            </a:fld>
            <a:endParaRPr lang="tr-TR"/>
          </a:p>
        </p:txBody>
      </p:sp>
    </p:spTree>
    <p:extLst>
      <p:ext uri="{BB962C8B-B14F-4D97-AF65-F5344CB8AC3E}">
        <p14:creationId xmlns:p14="http://schemas.microsoft.com/office/powerpoint/2010/main" val="839764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5971C5-5A3B-4BE5-A8BB-49519546B4A2}" type="datetimeFigureOut">
              <a:rPr lang="tr-TR" smtClean="0"/>
              <a:t>10.06.2015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8899DC-4A08-495D-B6AE-E063978C5F45}" type="slidenum">
              <a:rPr lang="tr-TR" smtClean="0"/>
              <a:t>‹#›</a:t>
            </a:fld>
            <a:endParaRPr lang="tr-TR"/>
          </a:p>
        </p:txBody>
      </p:sp>
    </p:spTree>
    <p:extLst>
      <p:ext uri="{BB962C8B-B14F-4D97-AF65-F5344CB8AC3E}">
        <p14:creationId xmlns:p14="http://schemas.microsoft.com/office/powerpoint/2010/main" val="641693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5971C5-5A3B-4BE5-A8BB-49519546B4A2}" type="datetimeFigureOut">
              <a:rPr lang="tr-TR" smtClean="0"/>
              <a:t>10.06.2015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8899DC-4A08-495D-B6AE-E063978C5F45}" type="slidenum">
              <a:rPr lang="tr-TR" smtClean="0"/>
              <a:t>‹#›</a:t>
            </a:fld>
            <a:endParaRPr lang="tr-TR"/>
          </a:p>
        </p:txBody>
      </p:sp>
    </p:spTree>
    <p:extLst>
      <p:ext uri="{BB962C8B-B14F-4D97-AF65-F5344CB8AC3E}">
        <p14:creationId xmlns:p14="http://schemas.microsoft.com/office/powerpoint/2010/main" val="3691947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5971C5-5A3B-4BE5-A8BB-49519546B4A2}" type="datetimeFigureOut">
              <a:rPr lang="tr-TR" smtClean="0"/>
              <a:t>10.06.2015</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8899DC-4A08-495D-B6AE-E063978C5F45}" type="slidenum">
              <a:rPr lang="tr-TR" smtClean="0"/>
              <a:t>‹#›</a:t>
            </a:fld>
            <a:endParaRPr lang="tr-TR"/>
          </a:p>
        </p:txBody>
      </p:sp>
    </p:spTree>
    <p:extLst>
      <p:ext uri="{BB962C8B-B14F-4D97-AF65-F5344CB8AC3E}">
        <p14:creationId xmlns:p14="http://schemas.microsoft.com/office/powerpoint/2010/main" val="39051067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danielvoyager.wordpress.com/sl-metrics/"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24744"/>
            <a:ext cx="7772400" cy="2016223"/>
          </a:xfrm>
        </p:spPr>
        <p:txBody>
          <a:bodyPr>
            <a:normAutofit fontScale="90000"/>
          </a:bodyPr>
          <a:lstStyle/>
          <a:p>
            <a:r>
              <a:rPr lang="tr-TR" b="1" dirty="0">
                <a:latin typeface="Arabic Typesetting" panose="03020402040406030203" pitchFamily="66" charset="-78"/>
                <a:cs typeface="Arabic Typesetting" panose="03020402040406030203" pitchFamily="66" charset="-78"/>
              </a:rPr>
              <a:t>SOSYAL SERMAYE İHTİYACI İLE PSİKOLOJİK REFAH FAKTÖRLERİNİN GENÇLERİN SOSYAL MEDYA PAZARLAMASINA İLİŞKİN GÜVEN </a:t>
            </a:r>
            <a:r>
              <a:rPr lang="tr-TR" b="1" dirty="0" smtClean="0">
                <a:latin typeface="Arabic Typesetting" panose="03020402040406030203" pitchFamily="66" charset="-78"/>
                <a:cs typeface="Arabic Typesetting" panose="03020402040406030203" pitchFamily="66" charset="-78"/>
              </a:rPr>
              <a:t>ALGISI</a:t>
            </a:r>
            <a:r>
              <a:rPr lang="tr-TR" b="1" dirty="0" smtClean="0">
                <a:solidFill>
                  <a:srgbClr val="FF0000"/>
                </a:solidFill>
                <a:latin typeface="Arabic Typesetting" panose="03020402040406030203" pitchFamily="66" charset="-78"/>
                <a:cs typeface="Arabic Typesetting" panose="03020402040406030203" pitchFamily="66" charset="-78"/>
              </a:rPr>
              <a:t/>
            </a:r>
            <a:br>
              <a:rPr lang="tr-TR" b="1" dirty="0" smtClean="0">
                <a:solidFill>
                  <a:srgbClr val="FF0000"/>
                </a:solidFill>
                <a:latin typeface="Arabic Typesetting" panose="03020402040406030203" pitchFamily="66" charset="-78"/>
                <a:cs typeface="Arabic Typesetting" panose="03020402040406030203" pitchFamily="66" charset="-78"/>
              </a:rPr>
            </a:br>
            <a:endParaRPr lang="tr-TR" b="1" dirty="0">
              <a:latin typeface="Arabic Typesetting" panose="03020402040406030203" pitchFamily="66" charset="-78"/>
              <a:cs typeface="Arabic Typesetting" panose="03020402040406030203" pitchFamily="66" charset="-78"/>
            </a:endParaRPr>
          </a:p>
        </p:txBody>
      </p:sp>
      <p:sp>
        <p:nvSpPr>
          <p:cNvPr id="4" name="Dikdörtgen 3"/>
          <p:cNvSpPr/>
          <p:nvPr/>
        </p:nvSpPr>
        <p:spPr>
          <a:xfrm>
            <a:off x="1475856" y="3645024"/>
            <a:ext cx="180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sp>
        <p:nvSpPr>
          <p:cNvPr id="5" name="Dikdörtgen 4"/>
          <p:cNvSpPr/>
          <p:nvPr/>
        </p:nvSpPr>
        <p:spPr>
          <a:xfrm>
            <a:off x="5940152" y="3645024"/>
            <a:ext cx="180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sp>
        <p:nvSpPr>
          <p:cNvPr id="6" name="Alt Başlık 2"/>
          <p:cNvSpPr txBox="1">
            <a:spLocks/>
          </p:cNvSpPr>
          <p:nvPr/>
        </p:nvSpPr>
        <p:spPr>
          <a:xfrm>
            <a:off x="1475856" y="3748370"/>
            <a:ext cx="6400800" cy="976774"/>
          </a:xfrm>
          <a:prstGeom prst="rect">
            <a:avLst/>
          </a:prstGeom>
        </p:spPr>
        <p:txBody>
          <a:bodyPr vert="horz" lIns="91440" tIns="45720" rIns="91440" bIns="45720" numCol="2"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tr-TR" sz="2400" dirty="0" smtClean="0">
                <a:latin typeface="Arabic Typesetting" panose="03020402040406030203" pitchFamily="66" charset="-78"/>
                <a:cs typeface="Arabic Typesetting" panose="03020402040406030203" pitchFamily="66" charset="-78"/>
              </a:rPr>
              <a:t>Gonca Yılmaz Elbaşı</a:t>
            </a:r>
          </a:p>
          <a:p>
            <a:pPr algn="l"/>
            <a:r>
              <a:rPr lang="tr-TR" sz="2400" dirty="0" smtClean="0">
                <a:latin typeface="Arabic Typesetting" panose="03020402040406030203" pitchFamily="66" charset="-78"/>
                <a:cs typeface="Arabic Typesetting" panose="03020402040406030203" pitchFamily="66" charset="-78"/>
              </a:rPr>
              <a:t>İstanbul Aydın Üniversitesi 				</a:t>
            </a:r>
          </a:p>
          <a:p>
            <a:pPr algn="r"/>
            <a:r>
              <a:rPr lang="tr-TR" sz="2400" dirty="0" smtClean="0">
                <a:latin typeface="Arabic Typesetting" panose="03020402040406030203" pitchFamily="66" charset="-78"/>
                <a:cs typeface="Arabic Typesetting" panose="03020402040406030203" pitchFamily="66" charset="-78"/>
              </a:rPr>
              <a:t>Burçin Kaplan</a:t>
            </a:r>
          </a:p>
          <a:p>
            <a:pPr algn="r"/>
            <a:r>
              <a:rPr lang="tr-TR" sz="2400" dirty="0" smtClean="0">
                <a:latin typeface="Arabic Typesetting" panose="03020402040406030203" pitchFamily="66" charset="-78"/>
                <a:cs typeface="Arabic Typesetting" panose="03020402040406030203" pitchFamily="66" charset="-78"/>
              </a:rPr>
              <a:t>İstanbul Aydın Üniversitesi </a:t>
            </a:r>
            <a:endParaRPr lang="tr-TR" sz="2400" dirty="0">
              <a:latin typeface="Arabic Typesetting" panose="03020402040406030203" pitchFamily="66" charset="-78"/>
              <a:cs typeface="Arabic Typesetting" panose="03020402040406030203" pitchFamily="66" charset="-78"/>
            </a:endParaRPr>
          </a:p>
        </p:txBody>
      </p:sp>
      <p:sp>
        <p:nvSpPr>
          <p:cNvPr id="7" name="Başlık 1"/>
          <p:cNvSpPr txBox="1">
            <a:spLocks/>
          </p:cNvSpPr>
          <p:nvPr/>
        </p:nvSpPr>
        <p:spPr>
          <a:xfrm>
            <a:off x="1214099" y="4828491"/>
            <a:ext cx="6924313" cy="1008112"/>
          </a:xfrm>
          <a:prstGeom prst="rect">
            <a:avLst/>
          </a:prstGeom>
          <a:noFill/>
          <a:ln w="19050">
            <a:solidFill>
              <a:schemeClr val="tx1"/>
            </a:solidFill>
          </a:ln>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2400" b="1" dirty="0">
                <a:solidFill>
                  <a:srgbClr val="C00000"/>
                </a:solidFill>
                <a:latin typeface="Arabic Typesetting" panose="03020402040406030203" pitchFamily="66" charset="-78"/>
                <a:cs typeface="Arabic Typesetting" panose="03020402040406030203" pitchFamily="66" charset="-78"/>
              </a:rPr>
              <a:t>20.ULUSAL PAZARLAMA KONGRESİ</a:t>
            </a:r>
          </a:p>
          <a:p>
            <a:r>
              <a:rPr lang="tr-TR" sz="2400" dirty="0" smtClean="0">
                <a:solidFill>
                  <a:srgbClr val="C00000"/>
                </a:solidFill>
                <a:latin typeface="Arabic Typesetting" panose="03020402040406030203" pitchFamily="66" charset="-78"/>
                <a:cs typeface="Arabic Typesetting" panose="03020402040406030203" pitchFamily="66" charset="-78"/>
              </a:rPr>
              <a:t>10-13 </a:t>
            </a:r>
            <a:r>
              <a:rPr lang="tr-TR" sz="2400" dirty="0">
                <a:solidFill>
                  <a:srgbClr val="C00000"/>
                </a:solidFill>
                <a:latin typeface="Arabic Typesetting" panose="03020402040406030203" pitchFamily="66" charset="-78"/>
                <a:cs typeface="Arabic Typesetting" panose="03020402040406030203" pitchFamily="66" charset="-78"/>
              </a:rPr>
              <a:t>Haziran </a:t>
            </a:r>
            <a:r>
              <a:rPr lang="tr-TR" sz="2400" dirty="0" smtClean="0">
                <a:solidFill>
                  <a:srgbClr val="C00000"/>
                </a:solidFill>
                <a:latin typeface="Arabic Typesetting" panose="03020402040406030203" pitchFamily="66" charset="-78"/>
                <a:cs typeface="Arabic Typesetting" panose="03020402040406030203" pitchFamily="66" charset="-78"/>
              </a:rPr>
              <a:t>2015 </a:t>
            </a:r>
          </a:p>
          <a:p>
            <a:r>
              <a:rPr lang="tr-TR" sz="2400" dirty="0" smtClean="0">
                <a:solidFill>
                  <a:srgbClr val="C00000"/>
                </a:solidFill>
                <a:latin typeface="Arabic Typesetting" panose="03020402040406030203" pitchFamily="66" charset="-78"/>
                <a:cs typeface="Arabic Typesetting" panose="03020402040406030203" pitchFamily="66" charset="-78"/>
              </a:rPr>
              <a:t>Eskişehir</a:t>
            </a:r>
            <a:endParaRPr lang="tr-TR" sz="2400" dirty="0">
              <a:solidFill>
                <a:srgbClr val="C00000"/>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4363449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629816"/>
            <a:ext cx="4762872" cy="2727176"/>
          </a:xfrm>
        </p:spPr>
        <p:txBody>
          <a:bodyPr>
            <a:normAutofit fontScale="90000"/>
          </a:bodyPr>
          <a:lstStyle/>
          <a:p>
            <a:r>
              <a:rPr lang="tr-TR" dirty="0" smtClean="0">
                <a:latin typeface="Arabic Typesetting" panose="03020402040406030203" pitchFamily="66" charset="-78"/>
                <a:cs typeface="Arabic Typesetting" panose="03020402040406030203" pitchFamily="66" charset="-78"/>
              </a:rPr>
              <a:t>Sosyal </a:t>
            </a:r>
            <a:r>
              <a:rPr lang="tr-TR" dirty="0">
                <a:latin typeface="Arabic Typesetting" panose="03020402040406030203" pitchFamily="66" charset="-78"/>
                <a:cs typeface="Arabic Typesetting" panose="03020402040406030203" pitchFamily="66" charset="-78"/>
              </a:rPr>
              <a:t>Sermaye İhtiyacı ile Psikolojik Refah Faktörlerinin Gençlerin Sosyal Medya Pazarlamasına İlişkin Güven Algısına Etkisine Yönelik Araştırma</a:t>
            </a:r>
          </a:p>
        </p:txBody>
      </p:sp>
      <p:sp>
        <p:nvSpPr>
          <p:cNvPr id="3" name="İçerik Yer Tutucusu 2"/>
          <p:cNvSpPr>
            <a:spLocks noGrp="1"/>
          </p:cNvSpPr>
          <p:nvPr>
            <p:ph idx="1"/>
          </p:nvPr>
        </p:nvSpPr>
        <p:spPr>
          <a:xfrm>
            <a:off x="-36512" y="3789040"/>
            <a:ext cx="4896544" cy="4248472"/>
          </a:xfrm>
        </p:spPr>
        <p:txBody>
          <a:bodyPr numCol="1">
            <a:normAutofit/>
          </a:bodyPr>
          <a:lstStyle/>
          <a:p>
            <a:pPr lvl="1" indent="-342900" algn="just">
              <a:buFont typeface="Wingdings" panose="05000000000000000000" pitchFamily="2" charset="2"/>
              <a:buChar char="v"/>
            </a:pPr>
            <a:r>
              <a:rPr lang="tr-TR" sz="2000" b="1" dirty="0">
                <a:latin typeface="Arabic Typesetting" panose="03020402040406030203" pitchFamily="66" charset="-78"/>
                <a:cs typeface="Arabic Typesetting" panose="03020402040406030203" pitchFamily="66" charset="-78"/>
              </a:rPr>
              <a:t>Demografik Bulgular: </a:t>
            </a:r>
            <a:r>
              <a:rPr lang="tr-TR" sz="2000" dirty="0">
                <a:latin typeface="Arabic Typesetting" panose="03020402040406030203" pitchFamily="66" charset="-78"/>
                <a:cs typeface="Arabic Typesetting" panose="03020402040406030203" pitchFamily="66" charset="-78"/>
              </a:rPr>
              <a:t>Araştırmada elde edilen toplam anket sayısı 400’dür. Fakat bazı katılımcıların anket soruların tamamına cevap vermemesi veya yanlış cevaplama yapmaları sebebi ile 52 anket değerlendirmeden çıkarılmıştır. Anketin düzgün cevaplanma oranı %87 olarak hesaplanmıştır. </a:t>
            </a:r>
            <a:endParaRPr lang="tr-TR" sz="1600" dirty="0" smtClean="0">
              <a:latin typeface="Arabic Typesetting" panose="03020402040406030203" pitchFamily="66" charset="-78"/>
              <a:cs typeface="Arabic Typesetting" panose="03020402040406030203" pitchFamily="66" charset="-78"/>
            </a:endParaRPr>
          </a:p>
        </p:txBody>
      </p:sp>
      <p:sp>
        <p:nvSpPr>
          <p:cNvPr id="5" name="Dikdörtgen 4"/>
          <p:cNvSpPr/>
          <p:nvPr/>
        </p:nvSpPr>
        <p:spPr>
          <a:xfrm rot="16200000">
            <a:off x="2844068" y="3428740"/>
            <a:ext cx="468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pic>
        <p:nvPicPr>
          <p:cNvPr id="5121"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27748" y="908720"/>
            <a:ext cx="5895975" cy="546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Dikdörtgen 5"/>
          <p:cNvSpPr/>
          <p:nvPr/>
        </p:nvSpPr>
        <p:spPr>
          <a:xfrm>
            <a:off x="4504691" y="6052904"/>
            <a:ext cx="4572000" cy="646331"/>
          </a:xfrm>
          <a:prstGeom prst="rect">
            <a:avLst/>
          </a:prstGeom>
        </p:spPr>
        <p:txBody>
          <a:bodyPr>
            <a:spAutoFit/>
          </a:bodyPr>
          <a:lstStyle/>
          <a:p>
            <a:pPr algn="ctr"/>
            <a:r>
              <a:rPr lang="tr-TR" dirty="0">
                <a:latin typeface="Arabic Typesetting" panose="03020402040406030203" pitchFamily="66" charset="-78"/>
                <a:cs typeface="Arabic Typesetting" panose="03020402040406030203" pitchFamily="66" charset="-78"/>
              </a:rPr>
              <a:t>Ankete Katılan 18-29 Yaş Aralığındaki Gençlerin Demografik Özelliklere Göre Dağılım Tablosu</a:t>
            </a:r>
          </a:p>
        </p:txBody>
      </p:sp>
    </p:spTree>
    <p:extLst>
      <p:ext uri="{BB962C8B-B14F-4D97-AF65-F5344CB8AC3E}">
        <p14:creationId xmlns:p14="http://schemas.microsoft.com/office/powerpoint/2010/main" val="17187934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629816"/>
            <a:ext cx="8229600" cy="1143000"/>
          </a:xfrm>
        </p:spPr>
        <p:txBody>
          <a:bodyPr>
            <a:normAutofit fontScale="90000"/>
          </a:bodyPr>
          <a:lstStyle/>
          <a:p>
            <a:r>
              <a:rPr lang="tr-TR" dirty="0" smtClean="0">
                <a:latin typeface="Arabic Typesetting" panose="03020402040406030203" pitchFamily="66" charset="-78"/>
                <a:cs typeface="Arabic Typesetting" panose="03020402040406030203" pitchFamily="66" charset="-78"/>
              </a:rPr>
              <a:t>Sosyal </a:t>
            </a:r>
            <a:r>
              <a:rPr lang="tr-TR" dirty="0">
                <a:latin typeface="Arabic Typesetting" panose="03020402040406030203" pitchFamily="66" charset="-78"/>
                <a:cs typeface="Arabic Typesetting" panose="03020402040406030203" pitchFamily="66" charset="-78"/>
              </a:rPr>
              <a:t>Sermaye İhtiyacı ile Psikolojik Refah Faktörlerinin Gençlerin Sosyal Medya Pazarlamasına İlişkin Güven Algısına Etkisine Yönelik Araştırma</a:t>
            </a:r>
          </a:p>
        </p:txBody>
      </p:sp>
      <p:sp>
        <p:nvSpPr>
          <p:cNvPr id="3" name="İçerik Yer Tutucusu 2"/>
          <p:cNvSpPr>
            <a:spLocks noGrp="1"/>
          </p:cNvSpPr>
          <p:nvPr>
            <p:ph idx="1"/>
          </p:nvPr>
        </p:nvSpPr>
        <p:spPr>
          <a:xfrm>
            <a:off x="323528" y="2492896"/>
            <a:ext cx="7920880" cy="4248472"/>
          </a:xfrm>
        </p:spPr>
        <p:txBody>
          <a:bodyPr numCol="1">
            <a:normAutofit/>
          </a:bodyPr>
          <a:lstStyle/>
          <a:p>
            <a:pPr marL="400050" lvl="1" indent="0" algn="ctr">
              <a:buNone/>
            </a:pPr>
            <a:r>
              <a:rPr lang="tr-TR" sz="2400" b="1" dirty="0">
                <a:latin typeface="Arabic Typesetting" panose="03020402040406030203" pitchFamily="66" charset="-78"/>
                <a:cs typeface="Arabic Typesetting" panose="03020402040406030203" pitchFamily="66" charset="-78"/>
              </a:rPr>
              <a:t>Ankete Katılan Gençlerin Üye Oldukları Sosyal Medya Sayfaları Dağılım ve Sıralama Tablosu</a:t>
            </a:r>
            <a:endParaRPr lang="tr-TR" sz="1800" dirty="0" smtClean="0">
              <a:latin typeface="Arabic Typesetting" panose="03020402040406030203" pitchFamily="66" charset="-78"/>
              <a:cs typeface="Arabic Typesetting" panose="03020402040406030203" pitchFamily="66" charset="-78"/>
            </a:endParaRPr>
          </a:p>
        </p:txBody>
      </p:sp>
      <p:sp>
        <p:nvSpPr>
          <p:cNvPr id="5" name="Dikdörtgen 4"/>
          <p:cNvSpPr/>
          <p:nvPr/>
        </p:nvSpPr>
        <p:spPr>
          <a:xfrm>
            <a:off x="2195736" y="2132856"/>
            <a:ext cx="468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pic>
        <p:nvPicPr>
          <p:cNvPr id="7169"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03648" y="3385591"/>
            <a:ext cx="5895975" cy="277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75711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629816"/>
            <a:ext cx="8229600" cy="1143000"/>
          </a:xfrm>
        </p:spPr>
        <p:txBody>
          <a:bodyPr>
            <a:normAutofit fontScale="90000"/>
          </a:bodyPr>
          <a:lstStyle/>
          <a:p>
            <a:r>
              <a:rPr lang="tr-TR" dirty="0" smtClean="0">
                <a:latin typeface="Arabic Typesetting" panose="03020402040406030203" pitchFamily="66" charset="-78"/>
                <a:cs typeface="Arabic Typesetting" panose="03020402040406030203" pitchFamily="66" charset="-78"/>
              </a:rPr>
              <a:t>Sosyal </a:t>
            </a:r>
            <a:r>
              <a:rPr lang="tr-TR" dirty="0">
                <a:latin typeface="Arabic Typesetting" panose="03020402040406030203" pitchFamily="66" charset="-78"/>
                <a:cs typeface="Arabic Typesetting" panose="03020402040406030203" pitchFamily="66" charset="-78"/>
              </a:rPr>
              <a:t>Sermaye İhtiyacı ile Psikolojik Refah Faktörlerinin Gençlerin Sosyal Medya Pazarlamasına İlişkin Güven Algısına Etkisine Yönelik Araştırma</a:t>
            </a:r>
          </a:p>
        </p:txBody>
      </p:sp>
      <p:sp>
        <p:nvSpPr>
          <p:cNvPr id="3" name="İçerik Yer Tutucusu 2"/>
          <p:cNvSpPr>
            <a:spLocks noGrp="1"/>
          </p:cNvSpPr>
          <p:nvPr>
            <p:ph idx="1"/>
          </p:nvPr>
        </p:nvSpPr>
        <p:spPr>
          <a:xfrm>
            <a:off x="323528" y="2492896"/>
            <a:ext cx="7920880" cy="4248472"/>
          </a:xfrm>
        </p:spPr>
        <p:txBody>
          <a:bodyPr numCol="1">
            <a:normAutofit/>
          </a:bodyPr>
          <a:lstStyle/>
          <a:p>
            <a:pPr lvl="1" indent="-342900">
              <a:buFont typeface="Wingdings" panose="05000000000000000000" pitchFamily="2" charset="2"/>
              <a:buChar char="v"/>
            </a:pPr>
            <a:r>
              <a:rPr lang="tr-TR" sz="2400" b="1" dirty="0" smtClean="0">
                <a:latin typeface="Arabic Typesetting" panose="03020402040406030203" pitchFamily="66" charset="-78"/>
                <a:cs typeface="Arabic Typesetting" panose="03020402040406030203" pitchFamily="66" charset="-78"/>
              </a:rPr>
              <a:t>Korelasyon </a:t>
            </a:r>
            <a:r>
              <a:rPr lang="tr-TR" sz="2400" b="1" dirty="0">
                <a:latin typeface="Arabic Typesetting" panose="03020402040406030203" pitchFamily="66" charset="-78"/>
                <a:cs typeface="Arabic Typesetting" panose="03020402040406030203" pitchFamily="66" charset="-78"/>
              </a:rPr>
              <a:t>Analizi</a:t>
            </a:r>
            <a:endParaRPr lang="tr-TR" sz="1800" dirty="0" smtClean="0">
              <a:latin typeface="Arabic Typesetting" panose="03020402040406030203" pitchFamily="66" charset="-78"/>
              <a:cs typeface="Arabic Typesetting" panose="03020402040406030203" pitchFamily="66" charset="-78"/>
            </a:endParaRPr>
          </a:p>
        </p:txBody>
      </p:sp>
      <p:sp>
        <p:nvSpPr>
          <p:cNvPr id="5" name="Dikdörtgen 4"/>
          <p:cNvSpPr/>
          <p:nvPr/>
        </p:nvSpPr>
        <p:spPr>
          <a:xfrm>
            <a:off x="2195736" y="2132856"/>
            <a:ext cx="468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pic>
        <p:nvPicPr>
          <p:cNvPr id="9217"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03648" y="3284984"/>
            <a:ext cx="6552728" cy="3177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616867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629816"/>
            <a:ext cx="8229600" cy="1143000"/>
          </a:xfrm>
        </p:spPr>
        <p:txBody>
          <a:bodyPr>
            <a:normAutofit fontScale="90000"/>
          </a:bodyPr>
          <a:lstStyle/>
          <a:p>
            <a:r>
              <a:rPr lang="tr-TR" dirty="0" smtClean="0">
                <a:latin typeface="Arabic Typesetting" panose="03020402040406030203" pitchFamily="66" charset="-78"/>
                <a:cs typeface="Arabic Typesetting" panose="03020402040406030203" pitchFamily="66" charset="-78"/>
              </a:rPr>
              <a:t>Sosyal </a:t>
            </a:r>
            <a:r>
              <a:rPr lang="tr-TR" dirty="0">
                <a:latin typeface="Arabic Typesetting" panose="03020402040406030203" pitchFamily="66" charset="-78"/>
                <a:cs typeface="Arabic Typesetting" panose="03020402040406030203" pitchFamily="66" charset="-78"/>
              </a:rPr>
              <a:t>Sermaye İhtiyacı ile Psikolojik Refah Faktörlerinin Gençlerin Sosyal Medya Pazarlamasına İlişkin Güven Algısına Etkisine Yönelik Araştırma</a:t>
            </a:r>
          </a:p>
        </p:txBody>
      </p:sp>
      <p:sp>
        <p:nvSpPr>
          <p:cNvPr id="3" name="İçerik Yer Tutucusu 2"/>
          <p:cNvSpPr>
            <a:spLocks noGrp="1"/>
          </p:cNvSpPr>
          <p:nvPr>
            <p:ph idx="1"/>
          </p:nvPr>
        </p:nvSpPr>
        <p:spPr>
          <a:xfrm>
            <a:off x="323528" y="2492896"/>
            <a:ext cx="7920880" cy="4248472"/>
          </a:xfrm>
        </p:spPr>
        <p:txBody>
          <a:bodyPr numCol="1">
            <a:normAutofit/>
          </a:bodyPr>
          <a:lstStyle/>
          <a:p>
            <a:pPr lvl="1" indent="-342900">
              <a:buFont typeface="Wingdings" panose="05000000000000000000" pitchFamily="2" charset="2"/>
              <a:buChar char="v"/>
            </a:pPr>
            <a:r>
              <a:rPr lang="tr-TR" sz="2400" b="1" dirty="0" smtClean="0">
                <a:latin typeface="Arabic Typesetting" panose="03020402040406030203" pitchFamily="66" charset="-78"/>
                <a:cs typeface="Arabic Typesetting" panose="03020402040406030203" pitchFamily="66" charset="-78"/>
              </a:rPr>
              <a:t>Regresyon </a:t>
            </a:r>
            <a:r>
              <a:rPr lang="tr-TR" sz="2400" b="1" dirty="0">
                <a:latin typeface="Arabic Typesetting" panose="03020402040406030203" pitchFamily="66" charset="-78"/>
                <a:cs typeface="Arabic Typesetting" panose="03020402040406030203" pitchFamily="66" charset="-78"/>
              </a:rPr>
              <a:t>Analizi</a:t>
            </a:r>
            <a:endParaRPr lang="tr-TR" sz="1800" dirty="0" smtClean="0">
              <a:latin typeface="Arabic Typesetting" panose="03020402040406030203" pitchFamily="66" charset="-78"/>
              <a:cs typeface="Arabic Typesetting" panose="03020402040406030203" pitchFamily="66" charset="-78"/>
            </a:endParaRPr>
          </a:p>
        </p:txBody>
      </p:sp>
      <p:sp>
        <p:nvSpPr>
          <p:cNvPr id="5" name="Dikdörtgen 4"/>
          <p:cNvSpPr/>
          <p:nvPr/>
        </p:nvSpPr>
        <p:spPr>
          <a:xfrm>
            <a:off x="2195736" y="2132856"/>
            <a:ext cx="468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pic>
        <p:nvPicPr>
          <p:cNvPr id="10241"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552" y="3356992"/>
            <a:ext cx="7828696" cy="2376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Dikdörtgen 5"/>
          <p:cNvSpPr/>
          <p:nvPr/>
        </p:nvSpPr>
        <p:spPr>
          <a:xfrm>
            <a:off x="1547664" y="5373216"/>
            <a:ext cx="5832648" cy="646331"/>
          </a:xfrm>
          <a:prstGeom prst="rect">
            <a:avLst/>
          </a:prstGeom>
        </p:spPr>
        <p:txBody>
          <a:bodyPr wrap="square">
            <a:spAutoFit/>
          </a:bodyPr>
          <a:lstStyle/>
          <a:p>
            <a:pPr algn="ctr"/>
            <a:r>
              <a:rPr lang="tr-TR" dirty="0">
                <a:latin typeface="Arabic Typesetting" panose="03020402040406030203" pitchFamily="66" charset="-78"/>
                <a:cs typeface="Arabic Typesetting" panose="03020402040406030203" pitchFamily="66" charset="-78"/>
              </a:rPr>
              <a:t>Sosyal Medyada Kullanıcı Motivasyonunu Oluşturan Değişkenlerin Güven Faktörüne İlişkin Regresyon Analizi Sonuçları</a:t>
            </a:r>
          </a:p>
        </p:txBody>
      </p:sp>
    </p:spTree>
    <p:extLst>
      <p:ext uri="{BB962C8B-B14F-4D97-AF65-F5344CB8AC3E}">
        <p14:creationId xmlns:p14="http://schemas.microsoft.com/office/powerpoint/2010/main" val="2771148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629816"/>
            <a:ext cx="8229600" cy="1143000"/>
          </a:xfrm>
        </p:spPr>
        <p:txBody>
          <a:bodyPr>
            <a:normAutofit fontScale="90000"/>
          </a:bodyPr>
          <a:lstStyle/>
          <a:p>
            <a:r>
              <a:rPr lang="tr-TR" dirty="0" smtClean="0">
                <a:latin typeface="Arabic Typesetting" panose="03020402040406030203" pitchFamily="66" charset="-78"/>
                <a:cs typeface="Arabic Typesetting" panose="03020402040406030203" pitchFamily="66" charset="-78"/>
              </a:rPr>
              <a:t>Sosyal </a:t>
            </a:r>
            <a:r>
              <a:rPr lang="tr-TR" dirty="0">
                <a:latin typeface="Arabic Typesetting" panose="03020402040406030203" pitchFamily="66" charset="-78"/>
                <a:cs typeface="Arabic Typesetting" panose="03020402040406030203" pitchFamily="66" charset="-78"/>
              </a:rPr>
              <a:t>Sermaye İhtiyacı ile Psikolojik Refah Faktörlerinin Gençlerin Sosyal Medya Pazarlamasına İlişkin Güven Algısına Etkisine Yönelik Araştırma</a:t>
            </a:r>
          </a:p>
        </p:txBody>
      </p:sp>
      <p:sp>
        <p:nvSpPr>
          <p:cNvPr id="3" name="İçerik Yer Tutucusu 2"/>
          <p:cNvSpPr>
            <a:spLocks noGrp="1"/>
          </p:cNvSpPr>
          <p:nvPr>
            <p:ph idx="1"/>
          </p:nvPr>
        </p:nvSpPr>
        <p:spPr>
          <a:xfrm>
            <a:off x="323528" y="2492896"/>
            <a:ext cx="7920880" cy="4248472"/>
          </a:xfrm>
        </p:spPr>
        <p:txBody>
          <a:bodyPr numCol="1">
            <a:normAutofit/>
          </a:bodyPr>
          <a:lstStyle/>
          <a:p>
            <a:pPr lvl="1" indent="-342900">
              <a:buFont typeface="Wingdings" panose="05000000000000000000" pitchFamily="2" charset="2"/>
              <a:buChar char="v"/>
            </a:pPr>
            <a:r>
              <a:rPr lang="tr-TR" sz="2400" b="1" dirty="0" smtClean="0">
                <a:latin typeface="Arabic Typesetting" panose="03020402040406030203" pitchFamily="66" charset="-78"/>
                <a:cs typeface="Arabic Typesetting" panose="03020402040406030203" pitchFamily="66" charset="-78"/>
              </a:rPr>
              <a:t>Hipotez Sonuçları </a:t>
            </a:r>
            <a:endParaRPr lang="tr-TR" sz="1800" dirty="0" smtClean="0">
              <a:latin typeface="Arabic Typesetting" panose="03020402040406030203" pitchFamily="66" charset="-78"/>
              <a:cs typeface="Arabic Typesetting" panose="03020402040406030203" pitchFamily="66" charset="-78"/>
            </a:endParaRPr>
          </a:p>
        </p:txBody>
      </p:sp>
      <p:sp>
        <p:nvSpPr>
          <p:cNvPr id="5" name="Dikdörtgen 4"/>
          <p:cNvSpPr/>
          <p:nvPr/>
        </p:nvSpPr>
        <p:spPr>
          <a:xfrm>
            <a:off x="2195736" y="2132856"/>
            <a:ext cx="468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pic>
        <p:nvPicPr>
          <p:cNvPr id="11265"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5576" y="3140968"/>
            <a:ext cx="7563691" cy="18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9258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629816"/>
            <a:ext cx="8229600" cy="1143000"/>
          </a:xfrm>
        </p:spPr>
        <p:txBody>
          <a:bodyPr>
            <a:normAutofit/>
          </a:bodyPr>
          <a:lstStyle/>
          <a:p>
            <a:pPr lvl="1" algn="ctr" rtl="0">
              <a:spcBef>
                <a:spcPct val="0"/>
              </a:spcBef>
            </a:pPr>
            <a:r>
              <a:rPr lang="tr-TR" sz="4400" b="1" dirty="0" smtClean="0">
                <a:latin typeface="Arabic Typesetting" panose="03020402040406030203" pitchFamily="66" charset="-78"/>
                <a:cs typeface="Arabic Typesetting" panose="03020402040406030203" pitchFamily="66" charset="-78"/>
              </a:rPr>
              <a:t>Sonuç</a:t>
            </a:r>
            <a:endParaRPr lang="tr-TR" sz="4400" dirty="0">
              <a:latin typeface="Arabic Typesetting" panose="03020402040406030203" pitchFamily="66" charset="-78"/>
              <a:cs typeface="Arabic Typesetting" panose="03020402040406030203" pitchFamily="66" charset="-78"/>
            </a:endParaRPr>
          </a:p>
        </p:txBody>
      </p:sp>
      <p:sp>
        <p:nvSpPr>
          <p:cNvPr id="3" name="İçerik Yer Tutucusu 2"/>
          <p:cNvSpPr>
            <a:spLocks noGrp="1"/>
          </p:cNvSpPr>
          <p:nvPr>
            <p:ph idx="1"/>
          </p:nvPr>
        </p:nvSpPr>
        <p:spPr>
          <a:xfrm>
            <a:off x="483080" y="1916832"/>
            <a:ext cx="7920880" cy="4248472"/>
          </a:xfrm>
        </p:spPr>
        <p:txBody>
          <a:bodyPr numCol="1">
            <a:normAutofit/>
          </a:bodyPr>
          <a:lstStyle/>
          <a:p>
            <a:pPr marL="400050" lvl="1" indent="0">
              <a:buNone/>
            </a:pPr>
            <a:r>
              <a:rPr lang="tr-TR" sz="2400" dirty="0" smtClean="0">
                <a:latin typeface="Arabic Typesetting" panose="03020402040406030203" pitchFamily="66" charset="-78"/>
                <a:cs typeface="Arabic Typesetting" panose="03020402040406030203" pitchFamily="66" charset="-78"/>
              </a:rPr>
              <a:t>Yapılan </a:t>
            </a:r>
            <a:r>
              <a:rPr lang="tr-TR" sz="2400" dirty="0">
                <a:latin typeface="Arabic Typesetting" panose="03020402040406030203" pitchFamily="66" charset="-78"/>
                <a:cs typeface="Arabic Typesetting" panose="03020402040406030203" pitchFamily="66" charset="-78"/>
              </a:rPr>
              <a:t>araştırma ele alındığında sosyal sermaye ihtiyacının sosyal medya pazarlamasına olan güven ile ilişkili olduğu fakat psikolojik refahın sosyal medya pazarlamasına olan güven ile anlamlı bir ilişkisinin bulunmadığı tespit edilmiştir. Bu noktada, </a:t>
            </a:r>
            <a:r>
              <a:rPr lang="tr-TR" sz="2400" dirty="0" smtClean="0">
                <a:latin typeface="Arabic Typesetting" panose="03020402040406030203" pitchFamily="66" charset="-78"/>
                <a:cs typeface="Arabic Typesetting" panose="03020402040406030203" pitchFamily="66" charset="-78"/>
              </a:rPr>
              <a:t>günümüzde tüketicilerin </a:t>
            </a:r>
            <a:r>
              <a:rPr lang="tr-TR" sz="2400" dirty="0">
                <a:latin typeface="Arabic Typesetting" panose="03020402040406030203" pitchFamily="66" charset="-78"/>
                <a:cs typeface="Arabic Typesetting" panose="03020402040406030203" pitchFamily="66" charset="-78"/>
              </a:rPr>
              <a:t>hayatlarında oldukça öneme sahip olan sosyal sermaye kavramı ve sosyal sermayeyi oluşturmak adına kendi hayatlarında gerçekleştirdikleri aktiviteler ön plana çıkmaktadır. </a:t>
            </a:r>
            <a:endParaRPr lang="tr-TR" sz="2400" dirty="0" smtClean="0">
              <a:latin typeface="Arabic Typesetting" panose="03020402040406030203" pitchFamily="66" charset="-78"/>
              <a:cs typeface="Arabic Typesetting" panose="03020402040406030203" pitchFamily="66" charset="-78"/>
            </a:endParaRPr>
          </a:p>
          <a:p>
            <a:pPr marL="400050" lvl="1" indent="0">
              <a:buNone/>
            </a:pPr>
            <a:r>
              <a:rPr lang="tr-TR" sz="2400" dirty="0" smtClean="0">
                <a:latin typeface="Arabic Typesetting" panose="03020402040406030203" pitchFamily="66" charset="-78"/>
                <a:cs typeface="Arabic Typesetting" panose="03020402040406030203" pitchFamily="66" charset="-78"/>
              </a:rPr>
              <a:t>Bireyler </a:t>
            </a:r>
            <a:r>
              <a:rPr lang="tr-TR" sz="2400" dirty="0">
                <a:latin typeface="Arabic Typesetting" panose="03020402040406030203" pitchFamily="66" charset="-78"/>
                <a:cs typeface="Arabic Typesetting" panose="03020402040406030203" pitchFamily="66" charset="-78"/>
              </a:rPr>
              <a:t>sosyal sermayeyi oluşturma ve sürdürme aşamalarında sosyal medyayı tercih ettiklerinde bu mecraya olan güvenleri de artmakta ve dolayısı ile sosyal medya pazarlamasına karşı bir güven algısı </a:t>
            </a:r>
            <a:r>
              <a:rPr lang="tr-TR" sz="2400" dirty="0" smtClean="0">
                <a:latin typeface="Arabic Typesetting" panose="03020402040406030203" pitchFamily="66" charset="-78"/>
                <a:cs typeface="Arabic Typesetting" panose="03020402040406030203" pitchFamily="66" charset="-78"/>
              </a:rPr>
              <a:t>oluşmaya başlamaktadır.</a:t>
            </a:r>
            <a:r>
              <a:rPr lang="tr-TR" sz="2400" b="1" dirty="0" smtClean="0">
                <a:latin typeface="Arabic Typesetting" panose="03020402040406030203" pitchFamily="66" charset="-78"/>
                <a:cs typeface="Arabic Typesetting" panose="03020402040406030203" pitchFamily="66" charset="-78"/>
              </a:rPr>
              <a:t> </a:t>
            </a:r>
          </a:p>
          <a:p>
            <a:pPr marL="400050" lvl="1" indent="0">
              <a:buNone/>
            </a:pPr>
            <a:endParaRPr lang="tr-TR" sz="1800" dirty="0">
              <a:latin typeface="Arabic Typesetting" panose="03020402040406030203" pitchFamily="66" charset="-78"/>
              <a:cs typeface="Arabic Typesetting" panose="03020402040406030203" pitchFamily="66" charset="-78"/>
            </a:endParaRPr>
          </a:p>
        </p:txBody>
      </p:sp>
      <p:sp>
        <p:nvSpPr>
          <p:cNvPr id="5" name="Dikdörtgen 4"/>
          <p:cNvSpPr/>
          <p:nvPr/>
        </p:nvSpPr>
        <p:spPr>
          <a:xfrm>
            <a:off x="2232000" y="1556792"/>
            <a:ext cx="468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7457009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629816"/>
            <a:ext cx="8229600" cy="1143000"/>
          </a:xfrm>
        </p:spPr>
        <p:txBody>
          <a:bodyPr>
            <a:normAutofit/>
          </a:bodyPr>
          <a:lstStyle/>
          <a:p>
            <a:pPr lvl="1" algn="ctr" rtl="0">
              <a:spcBef>
                <a:spcPct val="0"/>
              </a:spcBef>
            </a:pPr>
            <a:r>
              <a:rPr lang="tr-TR" sz="4400" b="1" dirty="0" smtClean="0">
                <a:latin typeface="Arabic Typesetting" panose="03020402040406030203" pitchFamily="66" charset="-78"/>
                <a:cs typeface="Arabic Typesetting" panose="03020402040406030203" pitchFamily="66" charset="-78"/>
              </a:rPr>
              <a:t>Öneriler</a:t>
            </a:r>
            <a:endParaRPr lang="tr-TR" sz="4400" dirty="0">
              <a:latin typeface="Arabic Typesetting" panose="03020402040406030203" pitchFamily="66" charset="-78"/>
              <a:cs typeface="Arabic Typesetting" panose="03020402040406030203" pitchFamily="66" charset="-78"/>
            </a:endParaRPr>
          </a:p>
        </p:txBody>
      </p:sp>
      <p:sp>
        <p:nvSpPr>
          <p:cNvPr id="3" name="İçerik Yer Tutucusu 2"/>
          <p:cNvSpPr>
            <a:spLocks noGrp="1"/>
          </p:cNvSpPr>
          <p:nvPr>
            <p:ph idx="1"/>
          </p:nvPr>
        </p:nvSpPr>
        <p:spPr>
          <a:xfrm>
            <a:off x="430716" y="1844824"/>
            <a:ext cx="7920880" cy="4248472"/>
          </a:xfrm>
        </p:spPr>
        <p:txBody>
          <a:bodyPr numCol="1">
            <a:normAutofit fontScale="70000" lnSpcReduction="20000"/>
          </a:bodyPr>
          <a:lstStyle/>
          <a:p>
            <a:pPr marL="0" indent="0">
              <a:buNone/>
            </a:pPr>
            <a:r>
              <a:rPr lang="tr-TR" dirty="0">
                <a:latin typeface="Arabic Typesetting" panose="03020402040406030203" pitchFamily="66" charset="-78"/>
                <a:cs typeface="Arabic Typesetting" panose="03020402040406030203" pitchFamily="66" charset="-78"/>
              </a:rPr>
              <a:t>M</a:t>
            </a:r>
            <a:r>
              <a:rPr lang="tr-TR" dirty="0" smtClean="0">
                <a:latin typeface="Arabic Typesetting" panose="03020402040406030203" pitchFamily="66" charset="-78"/>
                <a:cs typeface="Arabic Typesetting" panose="03020402040406030203" pitchFamily="66" charset="-78"/>
              </a:rPr>
              <a:t>arkalar</a:t>
            </a:r>
            <a:r>
              <a:rPr lang="tr-TR" dirty="0">
                <a:latin typeface="Arabic Typesetting" panose="03020402040406030203" pitchFamily="66" charset="-78"/>
                <a:cs typeface="Arabic Typesetting" panose="03020402040406030203" pitchFamily="66" charset="-78"/>
              </a:rPr>
              <a:t>, pazarlama stratejileri içine kullanıcıların sosyal sermayelerini arttırıcı </a:t>
            </a:r>
            <a:r>
              <a:rPr lang="tr-TR" dirty="0" smtClean="0">
                <a:latin typeface="Arabic Typesetting" panose="03020402040406030203" pitchFamily="66" charset="-78"/>
                <a:cs typeface="Arabic Typesetting" panose="03020402040406030203" pitchFamily="66" charset="-78"/>
              </a:rPr>
              <a:t>ve </a:t>
            </a:r>
            <a:r>
              <a:rPr lang="tr-TR" dirty="0">
                <a:latin typeface="Arabic Typesetting" panose="03020402040406030203" pitchFamily="66" charset="-78"/>
                <a:cs typeface="Arabic Typesetting" panose="03020402040406030203" pitchFamily="66" charset="-78"/>
              </a:rPr>
              <a:t>benzer demografik özelliklere sahip kişilerin birbirleri ile köprü kurmalarını teşvik edici aktiviteleri dahil etmeleri </a:t>
            </a:r>
            <a:r>
              <a:rPr lang="tr-TR" dirty="0" smtClean="0">
                <a:latin typeface="Arabic Typesetting" panose="03020402040406030203" pitchFamily="66" charset="-78"/>
                <a:cs typeface="Arabic Typesetting" panose="03020402040406030203" pitchFamily="66" charset="-78"/>
              </a:rPr>
              <a:t>halinde, oluşan güven algısı ile birlikte marka değerlerini daha ucuz ve hızlı bir biçimde artırma şansına sahip olacaklardır. </a:t>
            </a:r>
          </a:p>
          <a:p>
            <a:pPr marL="0" indent="0">
              <a:buNone/>
            </a:pPr>
            <a:r>
              <a:rPr lang="tr-TR" dirty="0" smtClean="0">
                <a:latin typeface="Arabic Typesetting" panose="03020402040406030203" pitchFamily="66" charset="-78"/>
                <a:cs typeface="Arabic Typesetting" panose="03020402040406030203" pitchFamily="66" charset="-78"/>
              </a:rPr>
              <a:t>Analiz sonuçlarından yola çıkılarak, </a:t>
            </a:r>
          </a:p>
          <a:p>
            <a:pPr marL="0" indent="0">
              <a:buNone/>
            </a:pPr>
            <a:r>
              <a:rPr lang="tr-TR" dirty="0" smtClean="0">
                <a:latin typeface="Arabic Typesetting" panose="03020402040406030203" pitchFamily="66" charset="-78"/>
                <a:cs typeface="Arabic Typesetting" panose="03020402040406030203" pitchFamily="66" charset="-78"/>
              </a:rPr>
              <a:t>Güven </a:t>
            </a:r>
            <a:r>
              <a:rPr lang="tr-TR" dirty="0">
                <a:latin typeface="Arabic Typesetting" panose="03020402040406030203" pitchFamily="66" charset="-78"/>
                <a:cs typeface="Arabic Typesetting" panose="03020402040406030203" pitchFamily="66" charset="-78"/>
              </a:rPr>
              <a:t>algısının arttırılması güvenirlik, güvenme isteği ve fayda ve duygulanım alt boyutlarının da arttırılması anlamı taşıdığından, </a:t>
            </a:r>
            <a:r>
              <a:rPr lang="tr-TR" dirty="0" smtClean="0">
                <a:latin typeface="Arabic Typesetting" panose="03020402040406030203" pitchFamily="66" charset="-78"/>
                <a:cs typeface="Arabic Typesetting" panose="03020402040406030203" pitchFamily="66" charset="-78"/>
              </a:rPr>
              <a:t>markalar tüketicilerin </a:t>
            </a:r>
            <a:r>
              <a:rPr lang="tr-TR" dirty="0">
                <a:latin typeface="Arabic Typesetting" panose="03020402040406030203" pitchFamily="66" charset="-78"/>
                <a:cs typeface="Arabic Typesetting" panose="03020402040406030203" pitchFamily="66" charset="-78"/>
              </a:rPr>
              <a:t>bu mecrada yer alan pazarlama aktivitelerinin </a:t>
            </a:r>
            <a:r>
              <a:rPr lang="tr-TR" dirty="0" smtClean="0">
                <a:latin typeface="Arabic Typesetting" panose="03020402040406030203" pitchFamily="66" charset="-78"/>
                <a:cs typeface="Arabic Typesetting" panose="03020402040406030203" pitchFamily="66" charset="-78"/>
              </a:rPr>
              <a:t>güvenlerini artırıcı doğrultuda çaba göstermelidir.</a:t>
            </a:r>
          </a:p>
          <a:p>
            <a:pPr marL="0" indent="0">
              <a:buNone/>
            </a:pPr>
            <a:r>
              <a:rPr lang="tr-TR" dirty="0" smtClean="0">
                <a:latin typeface="Arabic Typesetting" panose="03020402040406030203" pitchFamily="66" charset="-78"/>
                <a:cs typeface="Arabic Typesetting" panose="03020402040406030203" pitchFamily="66" charset="-78"/>
              </a:rPr>
              <a:t>Bunun yanında </a:t>
            </a:r>
          </a:p>
          <a:p>
            <a:pPr marL="0" indent="0">
              <a:buNone/>
            </a:pPr>
            <a:r>
              <a:rPr lang="tr-TR" dirty="0" smtClean="0">
                <a:latin typeface="Arabic Typesetting" panose="03020402040406030203" pitchFamily="66" charset="-78"/>
                <a:cs typeface="Arabic Typesetting" panose="03020402040406030203" pitchFamily="66" charset="-78"/>
              </a:rPr>
              <a:t>İlgi çekme potansiyeline sahip görsel ve işitsel öğelerin kullanımı ile pekiştirilmek suretiyle, temelde  </a:t>
            </a:r>
            <a:r>
              <a:rPr lang="tr-TR" dirty="0">
                <a:latin typeface="Arabic Typesetting" panose="03020402040406030203" pitchFamily="66" charset="-78"/>
                <a:cs typeface="Arabic Typesetting" panose="03020402040406030203" pitchFamily="66" charset="-78"/>
              </a:rPr>
              <a:t>tüketicinin </a:t>
            </a:r>
            <a:r>
              <a:rPr lang="tr-TR" dirty="0" smtClean="0">
                <a:latin typeface="Arabic Typesetting" panose="03020402040406030203" pitchFamily="66" charset="-78"/>
                <a:cs typeface="Arabic Typesetting" panose="03020402040406030203" pitchFamily="66" charset="-78"/>
              </a:rPr>
              <a:t>sosyal sermaye ihtiyacını karşılama odaklı sosyal medya araçlarının önemi giderek artacağından markaların stratejilerini bu doğrultuda şekillendirmeleri son derece önemlidir.</a:t>
            </a:r>
            <a:endParaRPr lang="tr-TR" sz="1800" dirty="0">
              <a:latin typeface="Arabic Typesetting" panose="03020402040406030203" pitchFamily="66" charset="-78"/>
              <a:cs typeface="Arabic Typesetting" panose="03020402040406030203" pitchFamily="66" charset="-78"/>
            </a:endParaRPr>
          </a:p>
        </p:txBody>
      </p:sp>
      <p:sp>
        <p:nvSpPr>
          <p:cNvPr id="5" name="Dikdörtgen 4"/>
          <p:cNvSpPr/>
          <p:nvPr/>
        </p:nvSpPr>
        <p:spPr>
          <a:xfrm>
            <a:off x="2232000" y="1412776"/>
            <a:ext cx="468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1650078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latin typeface="Arabic Typesetting" panose="03020402040406030203" pitchFamily="66" charset="-78"/>
                <a:cs typeface="Arabic Typesetting" panose="03020402040406030203" pitchFamily="66" charset="-78"/>
              </a:rPr>
              <a:t>Çalışmanın Kısıtları ve Gelecek Çalışmalar için Öneriler </a:t>
            </a:r>
            <a:endParaRPr lang="tr-TR" dirty="0">
              <a:latin typeface="Arabic Typesetting" panose="03020402040406030203" pitchFamily="66" charset="-78"/>
              <a:cs typeface="Arabic Typesetting" panose="03020402040406030203" pitchFamily="66" charset="-78"/>
            </a:endParaRPr>
          </a:p>
        </p:txBody>
      </p:sp>
      <p:sp>
        <p:nvSpPr>
          <p:cNvPr id="3" name="İçerik Yer Tutucusu 2"/>
          <p:cNvSpPr>
            <a:spLocks noGrp="1"/>
          </p:cNvSpPr>
          <p:nvPr>
            <p:ph idx="1"/>
          </p:nvPr>
        </p:nvSpPr>
        <p:spPr/>
        <p:txBody>
          <a:bodyPr>
            <a:normAutofit fontScale="92500"/>
          </a:bodyPr>
          <a:lstStyle/>
          <a:p>
            <a:r>
              <a:rPr lang="tr-TR" dirty="0">
                <a:latin typeface="Arabic Typesetting" panose="03020402040406030203" pitchFamily="66" charset="-78"/>
                <a:cs typeface="Arabic Typesetting" panose="03020402040406030203" pitchFamily="66" charset="-78"/>
              </a:rPr>
              <a:t>Araştırmanın sadece İstanbul ilinde yapılması ve 18-29 yaş aralığındaki genç kullanıcılara uygulanması </a:t>
            </a:r>
            <a:r>
              <a:rPr lang="tr-TR" dirty="0" smtClean="0">
                <a:latin typeface="Arabic Typesetting" panose="03020402040406030203" pitchFamily="66" charset="-78"/>
                <a:cs typeface="Arabic Typesetting" panose="03020402040406030203" pitchFamily="66" charset="-78"/>
              </a:rPr>
              <a:t>araştırmanın en önemli </a:t>
            </a:r>
            <a:r>
              <a:rPr lang="tr-TR" dirty="0" err="1" smtClean="0">
                <a:latin typeface="Arabic Typesetting" panose="03020402040406030203" pitchFamily="66" charset="-78"/>
                <a:cs typeface="Arabic Typesetting" panose="03020402040406030203" pitchFamily="66" charset="-78"/>
              </a:rPr>
              <a:t>kısıtı</a:t>
            </a:r>
            <a:r>
              <a:rPr lang="tr-TR" dirty="0" smtClean="0">
                <a:latin typeface="Arabic Typesetting" panose="03020402040406030203" pitchFamily="66" charset="-78"/>
                <a:cs typeface="Arabic Typesetting" panose="03020402040406030203" pitchFamily="66" charset="-78"/>
              </a:rPr>
              <a:t> </a:t>
            </a:r>
            <a:r>
              <a:rPr lang="tr-TR" dirty="0">
                <a:latin typeface="Arabic Typesetting" panose="03020402040406030203" pitchFamily="66" charset="-78"/>
                <a:cs typeface="Arabic Typesetting" panose="03020402040406030203" pitchFamily="66" charset="-78"/>
              </a:rPr>
              <a:t>olarak gösterilebilir. </a:t>
            </a:r>
            <a:endParaRPr lang="tr-TR" dirty="0" smtClean="0">
              <a:latin typeface="Arabic Typesetting" panose="03020402040406030203" pitchFamily="66" charset="-78"/>
              <a:cs typeface="Arabic Typesetting" panose="03020402040406030203" pitchFamily="66" charset="-78"/>
            </a:endParaRPr>
          </a:p>
          <a:p>
            <a:r>
              <a:rPr lang="tr-TR" dirty="0" smtClean="0">
                <a:latin typeface="Arabic Typesetting" panose="03020402040406030203" pitchFamily="66" charset="-78"/>
                <a:cs typeface="Arabic Typesetting" panose="03020402040406030203" pitchFamily="66" charset="-78"/>
              </a:rPr>
              <a:t>Gelecek çalışmalarda farklı </a:t>
            </a:r>
            <a:r>
              <a:rPr lang="tr-TR" dirty="0">
                <a:latin typeface="Arabic Typesetting" panose="03020402040406030203" pitchFamily="66" charset="-78"/>
                <a:cs typeface="Arabic Typesetting" panose="03020402040406030203" pitchFamily="66" charset="-78"/>
              </a:rPr>
              <a:t>yaş </a:t>
            </a:r>
            <a:r>
              <a:rPr lang="tr-TR" dirty="0" smtClean="0">
                <a:latin typeface="Arabic Typesetting" panose="03020402040406030203" pitchFamily="66" charset="-78"/>
                <a:cs typeface="Arabic Typesetting" panose="03020402040406030203" pitchFamily="66" charset="-78"/>
              </a:rPr>
              <a:t>grupları kadar; farklı meslek </a:t>
            </a:r>
            <a:r>
              <a:rPr lang="tr-TR" dirty="0">
                <a:latin typeface="Arabic Typesetting" panose="03020402040406030203" pitchFamily="66" charset="-78"/>
                <a:cs typeface="Arabic Typesetting" panose="03020402040406030203" pitchFamily="66" charset="-78"/>
              </a:rPr>
              <a:t>gruplarında ve eğitim </a:t>
            </a:r>
            <a:r>
              <a:rPr lang="tr-TR" dirty="0" smtClean="0">
                <a:latin typeface="Arabic Typesetting" panose="03020402040406030203" pitchFamily="66" charset="-78"/>
                <a:cs typeface="Arabic Typesetting" panose="03020402040406030203" pitchFamily="66" charset="-78"/>
              </a:rPr>
              <a:t>düzeylerinden oluşan örneklemlerle yapılacak araştırmalar araştırmacılara </a:t>
            </a:r>
            <a:r>
              <a:rPr lang="tr-TR" dirty="0">
                <a:latin typeface="Arabic Typesetting" panose="03020402040406030203" pitchFamily="66" charset="-78"/>
                <a:cs typeface="Arabic Typesetting" panose="03020402040406030203" pitchFamily="66" charset="-78"/>
              </a:rPr>
              <a:t>daha </a:t>
            </a:r>
            <a:r>
              <a:rPr lang="tr-TR" dirty="0" smtClean="0">
                <a:latin typeface="Arabic Typesetting" panose="03020402040406030203" pitchFamily="66" charset="-78"/>
                <a:cs typeface="Arabic Typesetting" panose="03020402040406030203" pitchFamily="66" charset="-78"/>
              </a:rPr>
              <a:t>kapsamlı sonuçlar sağlayabilecektir. Ayrıca konunun artan önemine binaen, farklı ülkelerde, farklı kullanıcı profilleriyle yapılacak çalışmalar sosyal sermaye-sosyal medya kullanımı literatürüne önemli katkılar getirebilecek bir potansiyele sahiptir.</a:t>
            </a:r>
            <a:endParaRPr lang="tr-TR" dirty="0">
              <a:latin typeface="Arabic Typesetting" panose="03020402040406030203" pitchFamily="66" charset="-78"/>
              <a:cs typeface="Arabic Typesetting" panose="03020402040406030203" pitchFamily="66" charset="-78"/>
            </a:endParaRPr>
          </a:p>
        </p:txBody>
      </p:sp>
      <p:sp>
        <p:nvSpPr>
          <p:cNvPr id="4" name="Dikdörtgen 3"/>
          <p:cNvSpPr/>
          <p:nvPr/>
        </p:nvSpPr>
        <p:spPr>
          <a:xfrm>
            <a:off x="2232000" y="1412776"/>
            <a:ext cx="468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633871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620688"/>
            <a:ext cx="7920880" cy="6552728"/>
          </a:xfrm>
        </p:spPr>
        <p:txBody>
          <a:bodyPr numCol="1">
            <a:normAutofit fontScale="32500" lnSpcReduction="20000"/>
          </a:bodyPr>
          <a:lstStyle/>
          <a:p>
            <a:pPr lvl="1" indent="-342900">
              <a:buFont typeface="Wingdings" panose="05000000000000000000" pitchFamily="2" charset="2"/>
              <a:buChar char="v"/>
            </a:pPr>
            <a:r>
              <a:rPr lang="tr-TR" sz="7400" b="1" dirty="0" smtClean="0">
                <a:latin typeface="Arabic Typesetting" panose="03020402040406030203" pitchFamily="66" charset="-78"/>
                <a:cs typeface="Arabic Typesetting" panose="03020402040406030203" pitchFamily="66" charset="-78"/>
              </a:rPr>
              <a:t>Kaynakça </a:t>
            </a:r>
          </a:p>
          <a:p>
            <a:pPr marL="400050" lvl="1" indent="0">
              <a:buNone/>
            </a:pPr>
            <a:endParaRPr lang="tr-TR" sz="7400" b="1" dirty="0" smtClean="0">
              <a:latin typeface="Arabic Typesetting" panose="03020402040406030203" pitchFamily="66" charset="-78"/>
              <a:cs typeface="Arabic Typesetting" panose="03020402040406030203" pitchFamily="66" charset="-78"/>
            </a:endParaRPr>
          </a:p>
          <a:p>
            <a:pPr marL="0" indent="0">
              <a:buNone/>
            </a:pPr>
            <a:r>
              <a:rPr lang="tr-TR" dirty="0"/>
              <a:t>Alexander, B. (2006). Web 2.0: A </a:t>
            </a:r>
            <a:r>
              <a:rPr lang="tr-TR" dirty="0" err="1"/>
              <a:t>new</a:t>
            </a:r>
            <a:r>
              <a:rPr lang="tr-TR" dirty="0"/>
              <a:t> </a:t>
            </a:r>
            <a:r>
              <a:rPr lang="tr-TR" dirty="0" err="1"/>
              <a:t>wave</a:t>
            </a:r>
            <a:r>
              <a:rPr lang="tr-TR" dirty="0"/>
              <a:t> of </a:t>
            </a:r>
            <a:r>
              <a:rPr lang="tr-TR" dirty="0" err="1"/>
              <a:t>innovation</a:t>
            </a:r>
            <a:r>
              <a:rPr lang="tr-TR" dirty="0"/>
              <a:t> </a:t>
            </a:r>
            <a:r>
              <a:rPr lang="tr-TR" dirty="0" err="1"/>
              <a:t>for</a:t>
            </a:r>
            <a:r>
              <a:rPr lang="tr-TR" dirty="0"/>
              <a:t> </a:t>
            </a:r>
            <a:r>
              <a:rPr lang="tr-TR" dirty="0" err="1"/>
              <a:t>teaching</a:t>
            </a:r>
            <a:r>
              <a:rPr lang="tr-TR" dirty="0"/>
              <a:t> </a:t>
            </a:r>
            <a:r>
              <a:rPr lang="tr-TR" dirty="0" err="1"/>
              <a:t>and</a:t>
            </a:r>
            <a:r>
              <a:rPr lang="tr-TR" dirty="0"/>
              <a:t> </a:t>
            </a:r>
            <a:r>
              <a:rPr lang="tr-TR" dirty="0" err="1"/>
              <a:t>learning</a:t>
            </a:r>
            <a:r>
              <a:rPr lang="tr-TR" dirty="0"/>
              <a:t>?. </a:t>
            </a:r>
            <a:r>
              <a:rPr lang="tr-TR" dirty="0" err="1"/>
              <a:t>Educause</a:t>
            </a:r>
            <a:r>
              <a:rPr lang="tr-TR" dirty="0"/>
              <a:t> </a:t>
            </a:r>
            <a:r>
              <a:rPr lang="tr-TR" dirty="0" err="1"/>
              <a:t>review</a:t>
            </a:r>
            <a:r>
              <a:rPr lang="tr-TR" dirty="0"/>
              <a:t>, 41(2), 32.</a:t>
            </a:r>
          </a:p>
          <a:p>
            <a:pPr marL="0" indent="0">
              <a:buNone/>
            </a:pPr>
            <a:r>
              <a:rPr lang="tr-TR" dirty="0"/>
              <a:t> </a:t>
            </a:r>
          </a:p>
          <a:p>
            <a:pPr marL="0" indent="0">
              <a:buNone/>
            </a:pPr>
            <a:r>
              <a:rPr lang="tr-TR" dirty="0" err="1"/>
              <a:t>Barker</a:t>
            </a:r>
            <a:r>
              <a:rPr lang="tr-TR" dirty="0"/>
              <a:t>, V. (2009). </a:t>
            </a:r>
            <a:r>
              <a:rPr lang="tr-TR" dirty="0" err="1"/>
              <a:t>Older</a:t>
            </a:r>
            <a:r>
              <a:rPr lang="tr-TR" dirty="0"/>
              <a:t> </a:t>
            </a:r>
            <a:r>
              <a:rPr lang="tr-TR" dirty="0" err="1"/>
              <a:t>adolescents</a:t>
            </a:r>
            <a:r>
              <a:rPr lang="tr-TR" dirty="0"/>
              <a:t>' </a:t>
            </a:r>
            <a:r>
              <a:rPr lang="tr-TR" dirty="0" err="1"/>
              <a:t>motivations</a:t>
            </a:r>
            <a:r>
              <a:rPr lang="tr-TR" dirty="0"/>
              <a:t> </a:t>
            </a:r>
            <a:r>
              <a:rPr lang="tr-TR" dirty="0" err="1"/>
              <a:t>for</a:t>
            </a:r>
            <a:r>
              <a:rPr lang="tr-TR" dirty="0"/>
              <a:t> </a:t>
            </a:r>
            <a:r>
              <a:rPr lang="tr-TR" dirty="0" err="1"/>
              <a:t>social</a:t>
            </a:r>
            <a:r>
              <a:rPr lang="tr-TR" dirty="0"/>
              <a:t> network site </a:t>
            </a:r>
            <a:r>
              <a:rPr lang="tr-TR" dirty="0" err="1"/>
              <a:t>use</a:t>
            </a:r>
            <a:r>
              <a:rPr lang="tr-TR" dirty="0"/>
              <a:t>: </a:t>
            </a:r>
            <a:r>
              <a:rPr lang="tr-TR" dirty="0" err="1"/>
              <a:t>the</a:t>
            </a:r>
            <a:r>
              <a:rPr lang="tr-TR" dirty="0"/>
              <a:t> </a:t>
            </a:r>
            <a:r>
              <a:rPr lang="tr-TR" dirty="0" err="1"/>
              <a:t>influence</a:t>
            </a:r>
            <a:r>
              <a:rPr lang="tr-TR" dirty="0"/>
              <a:t> of </a:t>
            </a:r>
            <a:r>
              <a:rPr lang="tr-TR" dirty="0" err="1"/>
              <a:t>gender</a:t>
            </a:r>
            <a:r>
              <a:rPr lang="tr-TR" dirty="0"/>
              <a:t>, </a:t>
            </a:r>
            <a:r>
              <a:rPr lang="tr-TR" dirty="0" err="1"/>
              <a:t>group</a:t>
            </a:r>
            <a:r>
              <a:rPr lang="tr-TR" dirty="0"/>
              <a:t> </a:t>
            </a:r>
            <a:r>
              <a:rPr lang="tr-TR" dirty="0" err="1"/>
              <a:t>identity</a:t>
            </a:r>
            <a:r>
              <a:rPr lang="tr-TR" dirty="0"/>
              <a:t>, </a:t>
            </a:r>
            <a:r>
              <a:rPr lang="tr-TR" dirty="0" err="1"/>
              <a:t>and</a:t>
            </a:r>
            <a:r>
              <a:rPr lang="tr-TR" dirty="0"/>
              <a:t> </a:t>
            </a:r>
            <a:r>
              <a:rPr lang="tr-TR" dirty="0" err="1"/>
              <a:t>collective</a:t>
            </a:r>
            <a:r>
              <a:rPr lang="tr-TR" dirty="0"/>
              <a:t> self-</a:t>
            </a:r>
            <a:r>
              <a:rPr lang="tr-TR" dirty="0" err="1"/>
              <a:t>esteem.CyberPsychology</a:t>
            </a:r>
            <a:r>
              <a:rPr lang="tr-TR" dirty="0"/>
              <a:t> &amp; </a:t>
            </a:r>
            <a:r>
              <a:rPr lang="tr-TR" dirty="0" err="1"/>
              <a:t>Behavior</a:t>
            </a:r>
            <a:r>
              <a:rPr lang="tr-TR" dirty="0"/>
              <a:t>, 12(2), 209-213.</a:t>
            </a:r>
          </a:p>
          <a:p>
            <a:pPr marL="0" indent="0">
              <a:buNone/>
            </a:pPr>
            <a:r>
              <a:rPr lang="tr-TR" dirty="0"/>
              <a:t> </a:t>
            </a:r>
          </a:p>
          <a:p>
            <a:pPr marL="0" indent="0">
              <a:buNone/>
            </a:pPr>
            <a:r>
              <a:rPr lang="tr-TR" dirty="0" err="1"/>
              <a:t>Boyd</a:t>
            </a:r>
            <a:r>
              <a:rPr lang="tr-TR" dirty="0"/>
              <a:t>, D. M., &amp; </a:t>
            </a:r>
            <a:r>
              <a:rPr lang="tr-TR" dirty="0" err="1"/>
              <a:t>Ellison</a:t>
            </a:r>
            <a:r>
              <a:rPr lang="tr-TR" dirty="0"/>
              <a:t>, N. B. (2010). </a:t>
            </a:r>
            <a:r>
              <a:rPr lang="tr-TR" dirty="0" err="1"/>
              <a:t>Social</a:t>
            </a:r>
            <a:r>
              <a:rPr lang="tr-TR" dirty="0"/>
              <a:t> network </a:t>
            </a:r>
            <a:r>
              <a:rPr lang="tr-TR" dirty="0" err="1"/>
              <a:t>sites</a:t>
            </a:r>
            <a:r>
              <a:rPr lang="tr-TR" dirty="0"/>
              <a:t>: </a:t>
            </a:r>
            <a:r>
              <a:rPr lang="tr-TR" dirty="0" err="1"/>
              <a:t>definition</a:t>
            </a:r>
            <a:r>
              <a:rPr lang="tr-TR" dirty="0"/>
              <a:t>, </a:t>
            </a:r>
            <a:r>
              <a:rPr lang="tr-TR" dirty="0" err="1"/>
              <a:t>history</a:t>
            </a:r>
            <a:r>
              <a:rPr lang="tr-TR" dirty="0"/>
              <a:t>, </a:t>
            </a:r>
            <a:r>
              <a:rPr lang="tr-TR" dirty="0" err="1"/>
              <a:t>and</a:t>
            </a:r>
            <a:r>
              <a:rPr lang="tr-TR" dirty="0"/>
              <a:t> </a:t>
            </a:r>
            <a:r>
              <a:rPr lang="tr-TR" dirty="0" err="1"/>
              <a:t>scholarship</a:t>
            </a:r>
            <a:r>
              <a:rPr lang="tr-TR" dirty="0"/>
              <a:t>. </a:t>
            </a:r>
            <a:r>
              <a:rPr lang="tr-TR" dirty="0" err="1"/>
              <a:t>Engineering</a:t>
            </a:r>
            <a:r>
              <a:rPr lang="tr-TR" dirty="0"/>
              <a:t> Management </a:t>
            </a:r>
            <a:r>
              <a:rPr lang="tr-TR" dirty="0" err="1"/>
              <a:t>Review</a:t>
            </a:r>
            <a:r>
              <a:rPr lang="tr-TR" dirty="0"/>
              <a:t>, IEEE, 38(3), 16-31.</a:t>
            </a:r>
          </a:p>
          <a:p>
            <a:pPr marL="0" indent="0">
              <a:buNone/>
            </a:pPr>
            <a:r>
              <a:rPr lang="tr-TR" dirty="0"/>
              <a:t> </a:t>
            </a:r>
          </a:p>
          <a:p>
            <a:pPr marL="0" indent="0">
              <a:buNone/>
            </a:pPr>
            <a:r>
              <a:rPr lang="tr-TR" dirty="0" err="1"/>
              <a:t>Burke</a:t>
            </a:r>
            <a:r>
              <a:rPr lang="tr-TR" dirty="0"/>
              <a:t>, M., </a:t>
            </a:r>
            <a:r>
              <a:rPr lang="tr-TR" dirty="0" err="1"/>
              <a:t>Marlow</a:t>
            </a:r>
            <a:r>
              <a:rPr lang="tr-TR" dirty="0"/>
              <a:t>, C., &amp; Lento, T. (2010). </a:t>
            </a:r>
            <a:r>
              <a:rPr lang="tr-TR" dirty="0" err="1"/>
              <a:t>Social</a:t>
            </a:r>
            <a:r>
              <a:rPr lang="tr-TR" dirty="0"/>
              <a:t> network </a:t>
            </a:r>
            <a:r>
              <a:rPr lang="tr-TR" dirty="0" err="1"/>
              <a:t>activity</a:t>
            </a:r>
            <a:r>
              <a:rPr lang="tr-TR" dirty="0"/>
              <a:t> </a:t>
            </a:r>
            <a:r>
              <a:rPr lang="tr-TR" dirty="0" err="1"/>
              <a:t>and</a:t>
            </a:r>
            <a:r>
              <a:rPr lang="tr-TR" dirty="0"/>
              <a:t> </a:t>
            </a:r>
            <a:r>
              <a:rPr lang="tr-TR" dirty="0" err="1"/>
              <a:t>social</a:t>
            </a:r>
            <a:r>
              <a:rPr lang="tr-TR" dirty="0"/>
              <a:t> </a:t>
            </a:r>
            <a:r>
              <a:rPr lang="tr-TR" dirty="0" err="1"/>
              <a:t>well-being</a:t>
            </a:r>
            <a:r>
              <a:rPr lang="tr-TR" dirty="0"/>
              <a:t>. </a:t>
            </a:r>
            <a:r>
              <a:rPr lang="tr-TR" dirty="0" err="1"/>
              <a:t>In</a:t>
            </a:r>
            <a:r>
              <a:rPr lang="tr-TR" dirty="0"/>
              <a:t> </a:t>
            </a:r>
            <a:r>
              <a:rPr lang="tr-TR" dirty="0" err="1"/>
              <a:t>Proceedings</a:t>
            </a:r>
            <a:r>
              <a:rPr lang="tr-TR" dirty="0"/>
              <a:t> of </a:t>
            </a:r>
            <a:r>
              <a:rPr lang="tr-TR" dirty="0" err="1"/>
              <a:t>the</a:t>
            </a:r>
            <a:r>
              <a:rPr lang="tr-TR" dirty="0"/>
              <a:t> SIGCHI Conference on Human </a:t>
            </a:r>
            <a:r>
              <a:rPr lang="tr-TR" dirty="0" err="1"/>
              <a:t>Factors</a:t>
            </a:r>
            <a:r>
              <a:rPr lang="tr-TR" dirty="0"/>
              <a:t> in Computing </a:t>
            </a:r>
            <a:r>
              <a:rPr lang="tr-TR" dirty="0" err="1"/>
              <a:t>Systems</a:t>
            </a:r>
            <a:r>
              <a:rPr lang="tr-TR" dirty="0"/>
              <a:t> (</a:t>
            </a:r>
            <a:r>
              <a:rPr lang="tr-TR" dirty="0" err="1"/>
              <a:t>pp</a:t>
            </a:r>
            <a:r>
              <a:rPr lang="tr-TR" dirty="0"/>
              <a:t>. 1909-1912). ACM.</a:t>
            </a:r>
          </a:p>
          <a:p>
            <a:pPr marL="0" indent="0">
              <a:buNone/>
            </a:pPr>
            <a:r>
              <a:rPr lang="tr-TR" dirty="0"/>
              <a:t> </a:t>
            </a:r>
          </a:p>
          <a:p>
            <a:pPr marL="0" indent="0">
              <a:buNone/>
            </a:pPr>
            <a:r>
              <a:rPr lang="tr-TR" dirty="0" err="1"/>
              <a:t>Chi</a:t>
            </a:r>
            <a:r>
              <a:rPr lang="tr-TR" dirty="0"/>
              <a:t>, H. H. (2013). Interactive </a:t>
            </a:r>
            <a:r>
              <a:rPr lang="tr-TR" dirty="0" err="1"/>
              <a:t>digital</a:t>
            </a:r>
            <a:r>
              <a:rPr lang="tr-TR" dirty="0"/>
              <a:t> </a:t>
            </a:r>
            <a:r>
              <a:rPr lang="tr-TR" dirty="0" err="1"/>
              <a:t>advertising</a:t>
            </a:r>
            <a:r>
              <a:rPr lang="tr-TR" dirty="0"/>
              <a:t> vs. </a:t>
            </a:r>
            <a:r>
              <a:rPr lang="tr-TR" dirty="0" err="1"/>
              <a:t>virtual</a:t>
            </a:r>
            <a:r>
              <a:rPr lang="tr-TR" dirty="0"/>
              <a:t> </a:t>
            </a:r>
            <a:r>
              <a:rPr lang="tr-TR" dirty="0" err="1"/>
              <a:t>brand</a:t>
            </a:r>
            <a:r>
              <a:rPr lang="tr-TR" dirty="0"/>
              <a:t> </a:t>
            </a:r>
            <a:r>
              <a:rPr lang="tr-TR" dirty="0" err="1"/>
              <a:t>community</a:t>
            </a:r>
            <a:r>
              <a:rPr lang="tr-TR" dirty="0"/>
              <a:t>: </a:t>
            </a:r>
            <a:r>
              <a:rPr lang="tr-TR" dirty="0" err="1"/>
              <a:t>exploratory</a:t>
            </a:r>
            <a:r>
              <a:rPr lang="tr-TR" dirty="0"/>
              <a:t> </a:t>
            </a:r>
            <a:r>
              <a:rPr lang="tr-TR" dirty="0" err="1"/>
              <a:t>study</a:t>
            </a:r>
            <a:r>
              <a:rPr lang="tr-TR" dirty="0"/>
              <a:t> of </a:t>
            </a:r>
            <a:r>
              <a:rPr lang="tr-TR" dirty="0" err="1"/>
              <a:t>user</a:t>
            </a:r>
            <a:r>
              <a:rPr lang="tr-TR" dirty="0"/>
              <a:t> </a:t>
            </a:r>
            <a:r>
              <a:rPr lang="tr-TR" dirty="0" err="1"/>
              <a:t>motivation</a:t>
            </a:r>
            <a:r>
              <a:rPr lang="tr-TR" dirty="0"/>
              <a:t> </a:t>
            </a:r>
            <a:r>
              <a:rPr lang="tr-TR" dirty="0" err="1"/>
              <a:t>and</a:t>
            </a:r>
            <a:r>
              <a:rPr lang="tr-TR" dirty="0"/>
              <a:t> </a:t>
            </a:r>
            <a:r>
              <a:rPr lang="tr-TR" dirty="0" err="1"/>
              <a:t>social</a:t>
            </a:r>
            <a:r>
              <a:rPr lang="tr-TR" dirty="0"/>
              <a:t> </a:t>
            </a:r>
            <a:r>
              <a:rPr lang="tr-TR" dirty="0" err="1"/>
              <a:t>media</a:t>
            </a:r>
            <a:r>
              <a:rPr lang="tr-TR" dirty="0"/>
              <a:t> marketing </a:t>
            </a:r>
            <a:r>
              <a:rPr lang="tr-TR" dirty="0" err="1"/>
              <a:t>responses</a:t>
            </a:r>
            <a:r>
              <a:rPr lang="tr-TR" dirty="0"/>
              <a:t> in </a:t>
            </a:r>
            <a:r>
              <a:rPr lang="tr-TR" dirty="0" err="1"/>
              <a:t>Taiwan</a:t>
            </a:r>
            <a:r>
              <a:rPr lang="tr-TR" dirty="0"/>
              <a:t>. </a:t>
            </a:r>
            <a:r>
              <a:rPr lang="tr-TR" dirty="0" err="1"/>
              <a:t>Journal</a:t>
            </a:r>
            <a:r>
              <a:rPr lang="tr-TR" dirty="0"/>
              <a:t> of Interactive </a:t>
            </a:r>
            <a:r>
              <a:rPr lang="tr-TR" dirty="0" err="1"/>
              <a:t>Advertising</a:t>
            </a:r>
            <a:r>
              <a:rPr lang="tr-TR" dirty="0"/>
              <a:t>, 12(1), 44-61.</a:t>
            </a:r>
          </a:p>
          <a:p>
            <a:pPr marL="0" indent="0">
              <a:buNone/>
            </a:pPr>
            <a:r>
              <a:rPr lang="tr-TR" dirty="0"/>
              <a:t> </a:t>
            </a:r>
          </a:p>
          <a:p>
            <a:pPr marL="0" indent="0">
              <a:buNone/>
            </a:pPr>
            <a:r>
              <a:rPr lang="tr-TR" dirty="0" err="1"/>
              <a:t>Coleman</a:t>
            </a:r>
            <a:r>
              <a:rPr lang="tr-TR" dirty="0"/>
              <a:t>, J. S. (1988). </a:t>
            </a:r>
            <a:r>
              <a:rPr lang="tr-TR" dirty="0" err="1"/>
              <a:t>Social</a:t>
            </a:r>
            <a:r>
              <a:rPr lang="tr-TR" dirty="0"/>
              <a:t> </a:t>
            </a:r>
            <a:r>
              <a:rPr lang="tr-TR" dirty="0" err="1"/>
              <a:t>capital</a:t>
            </a:r>
            <a:r>
              <a:rPr lang="tr-TR" dirty="0"/>
              <a:t> in </a:t>
            </a:r>
            <a:r>
              <a:rPr lang="tr-TR" dirty="0" err="1"/>
              <a:t>the</a:t>
            </a:r>
            <a:r>
              <a:rPr lang="tr-TR" dirty="0"/>
              <a:t> </a:t>
            </a:r>
            <a:r>
              <a:rPr lang="tr-TR" dirty="0" err="1"/>
              <a:t>creation</a:t>
            </a:r>
            <a:r>
              <a:rPr lang="tr-TR" dirty="0"/>
              <a:t> of </a:t>
            </a:r>
            <a:r>
              <a:rPr lang="tr-TR" dirty="0" err="1"/>
              <a:t>human</a:t>
            </a:r>
            <a:r>
              <a:rPr lang="tr-TR" dirty="0"/>
              <a:t> </a:t>
            </a:r>
            <a:r>
              <a:rPr lang="tr-TR" dirty="0" err="1"/>
              <a:t>capital</a:t>
            </a:r>
            <a:r>
              <a:rPr lang="tr-TR" dirty="0"/>
              <a:t>. </a:t>
            </a:r>
            <a:r>
              <a:rPr lang="tr-TR" dirty="0" err="1"/>
              <a:t>American</a:t>
            </a:r>
            <a:r>
              <a:rPr lang="tr-TR" dirty="0"/>
              <a:t> </a:t>
            </a:r>
            <a:r>
              <a:rPr lang="tr-TR" dirty="0" err="1"/>
              <a:t>journal</a:t>
            </a:r>
            <a:r>
              <a:rPr lang="tr-TR" dirty="0"/>
              <a:t> of </a:t>
            </a:r>
            <a:r>
              <a:rPr lang="tr-TR" dirty="0" err="1"/>
              <a:t>sociology</a:t>
            </a:r>
            <a:r>
              <a:rPr lang="tr-TR" dirty="0"/>
              <a:t>, S95-S120.</a:t>
            </a:r>
          </a:p>
          <a:p>
            <a:pPr marL="0" indent="0">
              <a:buNone/>
            </a:pPr>
            <a:r>
              <a:rPr lang="tr-TR" dirty="0"/>
              <a:t> </a:t>
            </a:r>
          </a:p>
          <a:p>
            <a:pPr marL="0" indent="0">
              <a:buNone/>
            </a:pPr>
            <a:r>
              <a:rPr lang="tr-TR" dirty="0" err="1"/>
              <a:t>Collins</a:t>
            </a:r>
            <a:r>
              <a:rPr lang="tr-TR" dirty="0"/>
              <a:t>, C. (2013). </a:t>
            </a:r>
            <a:r>
              <a:rPr lang="tr-TR" dirty="0" err="1"/>
              <a:t>The</a:t>
            </a:r>
            <a:r>
              <a:rPr lang="tr-TR" dirty="0"/>
              <a:t> </a:t>
            </a:r>
            <a:r>
              <a:rPr lang="tr-TR" dirty="0" err="1"/>
              <a:t>neighborhood</a:t>
            </a:r>
            <a:r>
              <a:rPr lang="tr-TR" dirty="0"/>
              <a:t> as a </a:t>
            </a:r>
            <a:r>
              <a:rPr lang="tr-TR" dirty="0" err="1"/>
              <a:t>social</a:t>
            </a:r>
            <a:r>
              <a:rPr lang="tr-TR" dirty="0"/>
              <a:t> </a:t>
            </a:r>
            <a:r>
              <a:rPr lang="tr-TR" dirty="0" err="1"/>
              <a:t>structure</a:t>
            </a:r>
            <a:r>
              <a:rPr lang="tr-TR" dirty="0"/>
              <a:t> </a:t>
            </a:r>
            <a:r>
              <a:rPr lang="tr-TR" dirty="0" err="1"/>
              <a:t>for</a:t>
            </a:r>
            <a:r>
              <a:rPr lang="tr-TR" dirty="0"/>
              <a:t> </a:t>
            </a:r>
            <a:r>
              <a:rPr lang="tr-TR" dirty="0" err="1"/>
              <a:t>collective</a:t>
            </a:r>
            <a:r>
              <a:rPr lang="tr-TR" dirty="0"/>
              <a:t> </a:t>
            </a:r>
            <a:r>
              <a:rPr lang="tr-TR" dirty="0" err="1"/>
              <a:t>action</a:t>
            </a:r>
            <a:r>
              <a:rPr lang="tr-TR" dirty="0"/>
              <a:t>: </a:t>
            </a:r>
            <a:r>
              <a:rPr lang="tr-TR" dirty="0" err="1"/>
              <a:t>The</a:t>
            </a:r>
            <a:r>
              <a:rPr lang="tr-TR" dirty="0"/>
              <a:t> role of </a:t>
            </a:r>
            <a:r>
              <a:rPr lang="tr-TR" dirty="0" err="1"/>
              <a:t>bonding</a:t>
            </a:r>
            <a:r>
              <a:rPr lang="tr-TR" dirty="0"/>
              <a:t> </a:t>
            </a:r>
            <a:r>
              <a:rPr lang="tr-TR" dirty="0" err="1"/>
              <a:t>social</a:t>
            </a:r>
            <a:r>
              <a:rPr lang="tr-TR" dirty="0"/>
              <a:t> </a:t>
            </a:r>
            <a:r>
              <a:rPr lang="tr-TR" dirty="0" err="1"/>
              <a:t>capital</a:t>
            </a:r>
            <a:r>
              <a:rPr lang="tr-TR" dirty="0"/>
              <a:t>, </a:t>
            </a:r>
            <a:r>
              <a:rPr lang="tr-TR" dirty="0" err="1"/>
              <a:t>civic</a:t>
            </a:r>
            <a:r>
              <a:rPr lang="tr-TR" dirty="0"/>
              <a:t> </a:t>
            </a:r>
            <a:r>
              <a:rPr lang="tr-TR" dirty="0" err="1"/>
              <a:t>engagement</a:t>
            </a:r>
            <a:r>
              <a:rPr lang="tr-TR" dirty="0"/>
              <a:t>, </a:t>
            </a:r>
            <a:r>
              <a:rPr lang="tr-TR" dirty="0" err="1"/>
              <a:t>and</a:t>
            </a:r>
            <a:r>
              <a:rPr lang="tr-TR" dirty="0"/>
              <a:t> </a:t>
            </a:r>
            <a:r>
              <a:rPr lang="tr-TR" dirty="0" err="1"/>
              <a:t>neighborhood</a:t>
            </a:r>
            <a:r>
              <a:rPr lang="tr-TR" dirty="0"/>
              <a:t> </a:t>
            </a:r>
            <a:r>
              <a:rPr lang="tr-TR" dirty="0" err="1"/>
              <a:t>racial</a:t>
            </a:r>
            <a:r>
              <a:rPr lang="tr-TR" dirty="0"/>
              <a:t> </a:t>
            </a:r>
            <a:r>
              <a:rPr lang="tr-TR" dirty="0" err="1"/>
              <a:t>homogeneity</a:t>
            </a:r>
            <a:r>
              <a:rPr lang="tr-TR" dirty="0"/>
              <a:t> (</a:t>
            </a:r>
            <a:r>
              <a:rPr lang="tr-TR" dirty="0" err="1"/>
              <a:t>Doctoral</a:t>
            </a:r>
            <a:r>
              <a:rPr lang="tr-TR" dirty="0"/>
              <a:t> </a:t>
            </a:r>
            <a:r>
              <a:rPr lang="tr-TR" dirty="0" err="1"/>
              <a:t>dissertation</a:t>
            </a:r>
            <a:r>
              <a:rPr lang="tr-TR" dirty="0"/>
              <a:t>, Michigan </a:t>
            </a:r>
            <a:r>
              <a:rPr lang="tr-TR" dirty="0" err="1"/>
              <a:t>State</a:t>
            </a:r>
            <a:r>
              <a:rPr lang="tr-TR" dirty="0"/>
              <a:t> </a:t>
            </a:r>
            <a:r>
              <a:rPr lang="tr-TR" dirty="0" err="1"/>
              <a:t>University</a:t>
            </a:r>
            <a:r>
              <a:rPr lang="tr-TR" dirty="0"/>
              <a:t>).</a:t>
            </a:r>
          </a:p>
          <a:p>
            <a:pPr marL="0" indent="0">
              <a:buNone/>
            </a:pPr>
            <a:r>
              <a:rPr lang="tr-TR" dirty="0"/>
              <a:t> </a:t>
            </a:r>
          </a:p>
          <a:p>
            <a:pPr marL="0" indent="0">
              <a:buNone/>
            </a:pPr>
            <a:r>
              <a:rPr lang="tr-TR" dirty="0" err="1"/>
              <a:t>Demerouti</a:t>
            </a:r>
            <a:r>
              <a:rPr lang="tr-TR" dirty="0"/>
              <a:t>, E., </a:t>
            </a:r>
            <a:r>
              <a:rPr lang="tr-TR" dirty="0" err="1"/>
              <a:t>Bakker</a:t>
            </a:r>
            <a:r>
              <a:rPr lang="tr-TR" dirty="0"/>
              <a:t>, A. B., </a:t>
            </a:r>
            <a:r>
              <a:rPr lang="tr-TR" dirty="0" err="1"/>
              <a:t>Nachreiner</a:t>
            </a:r>
            <a:r>
              <a:rPr lang="tr-TR" dirty="0"/>
              <a:t>, F., &amp; </a:t>
            </a:r>
            <a:r>
              <a:rPr lang="tr-TR" dirty="0" err="1"/>
              <a:t>Schaufeli</a:t>
            </a:r>
            <a:r>
              <a:rPr lang="tr-TR" dirty="0"/>
              <a:t>, W. B. (2000). A model of </a:t>
            </a:r>
            <a:r>
              <a:rPr lang="tr-TR" dirty="0" err="1"/>
              <a:t>burnout</a:t>
            </a:r>
            <a:r>
              <a:rPr lang="tr-TR" dirty="0"/>
              <a:t> </a:t>
            </a:r>
            <a:r>
              <a:rPr lang="tr-TR" dirty="0" err="1"/>
              <a:t>and</a:t>
            </a:r>
            <a:r>
              <a:rPr lang="tr-TR" dirty="0"/>
              <a:t> life </a:t>
            </a:r>
            <a:r>
              <a:rPr lang="tr-TR" dirty="0" err="1"/>
              <a:t>satisfaction</a:t>
            </a:r>
            <a:r>
              <a:rPr lang="tr-TR" dirty="0"/>
              <a:t> </a:t>
            </a:r>
            <a:r>
              <a:rPr lang="tr-TR" dirty="0" err="1"/>
              <a:t>amongst</a:t>
            </a:r>
            <a:r>
              <a:rPr lang="tr-TR" dirty="0"/>
              <a:t> </a:t>
            </a:r>
            <a:r>
              <a:rPr lang="tr-TR" dirty="0" err="1"/>
              <a:t>nurses</a:t>
            </a:r>
            <a:r>
              <a:rPr lang="tr-TR" dirty="0"/>
              <a:t>. </a:t>
            </a:r>
            <a:r>
              <a:rPr lang="tr-TR" dirty="0" err="1"/>
              <a:t>Journal</a:t>
            </a:r>
            <a:r>
              <a:rPr lang="tr-TR" dirty="0"/>
              <a:t> of </a:t>
            </a:r>
            <a:r>
              <a:rPr lang="tr-TR" dirty="0" err="1"/>
              <a:t>advanced</a:t>
            </a:r>
            <a:r>
              <a:rPr lang="tr-TR" dirty="0"/>
              <a:t> </a:t>
            </a:r>
            <a:r>
              <a:rPr lang="tr-TR" dirty="0" err="1"/>
              <a:t>nursing</a:t>
            </a:r>
            <a:r>
              <a:rPr lang="tr-TR" dirty="0"/>
              <a:t>, 32(2), 454-464.</a:t>
            </a:r>
          </a:p>
          <a:p>
            <a:pPr marL="0" indent="0">
              <a:buNone/>
            </a:pPr>
            <a:r>
              <a:rPr lang="tr-TR" dirty="0"/>
              <a:t> </a:t>
            </a:r>
          </a:p>
          <a:p>
            <a:pPr marL="0" indent="0">
              <a:buNone/>
            </a:pPr>
            <a:r>
              <a:rPr lang="tr-TR" dirty="0" err="1"/>
              <a:t>Donath</a:t>
            </a:r>
            <a:r>
              <a:rPr lang="tr-TR" dirty="0"/>
              <a:t>, J., &amp; </a:t>
            </a:r>
            <a:r>
              <a:rPr lang="tr-TR" dirty="0" err="1"/>
              <a:t>Boyd</a:t>
            </a:r>
            <a:r>
              <a:rPr lang="tr-TR" dirty="0"/>
              <a:t>, D. (2004). </a:t>
            </a:r>
            <a:r>
              <a:rPr lang="tr-TR" dirty="0" err="1"/>
              <a:t>Public</a:t>
            </a:r>
            <a:r>
              <a:rPr lang="tr-TR" dirty="0"/>
              <a:t> </a:t>
            </a:r>
            <a:r>
              <a:rPr lang="tr-TR" dirty="0" err="1"/>
              <a:t>displays</a:t>
            </a:r>
            <a:r>
              <a:rPr lang="tr-TR" dirty="0"/>
              <a:t> of </a:t>
            </a:r>
            <a:r>
              <a:rPr lang="tr-TR" dirty="0" err="1"/>
              <a:t>connection</a:t>
            </a:r>
            <a:r>
              <a:rPr lang="tr-TR" dirty="0"/>
              <a:t>. </a:t>
            </a:r>
            <a:r>
              <a:rPr lang="tr-TR" dirty="0" err="1"/>
              <a:t>bt</a:t>
            </a:r>
            <a:r>
              <a:rPr lang="tr-TR" dirty="0"/>
              <a:t> </a:t>
            </a:r>
            <a:r>
              <a:rPr lang="tr-TR" dirty="0" err="1"/>
              <a:t>technology</a:t>
            </a:r>
            <a:r>
              <a:rPr lang="tr-TR" dirty="0"/>
              <a:t> </a:t>
            </a:r>
            <a:r>
              <a:rPr lang="tr-TR" dirty="0" err="1"/>
              <a:t>Journal</a:t>
            </a:r>
            <a:r>
              <a:rPr lang="tr-TR" dirty="0"/>
              <a:t>, 22(4), 71-82.</a:t>
            </a:r>
          </a:p>
          <a:p>
            <a:pPr marL="0" indent="0">
              <a:buNone/>
            </a:pPr>
            <a:r>
              <a:rPr lang="tr-TR" dirty="0"/>
              <a:t> </a:t>
            </a:r>
          </a:p>
          <a:p>
            <a:pPr marL="0" indent="0">
              <a:buNone/>
            </a:pPr>
            <a:r>
              <a:rPr lang="tr-TR" dirty="0" err="1"/>
              <a:t>Ellison</a:t>
            </a:r>
            <a:r>
              <a:rPr lang="tr-TR" dirty="0"/>
              <a:t>, N. B. (2007). </a:t>
            </a:r>
            <a:r>
              <a:rPr lang="tr-TR" dirty="0" err="1"/>
              <a:t>Social</a:t>
            </a:r>
            <a:r>
              <a:rPr lang="tr-TR" dirty="0"/>
              <a:t> network </a:t>
            </a:r>
            <a:r>
              <a:rPr lang="tr-TR" dirty="0" err="1"/>
              <a:t>sites</a:t>
            </a:r>
            <a:r>
              <a:rPr lang="tr-TR" dirty="0"/>
              <a:t>: Definition, </a:t>
            </a:r>
            <a:r>
              <a:rPr lang="tr-TR" dirty="0" err="1"/>
              <a:t>history</a:t>
            </a:r>
            <a:r>
              <a:rPr lang="tr-TR" dirty="0"/>
              <a:t>, </a:t>
            </a:r>
            <a:r>
              <a:rPr lang="tr-TR" dirty="0" err="1"/>
              <a:t>and</a:t>
            </a:r>
            <a:r>
              <a:rPr lang="tr-TR" dirty="0"/>
              <a:t> </a:t>
            </a:r>
            <a:r>
              <a:rPr lang="tr-TR" dirty="0" err="1"/>
              <a:t>scholarship</a:t>
            </a:r>
            <a:r>
              <a:rPr lang="tr-TR" dirty="0"/>
              <a:t>. </a:t>
            </a:r>
            <a:r>
              <a:rPr lang="tr-TR" dirty="0" err="1"/>
              <a:t>Journal</a:t>
            </a:r>
            <a:r>
              <a:rPr lang="tr-TR" dirty="0"/>
              <a:t> of </a:t>
            </a:r>
            <a:r>
              <a:rPr lang="tr-TR" dirty="0" err="1"/>
              <a:t>Computer‐Mediated</a:t>
            </a:r>
            <a:r>
              <a:rPr lang="tr-TR" dirty="0"/>
              <a:t> </a:t>
            </a:r>
            <a:r>
              <a:rPr lang="tr-TR" dirty="0" err="1"/>
              <a:t>Communication</a:t>
            </a:r>
            <a:r>
              <a:rPr lang="tr-TR" dirty="0"/>
              <a:t>, 13(1), 210-230.</a:t>
            </a:r>
          </a:p>
          <a:p>
            <a:pPr marL="0" indent="0">
              <a:buNone/>
            </a:pPr>
            <a:r>
              <a:rPr lang="tr-TR" dirty="0"/>
              <a:t> </a:t>
            </a:r>
          </a:p>
          <a:p>
            <a:pPr marL="0" indent="0">
              <a:buNone/>
            </a:pPr>
            <a:r>
              <a:rPr lang="tr-TR" dirty="0" err="1"/>
              <a:t>Ellison</a:t>
            </a:r>
            <a:r>
              <a:rPr lang="tr-TR" dirty="0"/>
              <a:t>, N. B., </a:t>
            </a:r>
            <a:r>
              <a:rPr lang="tr-TR" dirty="0" err="1"/>
              <a:t>Steinfield</a:t>
            </a:r>
            <a:r>
              <a:rPr lang="tr-TR" dirty="0"/>
              <a:t>, C., &amp; </a:t>
            </a:r>
            <a:r>
              <a:rPr lang="tr-TR" dirty="0" err="1"/>
              <a:t>Lampe</a:t>
            </a:r>
            <a:r>
              <a:rPr lang="tr-TR" dirty="0"/>
              <a:t>, C. (2007). </a:t>
            </a:r>
            <a:r>
              <a:rPr lang="tr-TR" dirty="0" err="1"/>
              <a:t>The</a:t>
            </a:r>
            <a:r>
              <a:rPr lang="tr-TR" dirty="0"/>
              <a:t> </a:t>
            </a:r>
            <a:r>
              <a:rPr lang="tr-TR" dirty="0" err="1"/>
              <a:t>benefits</a:t>
            </a:r>
            <a:r>
              <a:rPr lang="tr-TR" dirty="0"/>
              <a:t> of Facebook “</a:t>
            </a:r>
            <a:r>
              <a:rPr lang="tr-TR" dirty="0" err="1"/>
              <a:t>friends</a:t>
            </a:r>
            <a:r>
              <a:rPr lang="tr-TR" dirty="0"/>
              <a:t>:” </a:t>
            </a:r>
            <a:r>
              <a:rPr lang="tr-TR" dirty="0" err="1"/>
              <a:t>Social</a:t>
            </a:r>
            <a:r>
              <a:rPr lang="tr-TR" dirty="0"/>
              <a:t> </a:t>
            </a:r>
            <a:r>
              <a:rPr lang="tr-TR" dirty="0" err="1"/>
              <a:t>capital</a:t>
            </a:r>
            <a:r>
              <a:rPr lang="tr-TR" dirty="0"/>
              <a:t> </a:t>
            </a:r>
            <a:r>
              <a:rPr lang="tr-TR" dirty="0" err="1"/>
              <a:t>and</a:t>
            </a:r>
            <a:r>
              <a:rPr lang="tr-TR" dirty="0"/>
              <a:t> </a:t>
            </a:r>
            <a:r>
              <a:rPr lang="tr-TR" dirty="0" err="1"/>
              <a:t>college</a:t>
            </a:r>
            <a:r>
              <a:rPr lang="tr-TR" dirty="0"/>
              <a:t> </a:t>
            </a:r>
            <a:r>
              <a:rPr lang="tr-TR" dirty="0" err="1"/>
              <a:t>students</a:t>
            </a:r>
            <a:r>
              <a:rPr lang="tr-TR" dirty="0"/>
              <a:t>’ </a:t>
            </a:r>
            <a:r>
              <a:rPr lang="tr-TR" dirty="0" err="1"/>
              <a:t>use</a:t>
            </a:r>
            <a:r>
              <a:rPr lang="tr-TR" dirty="0"/>
              <a:t> of online </a:t>
            </a:r>
            <a:r>
              <a:rPr lang="tr-TR" dirty="0" err="1"/>
              <a:t>social</a:t>
            </a:r>
            <a:r>
              <a:rPr lang="tr-TR" dirty="0"/>
              <a:t> network </a:t>
            </a:r>
            <a:r>
              <a:rPr lang="tr-TR" dirty="0" err="1"/>
              <a:t>sites</a:t>
            </a:r>
            <a:r>
              <a:rPr lang="tr-TR" dirty="0"/>
              <a:t>. </a:t>
            </a:r>
            <a:r>
              <a:rPr lang="tr-TR" dirty="0" err="1"/>
              <a:t>Journal</a:t>
            </a:r>
            <a:r>
              <a:rPr lang="tr-TR" dirty="0"/>
              <a:t> of </a:t>
            </a:r>
            <a:r>
              <a:rPr lang="tr-TR" dirty="0" err="1"/>
              <a:t>Computer‐Mediated</a:t>
            </a:r>
            <a:r>
              <a:rPr lang="tr-TR" dirty="0"/>
              <a:t> </a:t>
            </a:r>
            <a:r>
              <a:rPr lang="tr-TR" dirty="0" err="1"/>
              <a:t>Communication</a:t>
            </a:r>
            <a:r>
              <a:rPr lang="tr-TR" dirty="0"/>
              <a:t>, 12(4), 1143-1168.</a:t>
            </a:r>
          </a:p>
          <a:p>
            <a:pPr marL="0" indent="0">
              <a:buNone/>
            </a:pPr>
            <a:r>
              <a:rPr lang="tr-TR" dirty="0"/>
              <a:t> </a:t>
            </a:r>
          </a:p>
          <a:p>
            <a:pPr marL="0" indent="0">
              <a:buNone/>
            </a:pPr>
            <a:r>
              <a:rPr lang="tr-TR" dirty="0"/>
              <a:t>Kaplan, A. M., &amp; </a:t>
            </a:r>
            <a:r>
              <a:rPr lang="tr-TR" dirty="0" err="1"/>
              <a:t>Haenlein</a:t>
            </a:r>
            <a:r>
              <a:rPr lang="tr-TR" dirty="0"/>
              <a:t>, M. (2010). </a:t>
            </a:r>
            <a:r>
              <a:rPr lang="tr-TR" dirty="0" err="1"/>
              <a:t>Users</a:t>
            </a:r>
            <a:r>
              <a:rPr lang="tr-TR" dirty="0"/>
              <a:t> of </a:t>
            </a:r>
            <a:r>
              <a:rPr lang="tr-TR" dirty="0" err="1"/>
              <a:t>the</a:t>
            </a:r>
            <a:r>
              <a:rPr lang="tr-TR" dirty="0"/>
              <a:t> </a:t>
            </a:r>
            <a:r>
              <a:rPr lang="tr-TR" dirty="0" err="1"/>
              <a:t>world</a:t>
            </a:r>
            <a:r>
              <a:rPr lang="tr-TR" dirty="0"/>
              <a:t>, </a:t>
            </a:r>
            <a:r>
              <a:rPr lang="tr-TR" dirty="0" err="1"/>
              <a:t>unite</a:t>
            </a:r>
            <a:r>
              <a:rPr lang="tr-TR" dirty="0"/>
              <a:t>! </a:t>
            </a:r>
            <a:r>
              <a:rPr lang="tr-TR" dirty="0" err="1"/>
              <a:t>The</a:t>
            </a:r>
            <a:r>
              <a:rPr lang="tr-TR" dirty="0"/>
              <a:t> </a:t>
            </a:r>
            <a:r>
              <a:rPr lang="tr-TR" dirty="0" err="1"/>
              <a:t>challenges</a:t>
            </a:r>
            <a:r>
              <a:rPr lang="tr-TR" dirty="0"/>
              <a:t> </a:t>
            </a:r>
            <a:r>
              <a:rPr lang="tr-TR" dirty="0" err="1"/>
              <a:t>and</a:t>
            </a:r>
            <a:r>
              <a:rPr lang="tr-TR" dirty="0"/>
              <a:t> </a:t>
            </a:r>
            <a:r>
              <a:rPr lang="tr-TR" dirty="0" err="1"/>
              <a:t>opportunities</a:t>
            </a:r>
            <a:r>
              <a:rPr lang="tr-TR" dirty="0"/>
              <a:t> of </a:t>
            </a:r>
            <a:r>
              <a:rPr lang="tr-TR" dirty="0" err="1"/>
              <a:t>Social</a:t>
            </a:r>
            <a:r>
              <a:rPr lang="tr-TR" dirty="0"/>
              <a:t> Media. Business </a:t>
            </a:r>
            <a:r>
              <a:rPr lang="tr-TR" dirty="0" err="1"/>
              <a:t>horizons</a:t>
            </a:r>
            <a:r>
              <a:rPr lang="tr-TR" dirty="0"/>
              <a:t>, 53(1), 59-68.</a:t>
            </a:r>
          </a:p>
          <a:p>
            <a:pPr marL="0" indent="0">
              <a:buNone/>
            </a:pPr>
            <a:r>
              <a:rPr lang="tr-TR" dirty="0"/>
              <a:t> </a:t>
            </a:r>
          </a:p>
          <a:p>
            <a:pPr marL="0" indent="0">
              <a:buNone/>
            </a:pPr>
            <a:r>
              <a:rPr lang="tr-TR" dirty="0"/>
              <a:t>Kaplan, A. M., &amp; </a:t>
            </a:r>
            <a:r>
              <a:rPr lang="tr-TR" dirty="0" err="1"/>
              <a:t>Haenlein</a:t>
            </a:r>
            <a:r>
              <a:rPr lang="tr-TR" dirty="0"/>
              <a:t>, M. (2011). </a:t>
            </a:r>
            <a:r>
              <a:rPr lang="tr-TR" dirty="0" err="1"/>
              <a:t>The</a:t>
            </a:r>
            <a:r>
              <a:rPr lang="tr-TR" dirty="0"/>
              <a:t> </a:t>
            </a:r>
            <a:r>
              <a:rPr lang="tr-TR" dirty="0" err="1"/>
              <a:t>early</a:t>
            </a:r>
            <a:r>
              <a:rPr lang="tr-TR" dirty="0"/>
              <a:t> </a:t>
            </a:r>
            <a:r>
              <a:rPr lang="tr-TR" dirty="0" err="1"/>
              <a:t>bird</a:t>
            </a:r>
            <a:r>
              <a:rPr lang="tr-TR" dirty="0"/>
              <a:t> </a:t>
            </a:r>
            <a:r>
              <a:rPr lang="tr-TR" dirty="0" err="1"/>
              <a:t>catches</a:t>
            </a:r>
            <a:r>
              <a:rPr lang="tr-TR" dirty="0"/>
              <a:t> </a:t>
            </a:r>
            <a:r>
              <a:rPr lang="tr-TR" dirty="0" err="1"/>
              <a:t>the</a:t>
            </a:r>
            <a:r>
              <a:rPr lang="tr-TR" dirty="0"/>
              <a:t> news: Nine </a:t>
            </a:r>
            <a:r>
              <a:rPr lang="tr-TR" dirty="0" err="1"/>
              <a:t>things</a:t>
            </a:r>
            <a:r>
              <a:rPr lang="tr-TR" dirty="0"/>
              <a:t> </a:t>
            </a:r>
            <a:r>
              <a:rPr lang="tr-TR" dirty="0" err="1"/>
              <a:t>you</a:t>
            </a:r>
            <a:r>
              <a:rPr lang="tr-TR" dirty="0"/>
              <a:t> </a:t>
            </a:r>
            <a:r>
              <a:rPr lang="tr-TR" dirty="0" err="1"/>
              <a:t>should</a:t>
            </a:r>
            <a:r>
              <a:rPr lang="tr-TR" dirty="0"/>
              <a:t> </a:t>
            </a:r>
            <a:r>
              <a:rPr lang="tr-TR" dirty="0" err="1"/>
              <a:t>know</a:t>
            </a:r>
            <a:r>
              <a:rPr lang="tr-TR" dirty="0"/>
              <a:t> </a:t>
            </a:r>
            <a:r>
              <a:rPr lang="tr-TR" dirty="0" err="1"/>
              <a:t>about</a:t>
            </a:r>
            <a:r>
              <a:rPr lang="tr-TR" dirty="0"/>
              <a:t> </a:t>
            </a:r>
            <a:r>
              <a:rPr lang="tr-TR" dirty="0" err="1"/>
              <a:t>micro-blogging</a:t>
            </a:r>
            <a:r>
              <a:rPr lang="tr-TR" dirty="0"/>
              <a:t>. Business </a:t>
            </a:r>
            <a:r>
              <a:rPr lang="tr-TR" dirty="0" err="1"/>
              <a:t>Horizons</a:t>
            </a:r>
            <a:r>
              <a:rPr lang="tr-TR" dirty="0"/>
              <a:t>, 54(2), 105-113.</a:t>
            </a:r>
          </a:p>
          <a:p>
            <a:pPr marL="0" indent="0">
              <a:buNone/>
            </a:pPr>
            <a:r>
              <a:rPr lang="tr-TR" dirty="0"/>
              <a:t> </a:t>
            </a:r>
          </a:p>
          <a:p>
            <a:pPr marL="0" indent="0">
              <a:buNone/>
            </a:pPr>
            <a:r>
              <a:rPr lang="tr-TR" dirty="0"/>
              <a:t> </a:t>
            </a:r>
          </a:p>
        </p:txBody>
      </p:sp>
    </p:spTree>
    <p:extLst>
      <p:ext uri="{BB962C8B-B14F-4D97-AF65-F5344CB8AC3E}">
        <p14:creationId xmlns:p14="http://schemas.microsoft.com/office/powerpoint/2010/main" val="2344771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188640"/>
            <a:ext cx="7920880" cy="6408712"/>
          </a:xfrm>
        </p:spPr>
        <p:txBody>
          <a:bodyPr numCol="1">
            <a:normAutofit/>
          </a:bodyPr>
          <a:lstStyle/>
          <a:p>
            <a:pPr marL="0" indent="0">
              <a:buNone/>
            </a:pPr>
            <a:endParaRPr lang="tr-TR" sz="1000" dirty="0" smtClean="0"/>
          </a:p>
          <a:p>
            <a:pPr marL="0" indent="0">
              <a:buNone/>
            </a:pPr>
            <a:endParaRPr lang="tr-TR" sz="1000" dirty="0"/>
          </a:p>
          <a:p>
            <a:pPr marL="0" indent="0">
              <a:buNone/>
            </a:pPr>
            <a:r>
              <a:rPr lang="tr-TR" sz="1000" dirty="0" err="1" smtClean="0"/>
              <a:t>Mandarano</a:t>
            </a:r>
            <a:r>
              <a:rPr lang="tr-TR" sz="1000" dirty="0"/>
              <a:t>, L., </a:t>
            </a:r>
            <a:r>
              <a:rPr lang="tr-TR" sz="1000" dirty="0" err="1"/>
              <a:t>Meenar</a:t>
            </a:r>
            <a:r>
              <a:rPr lang="tr-TR" sz="1000" dirty="0"/>
              <a:t>, M., &amp; </a:t>
            </a:r>
            <a:r>
              <a:rPr lang="tr-TR" sz="1000" dirty="0" err="1"/>
              <a:t>Steins</a:t>
            </a:r>
            <a:r>
              <a:rPr lang="tr-TR" sz="1000" dirty="0"/>
              <a:t>, C. (2010). </a:t>
            </a:r>
            <a:r>
              <a:rPr lang="tr-TR" sz="1000" dirty="0" err="1"/>
              <a:t>Building</a:t>
            </a:r>
            <a:r>
              <a:rPr lang="tr-TR" sz="1000" dirty="0"/>
              <a:t> </a:t>
            </a:r>
            <a:r>
              <a:rPr lang="tr-TR" sz="1000" dirty="0" err="1"/>
              <a:t>social</a:t>
            </a:r>
            <a:r>
              <a:rPr lang="tr-TR" sz="1000" dirty="0"/>
              <a:t> </a:t>
            </a:r>
            <a:r>
              <a:rPr lang="tr-TR" sz="1000" dirty="0" err="1"/>
              <a:t>capital</a:t>
            </a:r>
            <a:r>
              <a:rPr lang="tr-TR" sz="1000" dirty="0"/>
              <a:t> in </a:t>
            </a:r>
            <a:r>
              <a:rPr lang="tr-TR" sz="1000" dirty="0" err="1"/>
              <a:t>the</a:t>
            </a:r>
            <a:r>
              <a:rPr lang="tr-TR" sz="1000" dirty="0"/>
              <a:t> </a:t>
            </a:r>
            <a:r>
              <a:rPr lang="tr-TR" sz="1000" dirty="0" err="1"/>
              <a:t>digital</a:t>
            </a:r>
            <a:r>
              <a:rPr lang="tr-TR" sz="1000" dirty="0"/>
              <a:t> </a:t>
            </a:r>
            <a:r>
              <a:rPr lang="tr-TR" sz="1000" dirty="0" err="1"/>
              <a:t>age</a:t>
            </a:r>
            <a:r>
              <a:rPr lang="tr-TR" sz="1000" dirty="0"/>
              <a:t> of </a:t>
            </a:r>
            <a:r>
              <a:rPr lang="tr-TR" sz="1000" dirty="0" err="1"/>
              <a:t>civic</a:t>
            </a:r>
            <a:r>
              <a:rPr lang="tr-TR" sz="1000" dirty="0"/>
              <a:t> </a:t>
            </a:r>
            <a:r>
              <a:rPr lang="tr-TR" sz="1000" dirty="0" err="1"/>
              <a:t>engagement</a:t>
            </a:r>
            <a:r>
              <a:rPr lang="tr-TR" sz="1000" dirty="0"/>
              <a:t>. </a:t>
            </a:r>
            <a:r>
              <a:rPr lang="tr-TR" sz="1000" dirty="0" err="1"/>
              <a:t>Journal</a:t>
            </a:r>
            <a:r>
              <a:rPr lang="tr-TR" sz="1000" dirty="0"/>
              <a:t> of Planning </a:t>
            </a:r>
            <a:r>
              <a:rPr lang="tr-TR" sz="1000" dirty="0" err="1"/>
              <a:t>Literature</a:t>
            </a:r>
            <a:r>
              <a:rPr lang="tr-TR" sz="1000" dirty="0"/>
              <a:t>, 25(2), 123-135.</a:t>
            </a:r>
          </a:p>
          <a:p>
            <a:pPr marL="0" indent="0">
              <a:buNone/>
            </a:pPr>
            <a:r>
              <a:rPr lang="tr-TR" sz="1000" dirty="0"/>
              <a:t> </a:t>
            </a:r>
          </a:p>
          <a:p>
            <a:pPr marL="0" indent="0">
              <a:buNone/>
            </a:pPr>
            <a:r>
              <a:rPr lang="tr-TR" sz="1000" dirty="0"/>
              <a:t>Park, N., </a:t>
            </a:r>
            <a:r>
              <a:rPr lang="tr-TR" sz="1000" dirty="0" err="1"/>
              <a:t>Kee</a:t>
            </a:r>
            <a:r>
              <a:rPr lang="tr-TR" sz="1000" dirty="0"/>
              <a:t>, K. F., &amp; </a:t>
            </a:r>
            <a:r>
              <a:rPr lang="tr-TR" sz="1000" dirty="0" err="1"/>
              <a:t>Valenzuela</a:t>
            </a:r>
            <a:r>
              <a:rPr lang="tr-TR" sz="1000" dirty="0"/>
              <a:t>, S. (2009). </a:t>
            </a:r>
            <a:r>
              <a:rPr lang="tr-TR" sz="1000" dirty="0" err="1"/>
              <a:t>Being</a:t>
            </a:r>
            <a:r>
              <a:rPr lang="tr-TR" sz="1000" dirty="0"/>
              <a:t> </a:t>
            </a:r>
            <a:r>
              <a:rPr lang="tr-TR" sz="1000" dirty="0" err="1"/>
              <a:t>immersed</a:t>
            </a:r>
            <a:r>
              <a:rPr lang="tr-TR" sz="1000" dirty="0"/>
              <a:t> in </a:t>
            </a:r>
            <a:r>
              <a:rPr lang="tr-TR" sz="1000" dirty="0" err="1"/>
              <a:t>social</a:t>
            </a:r>
            <a:r>
              <a:rPr lang="tr-TR" sz="1000" dirty="0"/>
              <a:t> </a:t>
            </a:r>
            <a:r>
              <a:rPr lang="tr-TR" sz="1000" dirty="0" err="1"/>
              <a:t>networking</a:t>
            </a:r>
            <a:r>
              <a:rPr lang="tr-TR" sz="1000" dirty="0"/>
              <a:t> </a:t>
            </a:r>
            <a:r>
              <a:rPr lang="tr-TR" sz="1000" dirty="0" err="1"/>
              <a:t>environment</a:t>
            </a:r>
            <a:r>
              <a:rPr lang="tr-TR" sz="1000" dirty="0"/>
              <a:t>: Facebook </a:t>
            </a:r>
            <a:r>
              <a:rPr lang="tr-TR" sz="1000" dirty="0" err="1"/>
              <a:t>groups</a:t>
            </a:r>
            <a:r>
              <a:rPr lang="tr-TR" sz="1000" dirty="0"/>
              <a:t>, </a:t>
            </a:r>
            <a:r>
              <a:rPr lang="tr-TR" sz="1000" dirty="0" err="1"/>
              <a:t>uses</a:t>
            </a:r>
            <a:r>
              <a:rPr lang="tr-TR" sz="1000" dirty="0"/>
              <a:t> </a:t>
            </a:r>
            <a:r>
              <a:rPr lang="tr-TR" sz="1000" dirty="0" err="1"/>
              <a:t>and</a:t>
            </a:r>
            <a:r>
              <a:rPr lang="tr-TR" sz="1000" dirty="0"/>
              <a:t> </a:t>
            </a:r>
            <a:r>
              <a:rPr lang="tr-TR" sz="1000" dirty="0" err="1"/>
              <a:t>gratifications</a:t>
            </a:r>
            <a:r>
              <a:rPr lang="tr-TR" sz="1000" dirty="0"/>
              <a:t>, </a:t>
            </a:r>
            <a:r>
              <a:rPr lang="tr-TR" sz="1000" dirty="0" err="1"/>
              <a:t>and</a:t>
            </a:r>
            <a:r>
              <a:rPr lang="tr-TR" sz="1000" dirty="0"/>
              <a:t> </a:t>
            </a:r>
            <a:r>
              <a:rPr lang="tr-TR" sz="1000" dirty="0" err="1"/>
              <a:t>social</a:t>
            </a:r>
            <a:r>
              <a:rPr lang="tr-TR" sz="1000" dirty="0"/>
              <a:t> </a:t>
            </a:r>
            <a:r>
              <a:rPr lang="tr-TR" sz="1000" dirty="0" err="1"/>
              <a:t>outcomes</a:t>
            </a:r>
            <a:r>
              <a:rPr lang="tr-TR" sz="1000" dirty="0"/>
              <a:t>. </a:t>
            </a:r>
            <a:r>
              <a:rPr lang="tr-TR" sz="1000" dirty="0" err="1"/>
              <a:t>CyberPsychology</a:t>
            </a:r>
            <a:r>
              <a:rPr lang="tr-TR" sz="1000" dirty="0"/>
              <a:t> &amp; </a:t>
            </a:r>
            <a:r>
              <a:rPr lang="tr-TR" sz="1000" dirty="0" err="1"/>
              <a:t>Behavior</a:t>
            </a:r>
            <a:r>
              <a:rPr lang="tr-TR" sz="1000" dirty="0"/>
              <a:t>, 12(6), 729-733</a:t>
            </a:r>
            <a:r>
              <a:rPr lang="tr-TR" sz="1000" dirty="0" smtClean="0"/>
              <a:t>.</a:t>
            </a:r>
          </a:p>
          <a:p>
            <a:pPr marL="0" indent="0">
              <a:buNone/>
            </a:pPr>
            <a:endParaRPr lang="tr-TR" sz="1000" dirty="0"/>
          </a:p>
          <a:p>
            <a:pPr marL="0" indent="0">
              <a:buNone/>
            </a:pPr>
            <a:r>
              <a:rPr lang="tr-TR" sz="1000" dirty="0" err="1" smtClean="0"/>
              <a:t>Putnam</a:t>
            </a:r>
            <a:r>
              <a:rPr lang="tr-TR" sz="1000" dirty="0"/>
              <a:t>, R. D. (2000). Bowling </a:t>
            </a:r>
            <a:r>
              <a:rPr lang="tr-TR" sz="1000" dirty="0" err="1"/>
              <a:t>alone</a:t>
            </a:r>
            <a:r>
              <a:rPr lang="tr-TR" sz="1000" dirty="0"/>
              <a:t>: </a:t>
            </a:r>
            <a:r>
              <a:rPr lang="tr-TR" sz="1000" dirty="0" err="1"/>
              <a:t>The</a:t>
            </a:r>
            <a:r>
              <a:rPr lang="tr-TR" sz="1000" dirty="0"/>
              <a:t> </a:t>
            </a:r>
            <a:r>
              <a:rPr lang="tr-TR" sz="1000" dirty="0" err="1"/>
              <a:t>collapse</a:t>
            </a:r>
            <a:r>
              <a:rPr lang="tr-TR" sz="1000" dirty="0"/>
              <a:t> </a:t>
            </a:r>
            <a:r>
              <a:rPr lang="tr-TR" sz="1000" dirty="0" err="1"/>
              <a:t>and</a:t>
            </a:r>
            <a:r>
              <a:rPr lang="tr-TR" sz="1000" dirty="0"/>
              <a:t> </a:t>
            </a:r>
            <a:r>
              <a:rPr lang="tr-TR" sz="1000" dirty="0" err="1"/>
              <a:t>revival</a:t>
            </a:r>
            <a:r>
              <a:rPr lang="tr-TR" sz="1000" dirty="0"/>
              <a:t> of </a:t>
            </a:r>
            <a:r>
              <a:rPr lang="tr-TR" sz="1000" dirty="0" err="1"/>
              <a:t>American</a:t>
            </a:r>
            <a:r>
              <a:rPr lang="tr-TR" sz="1000" dirty="0"/>
              <a:t> </a:t>
            </a:r>
            <a:r>
              <a:rPr lang="tr-TR" sz="1000" dirty="0" err="1"/>
              <a:t>community</a:t>
            </a:r>
            <a:endParaRPr lang="tr-TR" sz="1000" dirty="0"/>
          </a:p>
          <a:p>
            <a:pPr marL="0" indent="0">
              <a:buNone/>
            </a:pPr>
            <a:r>
              <a:rPr lang="tr-TR" sz="1000" dirty="0"/>
              <a:t> </a:t>
            </a:r>
          </a:p>
          <a:p>
            <a:pPr marL="0" indent="0">
              <a:buNone/>
            </a:pPr>
            <a:r>
              <a:rPr lang="tr-TR" sz="1000" dirty="0" err="1"/>
              <a:t>Resnick</a:t>
            </a:r>
            <a:r>
              <a:rPr lang="tr-TR" sz="1000" dirty="0"/>
              <a:t>, P. (2001). </a:t>
            </a:r>
            <a:r>
              <a:rPr lang="tr-TR" sz="1000" dirty="0" err="1"/>
              <a:t>The</a:t>
            </a:r>
            <a:r>
              <a:rPr lang="tr-TR" sz="1000" dirty="0"/>
              <a:t> </a:t>
            </a:r>
            <a:r>
              <a:rPr lang="tr-TR" sz="1000" dirty="0" err="1"/>
              <a:t>social</a:t>
            </a:r>
            <a:r>
              <a:rPr lang="tr-TR" sz="1000" dirty="0"/>
              <a:t> </a:t>
            </a:r>
            <a:r>
              <a:rPr lang="tr-TR" sz="1000" dirty="0" err="1"/>
              <a:t>cost</a:t>
            </a:r>
            <a:r>
              <a:rPr lang="tr-TR" sz="1000" dirty="0"/>
              <a:t> of </a:t>
            </a:r>
            <a:r>
              <a:rPr lang="tr-TR" sz="1000" dirty="0" err="1"/>
              <a:t>cheap</a:t>
            </a:r>
            <a:r>
              <a:rPr lang="tr-TR" sz="1000" dirty="0"/>
              <a:t> </a:t>
            </a:r>
            <a:r>
              <a:rPr lang="tr-TR" sz="1000" dirty="0" err="1"/>
              <a:t>pseudonyms</a:t>
            </a:r>
            <a:r>
              <a:rPr lang="tr-TR" sz="1000" dirty="0"/>
              <a:t>. </a:t>
            </a:r>
            <a:r>
              <a:rPr lang="tr-TR" sz="1000" dirty="0" err="1"/>
              <a:t>Journal</a:t>
            </a:r>
            <a:r>
              <a:rPr lang="tr-TR" sz="1000" dirty="0"/>
              <a:t> of </a:t>
            </a:r>
            <a:r>
              <a:rPr lang="tr-TR" sz="1000" dirty="0" err="1"/>
              <a:t>Economics</a:t>
            </a:r>
            <a:r>
              <a:rPr lang="tr-TR" sz="1000" dirty="0"/>
              <a:t> &amp; Management </a:t>
            </a:r>
            <a:r>
              <a:rPr lang="tr-TR" sz="1000" dirty="0" err="1"/>
              <a:t>Strategy</a:t>
            </a:r>
            <a:r>
              <a:rPr lang="tr-TR" sz="1000" dirty="0"/>
              <a:t>, 10(2), 173-199.</a:t>
            </a:r>
          </a:p>
          <a:p>
            <a:pPr marL="0" indent="0">
              <a:buNone/>
            </a:pPr>
            <a:r>
              <a:rPr lang="tr-TR" sz="1000" dirty="0"/>
              <a:t> </a:t>
            </a:r>
          </a:p>
          <a:p>
            <a:pPr marL="0" indent="0">
              <a:buNone/>
            </a:pPr>
            <a:r>
              <a:rPr lang="tr-TR" sz="1000" dirty="0" err="1"/>
              <a:t>Safko</a:t>
            </a:r>
            <a:r>
              <a:rPr lang="tr-TR" sz="1000" dirty="0"/>
              <a:t>, L. (2010). </a:t>
            </a:r>
            <a:r>
              <a:rPr lang="tr-TR" sz="1000" dirty="0" err="1"/>
              <a:t>The</a:t>
            </a:r>
            <a:r>
              <a:rPr lang="tr-TR" sz="1000" dirty="0"/>
              <a:t> </a:t>
            </a:r>
            <a:r>
              <a:rPr lang="tr-TR" sz="1000" dirty="0" err="1"/>
              <a:t>social</a:t>
            </a:r>
            <a:r>
              <a:rPr lang="tr-TR" sz="1000" dirty="0"/>
              <a:t> </a:t>
            </a:r>
            <a:r>
              <a:rPr lang="tr-TR" sz="1000" dirty="0" err="1"/>
              <a:t>media</a:t>
            </a:r>
            <a:r>
              <a:rPr lang="tr-TR" sz="1000" dirty="0"/>
              <a:t> </a:t>
            </a:r>
            <a:r>
              <a:rPr lang="tr-TR" sz="1000" dirty="0" err="1"/>
              <a:t>bible</a:t>
            </a:r>
            <a:r>
              <a:rPr lang="tr-TR" sz="1000" dirty="0"/>
              <a:t>: </a:t>
            </a:r>
            <a:r>
              <a:rPr lang="tr-TR" sz="1000" dirty="0" err="1"/>
              <a:t>tactics</a:t>
            </a:r>
            <a:r>
              <a:rPr lang="tr-TR" sz="1000" dirty="0"/>
              <a:t>, </a:t>
            </a:r>
            <a:r>
              <a:rPr lang="tr-TR" sz="1000" dirty="0" err="1"/>
              <a:t>tools</a:t>
            </a:r>
            <a:r>
              <a:rPr lang="tr-TR" sz="1000" dirty="0"/>
              <a:t>, </a:t>
            </a:r>
            <a:r>
              <a:rPr lang="tr-TR" sz="1000" dirty="0" err="1"/>
              <a:t>and</a:t>
            </a:r>
            <a:r>
              <a:rPr lang="tr-TR" sz="1000" dirty="0"/>
              <a:t> </a:t>
            </a:r>
            <a:r>
              <a:rPr lang="tr-TR" sz="1000" dirty="0" err="1"/>
              <a:t>strategies</a:t>
            </a:r>
            <a:r>
              <a:rPr lang="tr-TR" sz="1000" dirty="0"/>
              <a:t> </a:t>
            </a:r>
            <a:r>
              <a:rPr lang="tr-TR" sz="1000" dirty="0" err="1"/>
              <a:t>for</a:t>
            </a:r>
            <a:r>
              <a:rPr lang="tr-TR" sz="1000" dirty="0"/>
              <a:t> </a:t>
            </a:r>
            <a:r>
              <a:rPr lang="tr-TR" sz="1000" dirty="0" err="1"/>
              <a:t>business</a:t>
            </a:r>
            <a:r>
              <a:rPr lang="tr-TR" sz="1000" dirty="0"/>
              <a:t> </a:t>
            </a:r>
            <a:r>
              <a:rPr lang="tr-TR" sz="1000" dirty="0" err="1"/>
              <a:t>success</a:t>
            </a:r>
            <a:r>
              <a:rPr lang="tr-TR" sz="1000" dirty="0"/>
              <a:t>. John </a:t>
            </a:r>
            <a:r>
              <a:rPr lang="tr-TR" sz="1000" dirty="0" err="1"/>
              <a:t>Wiley</a:t>
            </a:r>
            <a:r>
              <a:rPr lang="tr-TR" sz="1000" dirty="0"/>
              <a:t> &amp; </a:t>
            </a:r>
            <a:r>
              <a:rPr lang="tr-TR" sz="1000" dirty="0" err="1"/>
              <a:t>Sons</a:t>
            </a:r>
            <a:r>
              <a:rPr lang="tr-TR" sz="1000" dirty="0"/>
              <a:t>.</a:t>
            </a:r>
          </a:p>
          <a:p>
            <a:pPr marL="0" indent="0">
              <a:buNone/>
            </a:pPr>
            <a:r>
              <a:rPr lang="tr-TR" sz="1000" dirty="0"/>
              <a:t> </a:t>
            </a:r>
          </a:p>
          <a:p>
            <a:pPr marL="0" indent="0">
              <a:buNone/>
            </a:pPr>
            <a:r>
              <a:rPr lang="tr-TR" sz="1000" dirty="0" err="1"/>
              <a:t>Shi</a:t>
            </a:r>
            <a:r>
              <a:rPr lang="tr-TR" sz="1000" dirty="0"/>
              <a:t>, Z., </a:t>
            </a:r>
            <a:r>
              <a:rPr lang="tr-TR" sz="1000" dirty="0" err="1"/>
              <a:t>Rui</a:t>
            </a:r>
            <a:r>
              <a:rPr lang="tr-TR" sz="1000" dirty="0"/>
              <a:t>, H., &amp; </a:t>
            </a:r>
            <a:r>
              <a:rPr lang="tr-TR" sz="1000" dirty="0" err="1"/>
              <a:t>Whinston</a:t>
            </a:r>
            <a:r>
              <a:rPr lang="tr-TR" sz="1000" dirty="0"/>
              <a:t>, A. B. (2014). Content </a:t>
            </a:r>
            <a:r>
              <a:rPr lang="tr-TR" sz="1000" dirty="0" err="1"/>
              <a:t>sharing</a:t>
            </a:r>
            <a:r>
              <a:rPr lang="tr-TR" sz="1000" dirty="0"/>
              <a:t> in a </a:t>
            </a:r>
            <a:r>
              <a:rPr lang="tr-TR" sz="1000" dirty="0" err="1"/>
              <a:t>social</a:t>
            </a:r>
            <a:r>
              <a:rPr lang="tr-TR" sz="1000" dirty="0"/>
              <a:t> </a:t>
            </a:r>
            <a:r>
              <a:rPr lang="tr-TR" sz="1000" dirty="0" err="1"/>
              <a:t>broadcasting</a:t>
            </a:r>
            <a:r>
              <a:rPr lang="tr-TR" sz="1000" dirty="0"/>
              <a:t> </a:t>
            </a:r>
            <a:r>
              <a:rPr lang="tr-TR" sz="1000" dirty="0" err="1"/>
              <a:t>environment</a:t>
            </a:r>
            <a:r>
              <a:rPr lang="tr-TR" sz="1000" dirty="0"/>
              <a:t>: </a:t>
            </a:r>
            <a:r>
              <a:rPr lang="tr-TR" sz="1000" dirty="0" err="1"/>
              <a:t>evidence</a:t>
            </a:r>
            <a:r>
              <a:rPr lang="tr-TR" sz="1000" dirty="0"/>
              <a:t> </a:t>
            </a:r>
            <a:r>
              <a:rPr lang="tr-TR" sz="1000" dirty="0" err="1"/>
              <a:t>from</a:t>
            </a:r>
            <a:r>
              <a:rPr lang="tr-TR" sz="1000" dirty="0"/>
              <a:t> </a:t>
            </a:r>
            <a:r>
              <a:rPr lang="tr-TR" sz="1000" dirty="0" err="1"/>
              <a:t>twitter</a:t>
            </a:r>
            <a:r>
              <a:rPr lang="tr-TR" sz="1000" dirty="0"/>
              <a:t>. Mis </a:t>
            </a:r>
            <a:r>
              <a:rPr lang="tr-TR" sz="1000" dirty="0" err="1"/>
              <a:t>Quarterly</a:t>
            </a:r>
            <a:r>
              <a:rPr lang="tr-TR" sz="1000" dirty="0"/>
              <a:t>, 38(1), 123-142.</a:t>
            </a:r>
          </a:p>
          <a:p>
            <a:pPr marL="0" indent="0">
              <a:buNone/>
            </a:pPr>
            <a:r>
              <a:rPr lang="tr-TR" sz="1000" dirty="0"/>
              <a:t> </a:t>
            </a:r>
          </a:p>
          <a:p>
            <a:pPr marL="0" indent="0">
              <a:buNone/>
            </a:pPr>
            <a:r>
              <a:rPr lang="tr-TR" sz="1000" dirty="0" err="1"/>
              <a:t>Steinfield</a:t>
            </a:r>
            <a:r>
              <a:rPr lang="tr-TR" sz="1000" dirty="0"/>
              <a:t>, C., </a:t>
            </a:r>
            <a:r>
              <a:rPr lang="tr-TR" sz="1000" dirty="0" err="1"/>
              <a:t>Ellison</a:t>
            </a:r>
            <a:r>
              <a:rPr lang="tr-TR" sz="1000" dirty="0"/>
              <a:t>, N. B., &amp; </a:t>
            </a:r>
            <a:r>
              <a:rPr lang="tr-TR" sz="1000" dirty="0" err="1"/>
              <a:t>Lampe</a:t>
            </a:r>
            <a:r>
              <a:rPr lang="tr-TR" sz="1000" dirty="0"/>
              <a:t>, C. (2008). </a:t>
            </a:r>
            <a:r>
              <a:rPr lang="tr-TR" sz="1000" dirty="0" err="1"/>
              <a:t>Social</a:t>
            </a:r>
            <a:r>
              <a:rPr lang="tr-TR" sz="1000" dirty="0"/>
              <a:t> </a:t>
            </a:r>
            <a:r>
              <a:rPr lang="tr-TR" sz="1000" dirty="0" err="1"/>
              <a:t>capital</a:t>
            </a:r>
            <a:r>
              <a:rPr lang="tr-TR" sz="1000" dirty="0"/>
              <a:t>, self-</a:t>
            </a:r>
            <a:r>
              <a:rPr lang="tr-TR" sz="1000" dirty="0" err="1"/>
              <a:t>esteem</a:t>
            </a:r>
            <a:r>
              <a:rPr lang="tr-TR" sz="1000" dirty="0"/>
              <a:t>, </a:t>
            </a:r>
            <a:r>
              <a:rPr lang="tr-TR" sz="1000" dirty="0" err="1"/>
              <a:t>and</a:t>
            </a:r>
            <a:r>
              <a:rPr lang="tr-TR" sz="1000" dirty="0"/>
              <a:t> </a:t>
            </a:r>
            <a:r>
              <a:rPr lang="tr-TR" sz="1000" dirty="0" err="1"/>
              <a:t>use</a:t>
            </a:r>
            <a:r>
              <a:rPr lang="tr-TR" sz="1000" dirty="0"/>
              <a:t> of online </a:t>
            </a:r>
            <a:r>
              <a:rPr lang="tr-TR" sz="1000" dirty="0" err="1"/>
              <a:t>social</a:t>
            </a:r>
            <a:r>
              <a:rPr lang="tr-TR" sz="1000" dirty="0"/>
              <a:t> network </a:t>
            </a:r>
            <a:r>
              <a:rPr lang="tr-TR" sz="1000" dirty="0" err="1"/>
              <a:t>sites</a:t>
            </a:r>
            <a:r>
              <a:rPr lang="tr-TR" sz="1000" dirty="0"/>
              <a:t>: A </a:t>
            </a:r>
            <a:r>
              <a:rPr lang="tr-TR" sz="1000" dirty="0" err="1"/>
              <a:t>longitudinal</a:t>
            </a:r>
            <a:r>
              <a:rPr lang="tr-TR" sz="1000" dirty="0"/>
              <a:t> </a:t>
            </a:r>
            <a:r>
              <a:rPr lang="tr-TR" sz="1000" dirty="0" err="1"/>
              <a:t>analysis</a:t>
            </a:r>
            <a:r>
              <a:rPr lang="tr-TR" sz="1000" dirty="0"/>
              <a:t>. </a:t>
            </a:r>
            <a:r>
              <a:rPr lang="tr-TR" sz="1000" dirty="0" err="1"/>
              <a:t>Journal</a:t>
            </a:r>
            <a:r>
              <a:rPr lang="tr-TR" sz="1000" dirty="0"/>
              <a:t> of </a:t>
            </a:r>
            <a:r>
              <a:rPr lang="tr-TR" sz="1000" dirty="0" err="1"/>
              <a:t>Applied</a:t>
            </a:r>
            <a:r>
              <a:rPr lang="tr-TR" sz="1000" dirty="0"/>
              <a:t> </a:t>
            </a:r>
            <a:r>
              <a:rPr lang="tr-TR" sz="1000" dirty="0" err="1"/>
              <a:t>Developmental</a:t>
            </a:r>
            <a:r>
              <a:rPr lang="tr-TR" sz="1000" dirty="0"/>
              <a:t> </a:t>
            </a:r>
            <a:r>
              <a:rPr lang="tr-TR" sz="1000" dirty="0" err="1"/>
              <a:t>Psychology</a:t>
            </a:r>
            <a:r>
              <a:rPr lang="tr-TR" sz="1000" dirty="0"/>
              <a:t>, 29(6), 434-445.</a:t>
            </a:r>
          </a:p>
          <a:p>
            <a:pPr marL="0" indent="0">
              <a:buNone/>
            </a:pPr>
            <a:r>
              <a:rPr lang="tr-TR" sz="1000" dirty="0"/>
              <a:t> </a:t>
            </a:r>
          </a:p>
          <a:p>
            <a:pPr marL="0" indent="0">
              <a:buNone/>
            </a:pPr>
            <a:r>
              <a:rPr lang="tr-TR" sz="1000" dirty="0" err="1"/>
              <a:t>Valkenburg</a:t>
            </a:r>
            <a:r>
              <a:rPr lang="tr-TR" sz="1000" dirty="0"/>
              <a:t>, P. M., Peter, J., &amp; </a:t>
            </a:r>
            <a:r>
              <a:rPr lang="tr-TR" sz="1000" dirty="0" err="1"/>
              <a:t>Schouten</a:t>
            </a:r>
            <a:r>
              <a:rPr lang="tr-TR" sz="1000" dirty="0"/>
              <a:t>, A. P. (2006). </a:t>
            </a:r>
            <a:r>
              <a:rPr lang="tr-TR" sz="1000" dirty="0" err="1"/>
              <a:t>Friend</a:t>
            </a:r>
            <a:r>
              <a:rPr lang="tr-TR" sz="1000" dirty="0"/>
              <a:t> </a:t>
            </a:r>
            <a:r>
              <a:rPr lang="tr-TR" sz="1000" dirty="0" err="1"/>
              <a:t>networking</a:t>
            </a:r>
            <a:r>
              <a:rPr lang="tr-TR" sz="1000" dirty="0"/>
              <a:t> </a:t>
            </a:r>
            <a:r>
              <a:rPr lang="tr-TR" sz="1000" dirty="0" err="1"/>
              <a:t>sites</a:t>
            </a:r>
            <a:r>
              <a:rPr lang="tr-TR" sz="1000" dirty="0"/>
              <a:t> </a:t>
            </a:r>
            <a:r>
              <a:rPr lang="tr-TR" sz="1000" dirty="0" err="1"/>
              <a:t>and</a:t>
            </a:r>
            <a:r>
              <a:rPr lang="tr-TR" sz="1000" dirty="0"/>
              <a:t> </a:t>
            </a:r>
            <a:r>
              <a:rPr lang="tr-TR" sz="1000" dirty="0" err="1"/>
              <a:t>their</a:t>
            </a:r>
            <a:r>
              <a:rPr lang="tr-TR" sz="1000" dirty="0"/>
              <a:t> </a:t>
            </a:r>
            <a:r>
              <a:rPr lang="tr-TR" sz="1000" dirty="0" err="1"/>
              <a:t>relationship</a:t>
            </a:r>
            <a:r>
              <a:rPr lang="tr-TR" sz="1000" dirty="0"/>
              <a:t> </a:t>
            </a:r>
            <a:r>
              <a:rPr lang="tr-TR" sz="1000" dirty="0" err="1"/>
              <a:t>to</a:t>
            </a:r>
            <a:r>
              <a:rPr lang="tr-TR" sz="1000" dirty="0"/>
              <a:t> </a:t>
            </a:r>
            <a:r>
              <a:rPr lang="tr-TR" sz="1000" dirty="0" err="1"/>
              <a:t>adolescents</a:t>
            </a:r>
            <a:r>
              <a:rPr lang="tr-TR" sz="1000" dirty="0"/>
              <a:t>' </a:t>
            </a:r>
            <a:r>
              <a:rPr lang="tr-TR" sz="1000" dirty="0" err="1"/>
              <a:t>well-being</a:t>
            </a:r>
            <a:r>
              <a:rPr lang="tr-TR" sz="1000" dirty="0"/>
              <a:t> </a:t>
            </a:r>
            <a:r>
              <a:rPr lang="tr-TR" sz="1000" dirty="0" err="1"/>
              <a:t>and</a:t>
            </a:r>
            <a:r>
              <a:rPr lang="tr-TR" sz="1000" dirty="0"/>
              <a:t> </a:t>
            </a:r>
            <a:r>
              <a:rPr lang="tr-TR" sz="1000" dirty="0" err="1"/>
              <a:t>social</a:t>
            </a:r>
            <a:r>
              <a:rPr lang="tr-TR" sz="1000" dirty="0"/>
              <a:t> self-</a:t>
            </a:r>
            <a:r>
              <a:rPr lang="tr-TR" sz="1000" dirty="0" err="1"/>
              <a:t>esteem.CyberPsychology</a:t>
            </a:r>
            <a:r>
              <a:rPr lang="tr-TR" sz="1000" dirty="0"/>
              <a:t> &amp; </a:t>
            </a:r>
            <a:r>
              <a:rPr lang="tr-TR" sz="1000" dirty="0" err="1"/>
              <a:t>Behavior</a:t>
            </a:r>
            <a:r>
              <a:rPr lang="tr-TR" sz="1000" dirty="0"/>
              <a:t>, 9(5), 584-590.</a:t>
            </a:r>
          </a:p>
          <a:p>
            <a:pPr marL="0" indent="0">
              <a:buNone/>
            </a:pPr>
            <a:r>
              <a:rPr lang="tr-TR" sz="1000" dirty="0"/>
              <a:t> </a:t>
            </a:r>
          </a:p>
          <a:p>
            <a:pPr marL="0" indent="0">
              <a:buNone/>
            </a:pPr>
            <a:r>
              <a:rPr lang="tr-TR" sz="1000" dirty="0" err="1"/>
              <a:t>Vitak</a:t>
            </a:r>
            <a:r>
              <a:rPr lang="tr-TR" sz="1000" dirty="0"/>
              <a:t>, J., </a:t>
            </a:r>
            <a:r>
              <a:rPr lang="tr-TR" sz="1000" dirty="0" err="1"/>
              <a:t>Ellison</a:t>
            </a:r>
            <a:r>
              <a:rPr lang="tr-TR" sz="1000" dirty="0"/>
              <a:t>, N. B., &amp; </a:t>
            </a:r>
            <a:r>
              <a:rPr lang="tr-TR" sz="1000" dirty="0" err="1"/>
              <a:t>Steinfield</a:t>
            </a:r>
            <a:r>
              <a:rPr lang="tr-TR" sz="1000" dirty="0"/>
              <a:t>, C. (2011). </a:t>
            </a:r>
            <a:r>
              <a:rPr lang="tr-TR" sz="1000" dirty="0" err="1"/>
              <a:t>The</a:t>
            </a:r>
            <a:r>
              <a:rPr lang="tr-TR" sz="1000" dirty="0"/>
              <a:t> </a:t>
            </a:r>
            <a:r>
              <a:rPr lang="tr-TR" sz="1000" dirty="0" err="1"/>
              <a:t>ties</a:t>
            </a:r>
            <a:r>
              <a:rPr lang="tr-TR" sz="1000" dirty="0"/>
              <a:t> </a:t>
            </a:r>
            <a:r>
              <a:rPr lang="tr-TR" sz="1000" dirty="0" err="1"/>
              <a:t>that</a:t>
            </a:r>
            <a:r>
              <a:rPr lang="tr-TR" sz="1000" dirty="0"/>
              <a:t> </a:t>
            </a:r>
            <a:r>
              <a:rPr lang="tr-TR" sz="1000" dirty="0" err="1"/>
              <a:t>bond</a:t>
            </a:r>
            <a:r>
              <a:rPr lang="tr-TR" sz="1000" dirty="0"/>
              <a:t>: Re-</a:t>
            </a:r>
            <a:r>
              <a:rPr lang="tr-TR" sz="1000" dirty="0" err="1"/>
              <a:t>examining</a:t>
            </a:r>
            <a:r>
              <a:rPr lang="tr-TR" sz="1000" dirty="0"/>
              <a:t> </a:t>
            </a:r>
            <a:r>
              <a:rPr lang="tr-TR" sz="1000" dirty="0" err="1"/>
              <a:t>the</a:t>
            </a:r>
            <a:r>
              <a:rPr lang="tr-TR" sz="1000" dirty="0"/>
              <a:t> </a:t>
            </a:r>
            <a:r>
              <a:rPr lang="tr-TR" sz="1000" dirty="0" err="1"/>
              <a:t>relationship</a:t>
            </a:r>
            <a:r>
              <a:rPr lang="tr-TR" sz="1000" dirty="0"/>
              <a:t> </a:t>
            </a:r>
            <a:r>
              <a:rPr lang="tr-TR" sz="1000" dirty="0" err="1"/>
              <a:t>between</a:t>
            </a:r>
            <a:r>
              <a:rPr lang="tr-TR" sz="1000" dirty="0"/>
              <a:t> Facebook </a:t>
            </a:r>
            <a:r>
              <a:rPr lang="tr-TR" sz="1000" dirty="0" err="1"/>
              <a:t>use</a:t>
            </a:r>
            <a:r>
              <a:rPr lang="tr-TR" sz="1000" dirty="0"/>
              <a:t> </a:t>
            </a:r>
            <a:r>
              <a:rPr lang="tr-TR" sz="1000" dirty="0" err="1"/>
              <a:t>and</a:t>
            </a:r>
            <a:r>
              <a:rPr lang="tr-TR" sz="1000" dirty="0"/>
              <a:t> </a:t>
            </a:r>
            <a:r>
              <a:rPr lang="tr-TR" sz="1000" dirty="0" err="1"/>
              <a:t>bonding</a:t>
            </a:r>
            <a:r>
              <a:rPr lang="tr-TR" sz="1000" dirty="0"/>
              <a:t> </a:t>
            </a:r>
            <a:r>
              <a:rPr lang="tr-TR" sz="1000" dirty="0" err="1"/>
              <a:t>social</a:t>
            </a:r>
            <a:r>
              <a:rPr lang="tr-TR" sz="1000" dirty="0"/>
              <a:t> </a:t>
            </a:r>
            <a:r>
              <a:rPr lang="tr-TR" sz="1000" dirty="0" err="1"/>
              <a:t>capital</a:t>
            </a:r>
            <a:r>
              <a:rPr lang="tr-TR" sz="1000" dirty="0"/>
              <a:t>. </a:t>
            </a:r>
            <a:r>
              <a:rPr lang="tr-TR" sz="1000" dirty="0" err="1"/>
              <a:t>In</a:t>
            </a:r>
            <a:r>
              <a:rPr lang="tr-TR" sz="1000" dirty="0"/>
              <a:t> </a:t>
            </a:r>
            <a:r>
              <a:rPr lang="tr-TR" sz="1000" dirty="0" err="1"/>
              <a:t>System</a:t>
            </a:r>
            <a:r>
              <a:rPr lang="tr-TR" sz="1000" dirty="0"/>
              <a:t> </a:t>
            </a:r>
            <a:r>
              <a:rPr lang="tr-TR" sz="1000" dirty="0" err="1"/>
              <a:t>Sciences</a:t>
            </a:r>
            <a:r>
              <a:rPr lang="tr-TR" sz="1000" dirty="0"/>
              <a:t> (HICSS), 2011 44th Hawaii International Conference on (</a:t>
            </a:r>
            <a:r>
              <a:rPr lang="tr-TR" sz="1000" dirty="0" err="1"/>
              <a:t>pp</a:t>
            </a:r>
            <a:r>
              <a:rPr lang="tr-TR" sz="1000" dirty="0"/>
              <a:t>. 1-10). IEEE.</a:t>
            </a:r>
          </a:p>
          <a:p>
            <a:pPr marL="0" indent="0">
              <a:buNone/>
            </a:pPr>
            <a:r>
              <a:rPr lang="tr-TR" sz="1000" dirty="0"/>
              <a:t> </a:t>
            </a:r>
          </a:p>
          <a:p>
            <a:pPr marL="0" indent="0">
              <a:buNone/>
            </a:pPr>
            <a:r>
              <a:rPr lang="tr-TR" sz="1000" dirty="0" err="1"/>
              <a:t>Voyager</a:t>
            </a:r>
            <a:r>
              <a:rPr lang="tr-TR" sz="1000" dirty="0"/>
              <a:t>, D. (2014) Daniel </a:t>
            </a:r>
            <a:r>
              <a:rPr lang="tr-TR" sz="1000" dirty="0" err="1"/>
              <a:t>Voyager’s</a:t>
            </a:r>
            <a:r>
              <a:rPr lang="tr-TR" sz="1000" dirty="0"/>
              <a:t> </a:t>
            </a:r>
            <a:r>
              <a:rPr lang="tr-TR" sz="1000" dirty="0" err="1"/>
              <a:t>Blog</a:t>
            </a:r>
            <a:r>
              <a:rPr lang="tr-TR" sz="1000" dirty="0"/>
              <a:t>, </a:t>
            </a:r>
            <a:r>
              <a:rPr lang="tr-TR" sz="1000" dirty="0" err="1"/>
              <a:t>Metrics</a:t>
            </a:r>
            <a:r>
              <a:rPr lang="tr-TR" sz="1000" dirty="0"/>
              <a:t>. 13.08.2014, </a:t>
            </a:r>
            <a:r>
              <a:rPr lang="tr-TR" sz="1000" u="sng" dirty="0">
                <a:hlinkClick r:id="rId3"/>
              </a:rPr>
              <a:t>http://danielvoyager.wordpress.com/sl-metrics/</a:t>
            </a:r>
            <a:endParaRPr lang="tr-TR" sz="1000" dirty="0"/>
          </a:p>
          <a:p>
            <a:pPr marL="0" indent="0">
              <a:buNone/>
            </a:pPr>
            <a:r>
              <a:rPr lang="tr-TR" sz="1000" dirty="0"/>
              <a:t> </a:t>
            </a:r>
          </a:p>
          <a:p>
            <a:pPr marL="0" indent="0">
              <a:buNone/>
            </a:pPr>
            <a:r>
              <a:rPr lang="tr-TR" sz="1000" dirty="0" err="1"/>
              <a:t>Zarrella</a:t>
            </a:r>
            <a:r>
              <a:rPr lang="tr-TR" sz="1000" dirty="0"/>
              <a:t>, D. (2010), </a:t>
            </a:r>
            <a:r>
              <a:rPr lang="tr-TR" sz="1000" dirty="0" err="1"/>
              <a:t>The</a:t>
            </a:r>
            <a:r>
              <a:rPr lang="tr-TR" sz="1000" dirty="0"/>
              <a:t> </a:t>
            </a:r>
            <a:r>
              <a:rPr lang="tr-TR" sz="1000" dirty="0" err="1"/>
              <a:t>Social</a:t>
            </a:r>
            <a:r>
              <a:rPr lang="tr-TR" sz="1000" dirty="0"/>
              <a:t> Media Marketing </a:t>
            </a:r>
            <a:r>
              <a:rPr lang="tr-TR" sz="1000" dirty="0" err="1"/>
              <a:t>Book</a:t>
            </a:r>
            <a:r>
              <a:rPr lang="tr-TR" sz="1000" dirty="0"/>
              <a:t>. California: </a:t>
            </a:r>
            <a:r>
              <a:rPr lang="tr-TR" sz="1000" dirty="0" err="1"/>
              <a:t>O’Reilly</a:t>
            </a:r>
            <a:r>
              <a:rPr lang="tr-TR" sz="1000" dirty="0"/>
              <a:t> Media </a:t>
            </a:r>
            <a:r>
              <a:rPr lang="tr-TR" sz="1000" dirty="0" err="1"/>
              <a:t>Inc</a:t>
            </a:r>
            <a:r>
              <a:rPr lang="tr-TR" sz="1000" dirty="0"/>
              <a:t>.		</a:t>
            </a:r>
          </a:p>
          <a:p>
            <a:pPr marL="400050" lvl="1" indent="0">
              <a:buNone/>
            </a:pPr>
            <a:endParaRPr lang="tr-TR" sz="1000" dirty="0" smtClean="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9017844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Arabic Typesetting" panose="03020402040406030203" pitchFamily="66" charset="-78"/>
                <a:cs typeface="Arabic Typesetting" panose="03020402040406030203" pitchFamily="66" charset="-78"/>
              </a:rPr>
              <a:t>Sosyal Medya Kavramı </a:t>
            </a:r>
            <a:endParaRPr lang="tr-TR" dirty="0">
              <a:latin typeface="Arabic Typesetting" panose="03020402040406030203" pitchFamily="66" charset="-78"/>
              <a:cs typeface="Arabic Typesetting" panose="03020402040406030203" pitchFamily="66" charset="-78"/>
            </a:endParaRPr>
          </a:p>
        </p:txBody>
      </p:sp>
      <p:sp>
        <p:nvSpPr>
          <p:cNvPr id="3" name="İçerik Yer Tutucusu 2"/>
          <p:cNvSpPr>
            <a:spLocks noGrp="1"/>
          </p:cNvSpPr>
          <p:nvPr>
            <p:ph idx="1"/>
          </p:nvPr>
        </p:nvSpPr>
        <p:spPr>
          <a:xfrm>
            <a:off x="251520" y="1600200"/>
            <a:ext cx="4258816" cy="4853136"/>
          </a:xfrm>
        </p:spPr>
        <p:txBody>
          <a:bodyPr numCol="1">
            <a:normAutofit/>
          </a:bodyPr>
          <a:lstStyle/>
          <a:p>
            <a:pPr marL="400050" lvl="1" indent="0" algn="just">
              <a:buNone/>
            </a:pPr>
            <a:r>
              <a:rPr lang="tr-TR" sz="1900" b="1" dirty="0" err="1">
                <a:latin typeface="Arabic Typesetting" panose="03020402040406030203" pitchFamily="66" charset="-78"/>
                <a:cs typeface="Arabic Typesetting" panose="03020402040406030203" pitchFamily="66" charset="-78"/>
              </a:rPr>
              <a:t>Ellison</a:t>
            </a:r>
            <a:r>
              <a:rPr lang="tr-TR" sz="1900" b="1" dirty="0">
                <a:latin typeface="Arabic Typesetting" panose="03020402040406030203" pitchFamily="66" charset="-78"/>
                <a:cs typeface="Arabic Typesetting" panose="03020402040406030203" pitchFamily="66" charset="-78"/>
              </a:rPr>
              <a:t>, </a:t>
            </a:r>
            <a:r>
              <a:rPr lang="tr-TR" sz="1900" b="1" dirty="0" err="1">
                <a:latin typeface="Arabic Typesetting" panose="03020402040406030203" pitchFamily="66" charset="-78"/>
                <a:cs typeface="Arabic Typesetting" panose="03020402040406030203" pitchFamily="66" charset="-78"/>
              </a:rPr>
              <a:t>Steinfield</a:t>
            </a:r>
            <a:r>
              <a:rPr lang="tr-TR" sz="1900" b="1" dirty="0">
                <a:latin typeface="Arabic Typesetting" panose="03020402040406030203" pitchFamily="66" charset="-78"/>
                <a:cs typeface="Arabic Typesetting" panose="03020402040406030203" pitchFamily="66" charset="-78"/>
              </a:rPr>
              <a:t>, ve </a:t>
            </a:r>
            <a:r>
              <a:rPr lang="tr-TR" sz="1900" b="1" dirty="0" err="1">
                <a:latin typeface="Arabic Typesetting" panose="03020402040406030203" pitchFamily="66" charset="-78"/>
                <a:cs typeface="Arabic Typesetting" panose="03020402040406030203" pitchFamily="66" charset="-78"/>
              </a:rPr>
              <a:t>Lampe</a:t>
            </a:r>
            <a:r>
              <a:rPr lang="tr-TR" sz="1900" b="1" dirty="0">
                <a:latin typeface="Arabic Typesetting" panose="03020402040406030203" pitchFamily="66" charset="-78"/>
                <a:cs typeface="Arabic Typesetting" panose="03020402040406030203" pitchFamily="66" charset="-78"/>
              </a:rPr>
              <a:t> (2007)</a:t>
            </a:r>
            <a:r>
              <a:rPr lang="tr-TR" sz="1900" dirty="0">
                <a:latin typeface="Arabic Typesetting" panose="03020402040406030203" pitchFamily="66" charset="-78"/>
                <a:cs typeface="Arabic Typesetting" panose="03020402040406030203" pitchFamily="66" charset="-78"/>
              </a:rPr>
              <a:t>’</a:t>
            </a:r>
            <a:r>
              <a:rPr lang="tr-TR" sz="1900" dirty="0" err="1">
                <a:latin typeface="Arabic Typesetting" panose="03020402040406030203" pitchFamily="66" charset="-78"/>
                <a:cs typeface="Arabic Typesetting" panose="03020402040406030203" pitchFamily="66" charset="-78"/>
              </a:rPr>
              <a:t>nin</a:t>
            </a:r>
            <a:r>
              <a:rPr lang="tr-TR" sz="1900" dirty="0">
                <a:latin typeface="Arabic Typesetting" panose="03020402040406030203" pitchFamily="66" charset="-78"/>
                <a:cs typeface="Arabic Typesetting" panose="03020402040406030203" pitchFamily="66" charset="-78"/>
              </a:rPr>
              <a:t> tanımına göre, sosyal medya bireylerin halka açık veya yarı açık, belirli kurallarla çevrelenmiş bir sisteme oturtulacak şekilde diğer kişiler ile bağlantı kurdukları, kendi bağlantı listelerini oluşturabildikleri ve bağlantıları tarafından yapılan paylaşımları izleyebildikleri internet tabanlı servisler bütünüdür. </a:t>
            </a:r>
            <a:endParaRPr lang="tr-TR" sz="1900" dirty="0" smtClean="0">
              <a:latin typeface="Arabic Typesetting" panose="03020402040406030203" pitchFamily="66" charset="-78"/>
              <a:cs typeface="Arabic Typesetting" panose="03020402040406030203" pitchFamily="66" charset="-78"/>
            </a:endParaRPr>
          </a:p>
        </p:txBody>
      </p:sp>
      <p:sp>
        <p:nvSpPr>
          <p:cNvPr id="4" name="Dikdörtgen 3"/>
          <p:cNvSpPr/>
          <p:nvPr/>
        </p:nvSpPr>
        <p:spPr>
          <a:xfrm>
            <a:off x="4499992" y="1628800"/>
            <a:ext cx="3960440" cy="2139047"/>
          </a:xfrm>
          <a:prstGeom prst="rect">
            <a:avLst/>
          </a:prstGeom>
        </p:spPr>
        <p:txBody>
          <a:bodyPr wrap="square">
            <a:spAutoFit/>
          </a:bodyPr>
          <a:lstStyle/>
          <a:p>
            <a:pPr marL="400050" lvl="1" indent="0" algn="just">
              <a:buNone/>
            </a:pPr>
            <a:r>
              <a:rPr lang="tr-TR" sz="1900" b="1" dirty="0" err="1" smtClean="0">
                <a:latin typeface="Arabic Typesetting" panose="03020402040406030203" pitchFamily="66" charset="-78"/>
                <a:cs typeface="Arabic Typesetting" panose="03020402040406030203" pitchFamily="66" charset="-78"/>
              </a:rPr>
              <a:t>Lon</a:t>
            </a:r>
            <a:r>
              <a:rPr lang="tr-TR" sz="1900" b="1" dirty="0" smtClean="0">
                <a:latin typeface="Arabic Typesetting" panose="03020402040406030203" pitchFamily="66" charset="-78"/>
                <a:cs typeface="Arabic Typesetting" panose="03020402040406030203" pitchFamily="66" charset="-78"/>
              </a:rPr>
              <a:t> </a:t>
            </a:r>
            <a:r>
              <a:rPr lang="tr-TR" sz="1900" b="1" dirty="0" err="1" smtClean="0">
                <a:latin typeface="Arabic Typesetting" panose="03020402040406030203" pitchFamily="66" charset="-78"/>
                <a:cs typeface="Arabic Typesetting" panose="03020402040406030203" pitchFamily="66" charset="-78"/>
              </a:rPr>
              <a:t>Safko</a:t>
            </a:r>
            <a:r>
              <a:rPr lang="tr-TR" sz="1900" b="1" dirty="0" smtClean="0">
                <a:latin typeface="Arabic Typesetting" panose="03020402040406030203" pitchFamily="66" charset="-78"/>
                <a:cs typeface="Arabic Typesetting" panose="03020402040406030203" pitchFamily="66" charset="-78"/>
              </a:rPr>
              <a:t> (2010)</a:t>
            </a:r>
            <a:r>
              <a:rPr lang="tr-TR" sz="1900" dirty="0" smtClean="0">
                <a:latin typeface="Arabic Typesetting" panose="03020402040406030203" pitchFamily="66" charset="-78"/>
                <a:cs typeface="Arabic Typesetting" panose="03020402040406030203" pitchFamily="66" charset="-78"/>
              </a:rPr>
              <a:t> sosyal medyanın anlamının kullanıcılar tarafından oluşturulan konseptler tarafından belirlendiğine değinirken bir diğer bakış açısı ile ise </a:t>
            </a:r>
            <a:r>
              <a:rPr lang="tr-TR" sz="19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sosyal medyayı hali hazırda bulunan müşterilere ve hedef gruplara ulaşmak için şirketlerin kullandıkları bir takım araçlar bütünü</a:t>
            </a:r>
            <a:r>
              <a:rPr lang="tr-TR" sz="1900" dirty="0" smtClean="0">
                <a:latin typeface="Arabic Typesetting" panose="03020402040406030203" pitchFamily="66" charset="-78"/>
                <a:cs typeface="Arabic Typesetting" panose="03020402040406030203" pitchFamily="66" charset="-78"/>
              </a:rPr>
              <a:t> olarak tanımlamaktadır.</a:t>
            </a:r>
            <a:endParaRPr lang="tr-TR" sz="1900" dirty="0">
              <a:latin typeface="Arabic Typesetting" panose="03020402040406030203" pitchFamily="66" charset="-78"/>
              <a:cs typeface="Arabic Typesetting" panose="03020402040406030203" pitchFamily="66" charset="-78"/>
            </a:endParaRPr>
          </a:p>
        </p:txBody>
      </p:sp>
      <p:sp>
        <p:nvSpPr>
          <p:cNvPr id="5" name="Dikdörtgen 4"/>
          <p:cNvSpPr/>
          <p:nvPr/>
        </p:nvSpPr>
        <p:spPr>
          <a:xfrm rot="5400000">
            <a:off x="2340012" y="3932796"/>
            <a:ext cx="468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6415561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Arabic Typesetting" panose="03020402040406030203" pitchFamily="66" charset="-78"/>
                <a:cs typeface="Arabic Typesetting" panose="03020402040406030203" pitchFamily="66" charset="-78"/>
              </a:rPr>
              <a:t>Sosyal Medya Türleri</a:t>
            </a:r>
            <a:endParaRPr lang="tr-TR" dirty="0">
              <a:latin typeface="Arabic Typesetting" panose="03020402040406030203" pitchFamily="66" charset="-78"/>
              <a:cs typeface="Arabic Typesetting" panose="03020402040406030203" pitchFamily="66" charset="-78"/>
            </a:endParaRPr>
          </a:p>
        </p:txBody>
      </p:sp>
      <p:sp>
        <p:nvSpPr>
          <p:cNvPr id="3" name="İçerik Yer Tutucusu 2"/>
          <p:cNvSpPr>
            <a:spLocks noGrp="1"/>
          </p:cNvSpPr>
          <p:nvPr>
            <p:ph idx="1"/>
          </p:nvPr>
        </p:nvSpPr>
        <p:spPr>
          <a:xfrm>
            <a:off x="251520" y="1600200"/>
            <a:ext cx="4752528" cy="4853136"/>
          </a:xfrm>
        </p:spPr>
        <p:txBody>
          <a:bodyPr numCol="1">
            <a:normAutofit/>
          </a:bodyPr>
          <a:lstStyle/>
          <a:p>
            <a:pPr marL="514350" indent="-514350">
              <a:buFont typeface="+mj-lt"/>
              <a:buAutoNum type="arabicPeriod"/>
            </a:pPr>
            <a:r>
              <a:rPr lang="tr-TR" sz="2400" b="1" dirty="0">
                <a:latin typeface="Arabic Typesetting" panose="03020402040406030203" pitchFamily="66" charset="-78"/>
                <a:cs typeface="Arabic Typesetting" panose="03020402040406030203" pitchFamily="66" charset="-78"/>
              </a:rPr>
              <a:t>İşbirliği Projeleri:</a:t>
            </a:r>
            <a:r>
              <a:rPr lang="tr-TR" sz="2400" dirty="0">
                <a:latin typeface="Arabic Typesetting" panose="03020402040406030203" pitchFamily="66" charset="-78"/>
                <a:cs typeface="Arabic Typesetting" panose="03020402040406030203" pitchFamily="66" charset="-78"/>
              </a:rPr>
              <a:t> </a:t>
            </a:r>
            <a:r>
              <a:rPr lang="tr-TR" sz="2400" dirty="0" err="1" smtClean="0">
                <a:latin typeface="Arabic Typesetting" panose="03020402040406030203" pitchFamily="66" charset="-78"/>
                <a:cs typeface="Arabic Typesetting" panose="03020402040406030203" pitchFamily="66" charset="-78"/>
              </a:rPr>
              <a:t>Wikipedia</a:t>
            </a:r>
            <a:r>
              <a:rPr lang="tr-TR" sz="2400" dirty="0" smtClean="0">
                <a:latin typeface="Arabic Typesetting" panose="03020402040406030203" pitchFamily="66" charset="-78"/>
                <a:cs typeface="Arabic Typesetting" panose="03020402040406030203" pitchFamily="66" charset="-78"/>
              </a:rPr>
              <a:t> </a:t>
            </a:r>
            <a:r>
              <a:rPr lang="tr-TR" sz="2400" dirty="0">
                <a:latin typeface="Arabic Typesetting" panose="03020402040406030203" pitchFamily="66" charset="-78"/>
                <a:cs typeface="Arabic Typesetting" panose="03020402040406030203" pitchFamily="66" charset="-78"/>
              </a:rPr>
              <a:t>ve sosyal etiketleme servisi “</a:t>
            </a:r>
            <a:r>
              <a:rPr lang="tr-TR" sz="2400" dirty="0" err="1">
                <a:latin typeface="Arabic Typesetting" panose="03020402040406030203" pitchFamily="66" charset="-78"/>
                <a:cs typeface="Arabic Typesetting" panose="03020402040406030203" pitchFamily="66" charset="-78"/>
              </a:rPr>
              <a:t>Delicious</a:t>
            </a:r>
            <a:r>
              <a:rPr lang="tr-TR" sz="2400" dirty="0">
                <a:latin typeface="Arabic Typesetting" panose="03020402040406030203" pitchFamily="66" charset="-78"/>
                <a:cs typeface="Arabic Typesetting" panose="03020402040406030203" pitchFamily="66" charset="-78"/>
              </a:rPr>
              <a:t> (Del.icio.us)”  </a:t>
            </a:r>
          </a:p>
          <a:p>
            <a:pPr marL="514350" indent="-514350">
              <a:buFont typeface="+mj-lt"/>
              <a:buAutoNum type="arabicPeriod"/>
            </a:pPr>
            <a:r>
              <a:rPr lang="tr-TR" sz="2400" b="1" dirty="0" err="1" smtClean="0">
                <a:latin typeface="Arabic Typesetting" panose="03020402040406030203" pitchFamily="66" charset="-78"/>
                <a:cs typeface="Arabic Typesetting" panose="03020402040406030203" pitchFamily="66" charset="-78"/>
              </a:rPr>
              <a:t>Bloglar</a:t>
            </a:r>
            <a:endParaRPr lang="tr-TR" sz="2400" dirty="0" smtClean="0">
              <a:latin typeface="Arabic Typesetting" panose="03020402040406030203" pitchFamily="66" charset="-78"/>
              <a:cs typeface="Arabic Typesetting" panose="03020402040406030203" pitchFamily="66" charset="-78"/>
            </a:endParaRPr>
          </a:p>
          <a:p>
            <a:pPr marL="514350" indent="-514350">
              <a:buFont typeface="+mj-lt"/>
              <a:buAutoNum type="arabicPeriod"/>
            </a:pPr>
            <a:r>
              <a:rPr lang="tr-TR" sz="2400" b="1" dirty="0" smtClean="0">
                <a:latin typeface="Arabic Typesetting" panose="03020402040406030203" pitchFamily="66" charset="-78"/>
                <a:cs typeface="Arabic Typesetting" panose="03020402040406030203" pitchFamily="66" charset="-78"/>
              </a:rPr>
              <a:t>İçerik </a:t>
            </a:r>
            <a:r>
              <a:rPr lang="tr-TR" sz="2400" b="1" dirty="0">
                <a:latin typeface="Arabic Typesetting" panose="03020402040406030203" pitchFamily="66" charset="-78"/>
                <a:cs typeface="Arabic Typesetting" panose="03020402040406030203" pitchFamily="66" charset="-78"/>
              </a:rPr>
              <a:t>Sayfaları</a:t>
            </a:r>
            <a:r>
              <a:rPr lang="tr-TR" sz="2400" b="1" dirty="0" smtClean="0">
                <a:latin typeface="Arabic Typesetting" panose="03020402040406030203" pitchFamily="66" charset="-78"/>
                <a:cs typeface="Arabic Typesetting" panose="03020402040406030203" pitchFamily="66" charset="-78"/>
              </a:rPr>
              <a:t>:</a:t>
            </a:r>
            <a:r>
              <a:rPr lang="tr-TR" sz="2400" i="1" dirty="0" smtClean="0">
                <a:latin typeface="Arabic Typesetting" panose="03020402040406030203" pitchFamily="66" charset="-78"/>
                <a:cs typeface="Arabic Typesetting" panose="03020402040406030203" pitchFamily="66" charset="-78"/>
              </a:rPr>
              <a:t> </a:t>
            </a:r>
            <a:r>
              <a:rPr lang="tr-TR" sz="2400" dirty="0" err="1" smtClean="0">
                <a:latin typeface="Arabic Typesetting" panose="03020402040406030203" pitchFamily="66" charset="-78"/>
                <a:cs typeface="Arabic Typesetting" panose="03020402040406030203" pitchFamily="66" charset="-78"/>
              </a:rPr>
              <a:t>Flickr</a:t>
            </a:r>
            <a:r>
              <a:rPr lang="tr-TR" sz="2400" dirty="0" smtClean="0">
                <a:latin typeface="Arabic Typesetting" panose="03020402040406030203" pitchFamily="66" charset="-78"/>
                <a:cs typeface="Arabic Typesetting" panose="03020402040406030203" pitchFamily="66" charset="-78"/>
              </a:rPr>
              <a:t>, </a:t>
            </a:r>
            <a:r>
              <a:rPr lang="tr-TR" sz="2400" dirty="0" err="1" smtClean="0">
                <a:latin typeface="Arabic Typesetting" panose="03020402040406030203" pitchFamily="66" charset="-78"/>
                <a:cs typeface="Arabic Typesetting" panose="03020402040406030203" pitchFamily="66" charset="-78"/>
              </a:rPr>
              <a:t>Slideshare</a:t>
            </a:r>
            <a:r>
              <a:rPr lang="tr-TR" sz="2400" dirty="0" smtClean="0">
                <a:latin typeface="Arabic Typesetting" panose="03020402040406030203" pitchFamily="66" charset="-78"/>
                <a:cs typeface="Arabic Typesetting" panose="03020402040406030203" pitchFamily="66" charset="-78"/>
              </a:rPr>
              <a:t>, Youtube </a:t>
            </a:r>
            <a:endParaRPr lang="tr-TR" sz="2400" dirty="0" smtClean="0">
              <a:effectLst/>
              <a:latin typeface="Arabic Typesetting" panose="03020402040406030203" pitchFamily="66" charset="-78"/>
              <a:cs typeface="Arabic Typesetting" panose="03020402040406030203" pitchFamily="66" charset="-78"/>
            </a:endParaRPr>
          </a:p>
          <a:p>
            <a:pPr marL="514350" indent="-514350">
              <a:buFont typeface="+mj-lt"/>
              <a:buAutoNum type="arabicPeriod"/>
            </a:pPr>
            <a:r>
              <a:rPr lang="tr-TR" sz="2400" b="1" dirty="0">
                <a:latin typeface="Arabic Typesetting" panose="03020402040406030203" pitchFamily="66" charset="-78"/>
                <a:cs typeface="Arabic Typesetting" panose="03020402040406030203" pitchFamily="66" charset="-78"/>
              </a:rPr>
              <a:t>Sosyal Ağ Sayfaları:</a:t>
            </a:r>
            <a:r>
              <a:rPr lang="tr-TR" sz="2400" dirty="0">
                <a:latin typeface="Arabic Typesetting" panose="03020402040406030203" pitchFamily="66" charset="-78"/>
                <a:cs typeface="Arabic Typesetting" panose="03020402040406030203" pitchFamily="66" charset="-78"/>
              </a:rPr>
              <a:t> </a:t>
            </a:r>
            <a:r>
              <a:rPr lang="tr-TR" sz="2400" dirty="0" smtClean="0">
                <a:latin typeface="Arabic Typesetting" panose="03020402040406030203" pitchFamily="66" charset="-78"/>
                <a:cs typeface="Arabic Typesetting" panose="03020402040406030203" pitchFamily="66" charset="-78"/>
              </a:rPr>
              <a:t>Facebook </a:t>
            </a:r>
            <a:r>
              <a:rPr lang="tr-TR" sz="2400" dirty="0">
                <a:latin typeface="Arabic Typesetting" panose="03020402040406030203" pitchFamily="66" charset="-78"/>
                <a:cs typeface="Arabic Typesetting" panose="03020402040406030203" pitchFamily="66" charset="-78"/>
              </a:rPr>
              <a:t> </a:t>
            </a:r>
            <a:endParaRPr lang="tr-TR" sz="2400" dirty="0" smtClean="0">
              <a:effectLst/>
              <a:latin typeface="Arabic Typesetting" panose="03020402040406030203" pitchFamily="66" charset="-78"/>
              <a:cs typeface="Arabic Typesetting" panose="03020402040406030203" pitchFamily="66" charset="-78"/>
            </a:endParaRPr>
          </a:p>
          <a:p>
            <a:pPr marL="514350" indent="-514350">
              <a:buFont typeface="+mj-lt"/>
              <a:buAutoNum type="arabicPeriod"/>
            </a:pPr>
            <a:r>
              <a:rPr lang="tr-TR" sz="2400" b="1" dirty="0">
                <a:latin typeface="Arabic Typesetting" panose="03020402040406030203" pitchFamily="66" charset="-78"/>
                <a:cs typeface="Arabic Typesetting" panose="03020402040406030203" pitchFamily="66" charset="-78"/>
              </a:rPr>
              <a:t>Sanal Oyun </a:t>
            </a:r>
            <a:r>
              <a:rPr lang="tr-TR" sz="2400" b="1" dirty="0" smtClean="0">
                <a:latin typeface="Arabic Typesetting" panose="03020402040406030203" pitchFamily="66" charset="-78"/>
                <a:cs typeface="Arabic Typesetting" panose="03020402040406030203" pitchFamily="66" charset="-78"/>
              </a:rPr>
              <a:t>Dünyaları</a:t>
            </a:r>
            <a:endParaRPr lang="tr-TR" sz="2400" dirty="0" smtClean="0">
              <a:effectLst/>
              <a:latin typeface="Arabic Typesetting" panose="03020402040406030203" pitchFamily="66" charset="-78"/>
              <a:cs typeface="Arabic Typesetting" panose="03020402040406030203" pitchFamily="66" charset="-78"/>
            </a:endParaRPr>
          </a:p>
          <a:p>
            <a:pPr marL="514350" indent="-514350">
              <a:buFont typeface="+mj-lt"/>
              <a:buAutoNum type="arabicPeriod"/>
            </a:pPr>
            <a:r>
              <a:rPr lang="tr-TR" sz="2400" b="1" dirty="0">
                <a:latin typeface="Arabic Typesetting" panose="03020402040406030203" pitchFamily="66" charset="-78"/>
                <a:cs typeface="Arabic Typesetting" panose="03020402040406030203" pitchFamily="66" charset="-78"/>
              </a:rPr>
              <a:t>Sanal Sosyal Dünyalar:</a:t>
            </a:r>
            <a:r>
              <a:rPr lang="tr-TR" sz="2400" dirty="0">
                <a:latin typeface="Arabic Typesetting" panose="03020402040406030203" pitchFamily="66" charset="-78"/>
                <a:cs typeface="Arabic Typesetting" panose="03020402040406030203" pitchFamily="66" charset="-78"/>
              </a:rPr>
              <a:t> </a:t>
            </a:r>
            <a:r>
              <a:rPr lang="tr-TR" sz="2400" dirty="0" smtClean="0">
                <a:latin typeface="Arabic Typesetting" panose="03020402040406030203" pitchFamily="66" charset="-78"/>
                <a:cs typeface="Arabic Typesetting" panose="03020402040406030203" pitchFamily="66" charset="-78"/>
              </a:rPr>
              <a:t>Second Life</a:t>
            </a:r>
            <a:endParaRPr lang="tr-TR" sz="2400" dirty="0" smtClean="0">
              <a:effectLst/>
              <a:latin typeface="Arabic Typesetting" panose="03020402040406030203" pitchFamily="66" charset="-78"/>
              <a:cs typeface="Arabic Typesetting" panose="03020402040406030203" pitchFamily="66" charset="-78"/>
            </a:endParaRPr>
          </a:p>
          <a:p>
            <a:pPr marL="514350" indent="-514350">
              <a:buFont typeface="+mj-lt"/>
              <a:buAutoNum type="arabicPeriod"/>
            </a:pPr>
            <a:r>
              <a:rPr lang="tr-TR" sz="2400" b="1" dirty="0" err="1" smtClean="0">
                <a:latin typeface="Arabic Typesetting" panose="03020402040406030203" pitchFamily="66" charset="-78"/>
                <a:cs typeface="Arabic Typesetting" panose="03020402040406030203" pitchFamily="66" charset="-78"/>
              </a:rPr>
              <a:t>Mikrobloglar</a:t>
            </a:r>
            <a:r>
              <a:rPr lang="tr-TR" sz="2400" b="1" dirty="0" smtClean="0">
                <a:latin typeface="Arabic Typesetting" panose="03020402040406030203" pitchFamily="66" charset="-78"/>
                <a:cs typeface="Arabic Typesetting" panose="03020402040406030203" pitchFamily="66" charset="-78"/>
              </a:rPr>
              <a:t>: </a:t>
            </a:r>
            <a:r>
              <a:rPr lang="tr-TR" sz="2400" dirty="0" err="1" smtClean="0">
                <a:latin typeface="Arabic Typesetting" panose="03020402040406030203" pitchFamily="66" charset="-78"/>
                <a:cs typeface="Arabic Typesetting" panose="03020402040406030203" pitchFamily="66" charset="-78"/>
              </a:rPr>
              <a:t>Twitter</a:t>
            </a:r>
            <a:r>
              <a:rPr lang="tr-TR" sz="2400" dirty="0" smtClean="0">
                <a:latin typeface="Arabic Typesetting" panose="03020402040406030203" pitchFamily="66" charset="-78"/>
                <a:cs typeface="Arabic Typesetting" panose="03020402040406030203" pitchFamily="66" charset="-78"/>
              </a:rPr>
              <a:t> </a:t>
            </a:r>
            <a:endParaRPr lang="tr-TR" sz="2400" dirty="0">
              <a:effectLst/>
              <a:latin typeface="Arabic Typesetting" panose="03020402040406030203" pitchFamily="66" charset="-78"/>
              <a:cs typeface="Arabic Typesetting" panose="03020402040406030203" pitchFamily="66" charset="-78"/>
            </a:endParaRPr>
          </a:p>
        </p:txBody>
      </p:sp>
      <p:sp>
        <p:nvSpPr>
          <p:cNvPr id="5" name="Dikdörtgen 4"/>
          <p:cNvSpPr/>
          <p:nvPr/>
        </p:nvSpPr>
        <p:spPr>
          <a:xfrm rot="5400000">
            <a:off x="2556036" y="3932796"/>
            <a:ext cx="468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pic>
        <p:nvPicPr>
          <p:cNvPr id="1026" name="Picture 2" descr="http://www.cdkglobaldigitalmarketing.com/wp-content/uploads/2014/08/dealership-social-medi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064" y="1844824"/>
            <a:ext cx="3810000" cy="3238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76779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Arabic Typesetting" panose="03020402040406030203" pitchFamily="66" charset="-78"/>
                <a:cs typeface="Arabic Typesetting" panose="03020402040406030203" pitchFamily="66" charset="-78"/>
              </a:rPr>
              <a:t>Sosyal Medya Türleri</a:t>
            </a:r>
            <a:endParaRPr lang="tr-TR" dirty="0">
              <a:latin typeface="Arabic Typesetting" panose="03020402040406030203" pitchFamily="66" charset="-78"/>
              <a:cs typeface="Arabic Typesetting" panose="03020402040406030203" pitchFamily="66" charset="-78"/>
            </a:endParaRPr>
          </a:p>
        </p:txBody>
      </p:sp>
      <p:sp>
        <p:nvSpPr>
          <p:cNvPr id="4" name="İçerik Yer Tutucusu 3"/>
          <p:cNvSpPr>
            <a:spLocks noGrp="1"/>
          </p:cNvSpPr>
          <p:nvPr>
            <p:ph idx="1"/>
          </p:nvPr>
        </p:nvSpPr>
        <p:spPr/>
        <p:txBody>
          <a:bodyPr/>
          <a:lstStyle/>
          <a:p>
            <a:pPr marL="0" indent="0" algn="ctr">
              <a:buNone/>
            </a:pPr>
            <a:r>
              <a:rPr lang="tr-TR" b="1" dirty="0" smtClean="0">
                <a:latin typeface="Arabic Typesetting" panose="03020402040406030203" pitchFamily="66" charset="-78"/>
                <a:cs typeface="Arabic Typesetting" panose="03020402040406030203" pitchFamily="66" charset="-78"/>
              </a:rPr>
              <a:t>Tablo: Medya</a:t>
            </a:r>
            <a:r>
              <a:rPr lang="tr-TR" b="1" dirty="0">
                <a:latin typeface="Arabic Typesetting" panose="03020402040406030203" pitchFamily="66" charset="-78"/>
                <a:cs typeface="Arabic Typesetting" panose="03020402040406030203" pitchFamily="66" charset="-78"/>
              </a:rPr>
              <a:t>/ İçerik Zenginliği ile Kendini Gösterme / Prezantasyon Olanağı Açısından Sosyal Ağların Sınıflandırılması</a:t>
            </a:r>
          </a:p>
        </p:txBody>
      </p:sp>
      <p:pic>
        <p:nvPicPr>
          <p:cNvPr id="8" name="Resim 7"/>
          <p:cNvPicPr/>
          <p:nvPr/>
        </p:nvPicPr>
        <p:blipFill>
          <a:blip r:embed="rId3">
            <a:extLst>
              <a:ext uri="{28A0092B-C50C-407E-A947-70E740481C1C}">
                <a14:useLocalDpi xmlns:a14="http://schemas.microsoft.com/office/drawing/2010/main" val="0"/>
              </a:ext>
            </a:extLst>
          </a:blip>
          <a:srcRect/>
          <a:stretch>
            <a:fillRect/>
          </a:stretch>
        </p:blipFill>
        <p:spPr bwMode="auto">
          <a:xfrm>
            <a:off x="1331640" y="2708109"/>
            <a:ext cx="6452570" cy="1984845"/>
          </a:xfrm>
          <a:prstGeom prst="rect">
            <a:avLst/>
          </a:prstGeom>
          <a:noFill/>
          <a:ln>
            <a:noFill/>
          </a:ln>
        </p:spPr>
      </p:pic>
      <p:sp>
        <p:nvSpPr>
          <p:cNvPr id="9" name="Dikdörtgen 8"/>
          <p:cNvSpPr/>
          <p:nvPr/>
        </p:nvSpPr>
        <p:spPr>
          <a:xfrm rot="10800000">
            <a:off x="972400" y="4941168"/>
            <a:ext cx="720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sp>
        <p:nvSpPr>
          <p:cNvPr id="7" name="Dikdörtgen 6"/>
          <p:cNvSpPr/>
          <p:nvPr/>
        </p:nvSpPr>
        <p:spPr>
          <a:xfrm>
            <a:off x="1331640" y="5157192"/>
            <a:ext cx="6452569" cy="523220"/>
          </a:xfrm>
          <a:prstGeom prst="rect">
            <a:avLst/>
          </a:prstGeom>
        </p:spPr>
        <p:txBody>
          <a:bodyPr wrap="square">
            <a:spAutoFit/>
          </a:bodyPr>
          <a:lstStyle/>
          <a:p>
            <a:pPr algn="ctr"/>
            <a:r>
              <a:rPr lang="tr-TR" sz="1400" b="1" dirty="0">
                <a:latin typeface="Arabic Typesetting" panose="03020402040406030203" pitchFamily="66" charset="-78"/>
                <a:cs typeface="Arabic Typesetting" panose="03020402040406030203" pitchFamily="66" charset="-78"/>
              </a:rPr>
              <a:t>Kaynak:</a:t>
            </a:r>
            <a:r>
              <a:rPr lang="tr-TR" sz="1400" dirty="0">
                <a:latin typeface="Arabic Typesetting" panose="03020402040406030203" pitchFamily="66" charset="-78"/>
                <a:cs typeface="Arabic Typesetting" panose="03020402040406030203" pitchFamily="66" charset="-78"/>
              </a:rPr>
              <a:t> Kaplan, A.M., </a:t>
            </a:r>
            <a:r>
              <a:rPr lang="tr-TR" sz="1400" dirty="0" err="1">
                <a:latin typeface="Arabic Typesetting" panose="03020402040406030203" pitchFamily="66" charset="-78"/>
                <a:cs typeface="Arabic Typesetting" panose="03020402040406030203" pitchFamily="66" charset="-78"/>
              </a:rPr>
              <a:t>Haenlein</a:t>
            </a:r>
            <a:r>
              <a:rPr lang="tr-TR" sz="1400" dirty="0">
                <a:latin typeface="Arabic Typesetting" panose="03020402040406030203" pitchFamily="66" charset="-78"/>
                <a:cs typeface="Arabic Typesetting" panose="03020402040406030203" pitchFamily="66" charset="-78"/>
              </a:rPr>
              <a:t> Michael, 2010, “</a:t>
            </a:r>
            <a:r>
              <a:rPr lang="tr-TR" sz="1400" dirty="0" err="1">
                <a:latin typeface="Arabic Typesetting" panose="03020402040406030203" pitchFamily="66" charset="-78"/>
                <a:cs typeface="Arabic Typesetting" panose="03020402040406030203" pitchFamily="66" charset="-78"/>
              </a:rPr>
              <a:t>Users</a:t>
            </a:r>
            <a:r>
              <a:rPr lang="tr-TR" sz="1400" dirty="0">
                <a:latin typeface="Arabic Typesetting" panose="03020402040406030203" pitchFamily="66" charset="-78"/>
                <a:cs typeface="Arabic Typesetting" panose="03020402040406030203" pitchFamily="66" charset="-78"/>
              </a:rPr>
              <a:t> of </a:t>
            </a:r>
            <a:r>
              <a:rPr lang="tr-TR" sz="1400" dirty="0" err="1">
                <a:latin typeface="Arabic Typesetting" panose="03020402040406030203" pitchFamily="66" charset="-78"/>
                <a:cs typeface="Arabic Typesetting" panose="03020402040406030203" pitchFamily="66" charset="-78"/>
              </a:rPr>
              <a:t>the</a:t>
            </a:r>
            <a:r>
              <a:rPr lang="tr-TR" sz="1400" dirty="0">
                <a:latin typeface="Arabic Typesetting" panose="03020402040406030203" pitchFamily="66" charset="-78"/>
                <a:cs typeface="Arabic Typesetting" panose="03020402040406030203" pitchFamily="66" charset="-78"/>
              </a:rPr>
              <a:t> World, </a:t>
            </a:r>
            <a:r>
              <a:rPr lang="tr-TR" sz="1400" dirty="0" err="1">
                <a:latin typeface="Arabic Typesetting" panose="03020402040406030203" pitchFamily="66" charset="-78"/>
                <a:cs typeface="Arabic Typesetting" panose="03020402040406030203" pitchFamily="66" charset="-78"/>
              </a:rPr>
              <a:t>Unite</a:t>
            </a:r>
            <a:r>
              <a:rPr lang="tr-TR" sz="1400" dirty="0">
                <a:latin typeface="Arabic Typesetting" panose="03020402040406030203" pitchFamily="66" charset="-78"/>
                <a:cs typeface="Arabic Typesetting" panose="03020402040406030203" pitchFamily="66" charset="-78"/>
              </a:rPr>
              <a:t>! </a:t>
            </a:r>
            <a:r>
              <a:rPr lang="tr-TR" sz="1400" dirty="0" err="1">
                <a:latin typeface="Arabic Typesetting" panose="03020402040406030203" pitchFamily="66" charset="-78"/>
                <a:cs typeface="Arabic Typesetting" panose="03020402040406030203" pitchFamily="66" charset="-78"/>
              </a:rPr>
              <a:t>The</a:t>
            </a:r>
            <a:r>
              <a:rPr lang="tr-TR" sz="1400" dirty="0">
                <a:latin typeface="Arabic Typesetting" panose="03020402040406030203" pitchFamily="66" charset="-78"/>
                <a:cs typeface="Arabic Typesetting" panose="03020402040406030203" pitchFamily="66" charset="-78"/>
              </a:rPr>
              <a:t> </a:t>
            </a:r>
            <a:r>
              <a:rPr lang="tr-TR" sz="1400" dirty="0" err="1">
                <a:latin typeface="Arabic Typesetting" panose="03020402040406030203" pitchFamily="66" charset="-78"/>
                <a:cs typeface="Arabic Typesetting" panose="03020402040406030203" pitchFamily="66" charset="-78"/>
              </a:rPr>
              <a:t>Challenges</a:t>
            </a:r>
            <a:r>
              <a:rPr lang="tr-TR" sz="1400" dirty="0">
                <a:latin typeface="Arabic Typesetting" panose="03020402040406030203" pitchFamily="66" charset="-78"/>
                <a:cs typeface="Arabic Typesetting" panose="03020402040406030203" pitchFamily="66" charset="-78"/>
              </a:rPr>
              <a:t> </a:t>
            </a:r>
            <a:r>
              <a:rPr lang="tr-TR" sz="1400" dirty="0" err="1">
                <a:latin typeface="Arabic Typesetting" panose="03020402040406030203" pitchFamily="66" charset="-78"/>
                <a:cs typeface="Arabic Typesetting" panose="03020402040406030203" pitchFamily="66" charset="-78"/>
              </a:rPr>
              <a:t>and</a:t>
            </a:r>
            <a:r>
              <a:rPr lang="tr-TR" sz="1400" dirty="0">
                <a:latin typeface="Arabic Typesetting" panose="03020402040406030203" pitchFamily="66" charset="-78"/>
                <a:cs typeface="Arabic Typesetting" panose="03020402040406030203" pitchFamily="66" charset="-78"/>
              </a:rPr>
              <a:t> </a:t>
            </a:r>
            <a:r>
              <a:rPr lang="tr-TR" sz="1400" dirty="0" err="1">
                <a:latin typeface="Arabic Typesetting" panose="03020402040406030203" pitchFamily="66" charset="-78"/>
                <a:cs typeface="Arabic Typesetting" panose="03020402040406030203" pitchFamily="66" charset="-78"/>
              </a:rPr>
              <a:t>Opportunities</a:t>
            </a:r>
            <a:r>
              <a:rPr lang="tr-TR" sz="1400" dirty="0">
                <a:latin typeface="Arabic Typesetting" panose="03020402040406030203" pitchFamily="66" charset="-78"/>
                <a:cs typeface="Arabic Typesetting" panose="03020402040406030203" pitchFamily="66" charset="-78"/>
              </a:rPr>
              <a:t> of </a:t>
            </a:r>
            <a:r>
              <a:rPr lang="tr-TR" sz="1400" dirty="0" err="1">
                <a:latin typeface="Arabic Typesetting" panose="03020402040406030203" pitchFamily="66" charset="-78"/>
                <a:cs typeface="Arabic Typesetting" panose="03020402040406030203" pitchFamily="66" charset="-78"/>
              </a:rPr>
              <a:t>Social</a:t>
            </a:r>
            <a:r>
              <a:rPr lang="tr-TR" sz="1400" dirty="0">
                <a:latin typeface="Arabic Typesetting" panose="03020402040406030203" pitchFamily="66" charset="-78"/>
                <a:cs typeface="Arabic Typesetting" panose="03020402040406030203" pitchFamily="66" charset="-78"/>
              </a:rPr>
              <a:t> Media” Business </a:t>
            </a:r>
            <a:r>
              <a:rPr lang="tr-TR" sz="1400" dirty="0" err="1">
                <a:latin typeface="Arabic Typesetting" panose="03020402040406030203" pitchFamily="66" charset="-78"/>
                <a:cs typeface="Arabic Typesetting" panose="03020402040406030203" pitchFamily="66" charset="-78"/>
              </a:rPr>
              <a:t>Horizons</a:t>
            </a:r>
            <a:r>
              <a:rPr lang="tr-TR" sz="1400" dirty="0">
                <a:latin typeface="Arabic Typesetting" panose="03020402040406030203" pitchFamily="66" charset="-78"/>
                <a:cs typeface="Arabic Typesetting" panose="03020402040406030203" pitchFamily="66" charset="-78"/>
              </a:rPr>
              <a:t>, Paris, 53(1), 59-68.</a:t>
            </a:r>
            <a:endParaRPr lang="tr-TR" sz="1400" dirty="0">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8195903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Arabic Typesetting" panose="03020402040406030203" pitchFamily="66" charset="-78"/>
                <a:cs typeface="Arabic Typesetting" panose="03020402040406030203" pitchFamily="66" charset="-78"/>
              </a:rPr>
              <a:t>Sosyal Sermaye</a:t>
            </a:r>
            <a:endParaRPr lang="tr-TR" dirty="0">
              <a:latin typeface="Arabic Typesetting" panose="03020402040406030203" pitchFamily="66" charset="-78"/>
              <a:cs typeface="Arabic Typesetting" panose="03020402040406030203" pitchFamily="66" charset="-78"/>
            </a:endParaRPr>
          </a:p>
        </p:txBody>
      </p:sp>
      <p:sp>
        <p:nvSpPr>
          <p:cNvPr id="3" name="İçerik Yer Tutucusu 2"/>
          <p:cNvSpPr>
            <a:spLocks noGrp="1"/>
          </p:cNvSpPr>
          <p:nvPr>
            <p:ph idx="1"/>
          </p:nvPr>
        </p:nvSpPr>
        <p:spPr>
          <a:xfrm>
            <a:off x="251520" y="1600200"/>
            <a:ext cx="4258816" cy="4853136"/>
          </a:xfrm>
        </p:spPr>
        <p:txBody>
          <a:bodyPr numCol="1">
            <a:normAutofit/>
          </a:bodyPr>
          <a:lstStyle/>
          <a:p>
            <a:pPr lvl="1" indent="-342900" algn="just">
              <a:buFont typeface="Wingdings" panose="05000000000000000000" pitchFamily="2" charset="2"/>
              <a:buChar char="v"/>
            </a:pPr>
            <a:r>
              <a:rPr lang="tr-TR" sz="1900" dirty="0">
                <a:latin typeface="Arabic Typesetting" panose="03020402040406030203" pitchFamily="66" charset="-78"/>
                <a:cs typeface="Arabic Typesetting" panose="03020402040406030203" pitchFamily="66" charset="-78"/>
              </a:rPr>
              <a:t>İ</a:t>
            </a:r>
            <a:r>
              <a:rPr lang="tr-TR" sz="1900" dirty="0" smtClean="0">
                <a:latin typeface="Arabic Typesetting" panose="03020402040406030203" pitchFamily="66" charset="-78"/>
                <a:cs typeface="Arabic Typesetting" panose="03020402040406030203" pitchFamily="66" charset="-78"/>
              </a:rPr>
              <a:t>lk olarak 1916 yılında Batı </a:t>
            </a:r>
            <a:r>
              <a:rPr lang="tr-TR" sz="1900" dirty="0" err="1" smtClean="0">
                <a:latin typeface="Arabic Typesetting" panose="03020402040406030203" pitchFamily="66" charset="-78"/>
                <a:cs typeface="Arabic Typesetting" panose="03020402040406030203" pitchFamily="66" charset="-78"/>
              </a:rPr>
              <a:t>Virjinya’da</a:t>
            </a:r>
            <a:r>
              <a:rPr lang="tr-TR" sz="1900" dirty="0" smtClean="0">
                <a:latin typeface="Arabic Typesetting" panose="03020402040406030203" pitchFamily="66" charset="-78"/>
                <a:cs typeface="Arabic Typesetting" panose="03020402040406030203" pitchFamily="66" charset="-78"/>
              </a:rPr>
              <a:t> görev yapmakta olan köy okulları eyalet danışmanı L. J. </a:t>
            </a:r>
            <a:r>
              <a:rPr lang="tr-TR" sz="1900" dirty="0" err="1" smtClean="0">
                <a:latin typeface="Arabic Typesetting" panose="03020402040406030203" pitchFamily="66" charset="-78"/>
                <a:cs typeface="Arabic Typesetting" panose="03020402040406030203" pitchFamily="66" charset="-78"/>
              </a:rPr>
              <a:t>Hanifan</a:t>
            </a:r>
            <a:r>
              <a:rPr lang="tr-TR" sz="1900" dirty="0" smtClean="0">
                <a:latin typeface="Arabic Typesetting" panose="03020402040406030203" pitchFamily="66" charset="-78"/>
                <a:cs typeface="Arabic Typesetting" panose="03020402040406030203" pitchFamily="66" charset="-78"/>
              </a:rPr>
              <a:t> tarafından dile getirildiği bilinmektedir.</a:t>
            </a:r>
          </a:p>
          <a:p>
            <a:pPr lvl="1" indent="-342900" algn="just">
              <a:buFont typeface="Wingdings" panose="05000000000000000000" pitchFamily="2" charset="2"/>
              <a:buChar char="v"/>
            </a:pPr>
            <a:r>
              <a:rPr lang="tr-TR" sz="1900" dirty="0" smtClean="0">
                <a:latin typeface="Arabic Typesetting" panose="03020402040406030203" pitchFamily="66" charset="-78"/>
                <a:cs typeface="Arabic Typesetting" panose="03020402040406030203" pitchFamily="66" charset="-78"/>
              </a:rPr>
              <a:t>Kavramın akademik literatüre girmesi ise 1988 yılına dayanmaktadır. Sosyolog James S. </a:t>
            </a:r>
            <a:r>
              <a:rPr lang="tr-TR" sz="1900" dirty="0" err="1" smtClean="0">
                <a:latin typeface="Arabic Typesetting" panose="03020402040406030203" pitchFamily="66" charset="-78"/>
                <a:cs typeface="Arabic Typesetting" panose="03020402040406030203" pitchFamily="66" charset="-78"/>
              </a:rPr>
              <a:t>Coleman</a:t>
            </a:r>
            <a:r>
              <a:rPr lang="tr-TR" sz="1900" dirty="0" smtClean="0">
                <a:latin typeface="Arabic Typesetting" panose="03020402040406030203" pitchFamily="66" charset="-78"/>
                <a:cs typeface="Arabic Typesetting" panose="03020402040406030203" pitchFamily="66" charset="-78"/>
              </a:rPr>
              <a:t>, </a:t>
            </a:r>
            <a:r>
              <a:rPr lang="tr-TR" sz="1900" dirty="0" err="1" smtClean="0">
                <a:latin typeface="Arabic Typesetting" panose="03020402040406030203" pitchFamily="66" charset="-78"/>
                <a:cs typeface="Arabic Typesetting" panose="03020402040406030203" pitchFamily="66" charset="-78"/>
              </a:rPr>
              <a:t>Hanifan’ın</a:t>
            </a:r>
            <a:r>
              <a:rPr lang="tr-TR" sz="1900" dirty="0" smtClean="0">
                <a:latin typeface="Arabic Typesetting" panose="03020402040406030203" pitchFamily="66" charset="-78"/>
                <a:cs typeface="Arabic Typesetting" panose="03020402040406030203" pitchFamily="66" charset="-78"/>
              </a:rPr>
              <a:t> tanımını temel alarak (</a:t>
            </a:r>
            <a:r>
              <a:rPr lang="tr-TR" sz="1900" dirty="0" err="1" smtClean="0">
                <a:latin typeface="Arabic Typesetting" panose="03020402040406030203" pitchFamily="66" charset="-78"/>
                <a:cs typeface="Arabic Typesetting" panose="03020402040406030203" pitchFamily="66" charset="-78"/>
              </a:rPr>
              <a:t>Putnam</a:t>
            </a:r>
            <a:r>
              <a:rPr lang="tr-TR" sz="1900" dirty="0" smtClean="0">
                <a:latin typeface="Arabic Typesetting" panose="03020402040406030203" pitchFamily="66" charset="-78"/>
                <a:cs typeface="Arabic Typesetting" panose="03020402040406030203" pitchFamily="66" charset="-78"/>
              </a:rPr>
              <a:t>, 2000) sosyal sermayeyi genel olarak, insanlar arasındaki ilişkiler aracılığı ile edinilen kaynak olarak tanımlanmıştır (</a:t>
            </a:r>
            <a:r>
              <a:rPr lang="tr-TR" sz="1900" dirty="0" err="1" smtClean="0">
                <a:latin typeface="Arabic Typesetting" panose="03020402040406030203" pitchFamily="66" charset="-78"/>
                <a:cs typeface="Arabic Typesetting" panose="03020402040406030203" pitchFamily="66" charset="-78"/>
              </a:rPr>
              <a:t>Coleman</a:t>
            </a:r>
            <a:r>
              <a:rPr lang="tr-TR" sz="1900" dirty="0" smtClean="0">
                <a:latin typeface="Arabic Typesetting" panose="03020402040406030203" pitchFamily="66" charset="-78"/>
                <a:cs typeface="Arabic Typesetting" panose="03020402040406030203" pitchFamily="66" charset="-78"/>
              </a:rPr>
              <a:t>, 1988). </a:t>
            </a:r>
          </a:p>
        </p:txBody>
      </p:sp>
      <p:sp>
        <p:nvSpPr>
          <p:cNvPr id="5" name="Dikdörtgen 4"/>
          <p:cNvSpPr/>
          <p:nvPr/>
        </p:nvSpPr>
        <p:spPr>
          <a:xfrm rot="5400000">
            <a:off x="2340012" y="3932796"/>
            <a:ext cx="468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056" y="3068960"/>
            <a:ext cx="3264363" cy="24482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İçerik Yer Tutucusu 2"/>
          <p:cNvSpPr txBox="1">
            <a:spLocks/>
          </p:cNvSpPr>
          <p:nvPr/>
        </p:nvSpPr>
        <p:spPr>
          <a:xfrm>
            <a:off x="4489648" y="1600200"/>
            <a:ext cx="4258816" cy="4853136"/>
          </a:xfrm>
          <a:prstGeom prst="rect">
            <a:avLst/>
          </a:prstGeom>
        </p:spPr>
        <p:txBody>
          <a:bodyPr vert="horz" lIns="91440" tIns="45720" rIns="91440" bIns="45720" numCol="1"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indent="-342900" algn="just">
              <a:buFont typeface="Wingdings" panose="05000000000000000000" pitchFamily="2" charset="2"/>
              <a:buChar char="v"/>
            </a:pPr>
            <a:r>
              <a:rPr lang="tr-TR" sz="1900" smtClean="0">
                <a:latin typeface="Arabic Typesetting" panose="03020402040406030203" pitchFamily="66" charset="-78"/>
                <a:cs typeface="Arabic Typesetting" panose="03020402040406030203" pitchFamily="66" charset="-78"/>
              </a:rPr>
              <a:t>Köprü Kurma</a:t>
            </a:r>
          </a:p>
          <a:p>
            <a:pPr lvl="1" indent="-342900" algn="just">
              <a:buFont typeface="Wingdings" panose="05000000000000000000" pitchFamily="2" charset="2"/>
              <a:buChar char="v"/>
            </a:pPr>
            <a:r>
              <a:rPr lang="tr-TR" sz="1900" smtClean="0">
                <a:latin typeface="Arabic Typesetting" panose="03020402040406030203" pitchFamily="66" charset="-78"/>
                <a:cs typeface="Arabic Typesetting" panose="03020402040406030203" pitchFamily="66" charset="-78"/>
              </a:rPr>
              <a:t>Bağ Kurma</a:t>
            </a:r>
          </a:p>
          <a:p>
            <a:pPr lvl="1" indent="-342900" algn="just">
              <a:buFont typeface="Wingdings" panose="05000000000000000000" pitchFamily="2" charset="2"/>
              <a:buChar char="v"/>
            </a:pPr>
            <a:r>
              <a:rPr lang="tr-TR" sz="1900" smtClean="0">
                <a:latin typeface="Arabic Typesetting" panose="03020402040406030203" pitchFamily="66" charset="-78"/>
                <a:cs typeface="Arabic Typesetting" panose="03020402040406030203" pitchFamily="66" charset="-78"/>
              </a:rPr>
              <a:t>Sosyal Sermayeyi Sürdürme </a:t>
            </a:r>
            <a:endParaRPr lang="tr-TR" sz="1900" dirty="0" smtClean="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1009668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Arabic Typesetting" panose="03020402040406030203" pitchFamily="66" charset="-78"/>
                <a:cs typeface="Arabic Typesetting" panose="03020402040406030203" pitchFamily="66" charset="-78"/>
              </a:rPr>
              <a:t>Kullanıcıların </a:t>
            </a:r>
            <a:r>
              <a:rPr lang="tr-TR" dirty="0">
                <a:latin typeface="Arabic Typesetting" panose="03020402040406030203" pitchFamily="66" charset="-78"/>
                <a:cs typeface="Arabic Typesetting" panose="03020402040406030203" pitchFamily="66" charset="-78"/>
              </a:rPr>
              <a:t>Psikolojik Refahı </a:t>
            </a:r>
          </a:p>
        </p:txBody>
      </p:sp>
      <p:sp>
        <p:nvSpPr>
          <p:cNvPr id="3" name="İçerik Yer Tutucusu 2"/>
          <p:cNvSpPr>
            <a:spLocks noGrp="1"/>
          </p:cNvSpPr>
          <p:nvPr>
            <p:ph idx="1"/>
          </p:nvPr>
        </p:nvSpPr>
        <p:spPr>
          <a:xfrm>
            <a:off x="251520" y="1600200"/>
            <a:ext cx="4258816" cy="4853136"/>
          </a:xfrm>
        </p:spPr>
        <p:txBody>
          <a:bodyPr numCol="1">
            <a:normAutofit/>
          </a:bodyPr>
          <a:lstStyle/>
          <a:p>
            <a:pPr marL="400050" lvl="1" indent="0" algn="just">
              <a:buNone/>
            </a:pPr>
            <a:r>
              <a:rPr lang="tr-TR" sz="1900" dirty="0">
                <a:latin typeface="Arabic Typesetting" panose="03020402040406030203" pitchFamily="66" charset="-78"/>
                <a:cs typeface="Arabic Typesetting" panose="03020402040406030203" pitchFamily="66" charset="-78"/>
              </a:rPr>
              <a:t>Psikolojik refah, kişinin kendini bilişsel yargıları sonucu elde ettiği özgüven ve hayat tatminini barındıran ve aileler, arkadaşlar ve toplumun katkısı ile oluşturulan sosyal sermayenin beslediği önemli bir kavram olarak karşımıza çıkmaktadır. İnternet ve sosyal ağların kullanımı ise, sosyal sermayeyi güçlendirdiği, yeni bağlantıların oluşturulmasına ve korunmasına olanak tanıdığı için dolaylı olarak kişinin psikolojik refahına da olumlu etki sağlamaktadır (</a:t>
            </a:r>
            <a:r>
              <a:rPr lang="tr-TR" sz="1900" dirty="0" err="1">
                <a:latin typeface="Arabic Typesetting" panose="03020402040406030203" pitchFamily="66" charset="-78"/>
                <a:cs typeface="Arabic Typesetting" panose="03020402040406030203" pitchFamily="66" charset="-78"/>
              </a:rPr>
              <a:t>Burke</a:t>
            </a:r>
            <a:r>
              <a:rPr lang="tr-TR" sz="1900" dirty="0">
                <a:latin typeface="Arabic Typesetting" panose="03020402040406030203" pitchFamily="66" charset="-78"/>
                <a:cs typeface="Arabic Typesetting" panose="03020402040406030203" pitchFamily="66" charset="-78"/>
              </a:rPr>
              <a:t>, </a:t>
            </a:r>
            <a:r>
              <a:rPr lang="tr-TR" sz="1900" dirty="0" err="1">
                <a:latin typeface="Arabic Typesetting" panose="03020402040406030203" pitchFamily="66" charset="-78"/>
                <a:cs typeface="Arabic Typesetting" panose="03020402040406030203" pitchFamily="66" charset="-78"/>
              </a:rPr>
              <a:t>Marlow</a:t>
            </a:r>
            <a:r>
              <a:rPr lang="tr-TR" sz="1900" dirty="0">
                <a:latin typeface="Arabic Typesetting" panose="03020402040406030203" pitchFamily="66" charset="-78"/>
                <a:cs typeface="Arabic Typesetting" panose="03020402040406030203" pitchFamily="66" charset="-78"/>
              </a:rPr>
              <a:t> ve Lento, 2010). </a:t>
            </a:r>
            <a:endParaRPr lang="tr-TR" sz="1900" dirty="0" smtClean="0">
              <a:latin typeface="Arabic Typesetting" panose="03020402040406030203" pitchFamily="66" charset="-78"/>
              <a:cs typeface="Arabic Typesetting" panose="03020402040406030203" pitchFamily="66" charset="-78"/>
            </a:endParaRPr>
          </a:p>
        </p:txBody>
      </p:sp>
      <p:sp>
        <p:nvSpPr>
          <p:cNvPr id="4" name="Dikdörtgen 3"/>
          <p:cNvSpPr/>
          <p:nvPr/>
        </p:nvSpPr>
        <p:spPr>
          <a:xfrm>
            <a:off x="4499992" y="1628800"/>
            <a:ext cx="3960440" cy="677108"/>
          </a:xfrm>
          <a:prstGeom prst="rect">
            <a:avLst/>
          </a:prstGeom>
        </p:spPr>
        <p:txBody>
          <a:bodyPr wrap="square">
            <a:spAutoFit/>
          </a:bodyPr>
          <a:lstStyle/>
          <a:p>
            <a:pPr marL="742950" lvl="1" indent="-342900" algn="just">
              <a:buFont typeface="Wingdings" panose="05000000000000000000" pitchFamily="2" charset="2"/>
              <a:buChar char="v"/>
            </a:pPr>
            <a:r>
              <a:rPr lang="tr-TR" sz="1900" dirty="0" smtClean="0">
                <a:latin typeface="Arabic Typesetting" panose="03020402040406030203" pitchFamily="66" charset="-78"/>
                <a:cs typeface="Arabic Typesetting" panose="03020402040406030203" pitchFamily="66" charset="-78"/>
              </a:rPr>
              <a:t>Özgüven</a:t>
            </a:r>
          </a:p>
          <a:p>
            <a:pPr marL="742950" lvl="1" indent="-342900" algn="just">
              <a:buFont typeface="Wingdings" panose="05000000000000000000" pitchFamily="2" charset="2"/>
              <a:buChar char="v"/>
            </a:pPr>
            <a:r>
              <a:rPr lang="tr-TR" sz="1900" dirty="0" smtClean="0">
                <a:latin typeface="Arabic Typesetting" panose="03020402040406030203" pitchFamily="66" charset="-78"/>
                <a:cs typeface="Arabic Typesetting" panose="03020402040406030203" pitchFamily="66" charset="-78"/>
              </a:rPr>
              <a:t>Hayat Tatmini </a:t>
            </a:r>
            <a:endParaRPr lang="tr-TR" sz="1900" dirty="0">
              <a:latin typeface="Arabic Typesetting" panose="03020402040406030203" pitchFamily="66" charset="-78"/>
              <a:cs typeface="Arabic Typesetting" panose="03020402040406030203" pitchFamily="66" charset="-78"/>
            </a:endParaRPr>
          </a:p>
        </p:txBody>
      </p:sp>
      <p:sp>
        <p:nvSpPr>
          <p:cNvPr id="5" name="Dikdörtgen 4"/>
          <p:cNvSpPr/>
          <p:nvPr/>
        </p:nvSpPr>
        <p:spPr>
          <a:xfrm rot="5400000">
            <a:off x="2340012" y="3932796"/>
            <a:ext cx="468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3994" y="2852936"/>
            <a:ext cx="2438400" cy="2838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305151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629816"/>
            <a:ext cx="8229600" cy="1143000"/>
          </a:xfrm>
        </p:spPr>
        <p:txBody>
          <a:bodyPr>
            <a:normAutofit fontScale="90000"/>
          </a:bodyPr>
          <a:lstStyle/>
          <a:p>
            <a:r>
              <a:rPr lang="tr-TR" dirty="0" smtClean="0">
                <a:latin typeface="Arabic Typesetting" panose="03020402040406030203" pitchFamily="66" charset="-78"/>
                <a:cs typeface="Arabic Typesetting" panose="03020402040406030203" pitchFamily="66" charset="-78"/>
              </a:rPr>
              <a:t>Sosyal </a:t>
            </a:r>
            <a:r>
              <a:rPr lang="tr-TR" dirty="0">
                <a:latin typeface="Arabic Typesetting" panose="03020402040406030203" pitchFamily="66" charset="-78"/>
                <a:cs typeface="Arabic Typesetting" panose="03020402040406030203" pitchFamily="66" charset="-78"/>
              </a:rPr>
              <a:t>Sermaye İhtiyacı ile Psikolojik Refah Faktörlerinin Gençlerin Sosyal Medya Pazarlamasına İlişkin Güven Algısına Etkisine Yönelik Araştırma</a:t>
            </a:r>
          </a:p>
        </p:txBody>
      </p:sp>
      <p:sp>
        <p:nvSpPr>
          <p:cNvPr id="3" name="İçerik Yer Tutucusu 2"/>
          <p:cNvSpPr>
            <a:spLocks noGrp="1"/>
          </p:cNvSpPr>
          <p:nvPr>
            <p:ph idx="1"/>
          </p:nvPr>
        </p:nvSpPr>
        <p:spPr>
          <a:xfrm>
            <a:off x="251520" y="2492896"/>
            <a:ext cx="8496944" cy="4248472"/>
          </a:xfrm>
        </p:spPr>
        <p:txBody>
          <a:bodyPr numCol="1">
            <a:normAutofit/>
          </a:bodyPr>
          <a:lstStyle/>
          <a:p>
            <a:pPr lvl="1" indent="-342900" algn="just">
              <a:buFont typeface="Wingdings" panose="05000000000000000000" pitchFamily="2" charset="2"/>
              <a:buChar char="v"/>
            </a:pPr>
            <a:r>
              <a:rPr lang="tr-TR" sz="1900" b="1" dirty="0" smtClean="0">
                <a:latin typeface="Arabic Typesetting" panose="03020402040406030203" pitchFamily="66" charset="-78"/>
                <a:cs typeface="Arabic Typesetting" panose="03020402040406030203" pitchFamily="66" charset="-78"/>
              </a:rPr>
              <a:t>Araştırmanın Problemi </a:t>
            </a:r>
          </a:p>
          <a:p>
            <a:pPr lvl="1" indent="-342900" algn="just">
              <a:buFont typeface="Wingdings" panose="05000000000000000000" pitchFamily="2" charset="2"/>
              <a:buChar char="v"/>
            </a:pPr>
            <a:r>
              <a:rPr lang="tr-TR" sz="1900" b="1" dirty="0">
                <a:latin typeface="Arabic Typesetting" panose="03020402040406030203" pitchFamily="66" charset="-78"/>
                <a:cs typeface="Arabic Typesetting" panose="03020402040406030203" pitchFamily="66" charset="-78"/>
              </a:rPr>
              <a:t>Araştırmanın Önemi ve Amacı: </a:t>
            </a:r>
            <a:r>
              <a:rPr lang="tr-TR" sz="1900" dirty="0">
                <a:latin typeface="Arabic Typesetting" panose="03020402040406030203" pitchFamily="66" charset="-78"/>
                <a:cs typeface="Arabic Typesetting" panose="03020402040406030203" pitchFamily="66" charset="-78"/>
              </a:rPr>
              <a:t>Bu çalışmanın öncelikli amacı, sosyal sermaye ve psikolojik refah faktörlerinin günümüzde sosyal medya kullanıcı profili olarak öne çıkan 18-29 yaş arası gençlerde sosyal medya pazarlama algısına etkilerinin saptanmasıdır. </a:t>
            </a:r>
            <a:endParaRPr lang="tr-TR" sz="1900" dirty="0" smtClean="0">
              <a:latin typeface="Arabic Typesetting" panose="03020402040406030203" pitchFamily="66" charset="-78"/>
              <a:cs typeface="Arabic Typesetting" panose="03020402040406030203" pitchFamily="66" charset="-78"/>
            </a:endParaRPr>
          </a:p>
          <a:p>
            <a:pPr lvl="1" indent="-342900" algn="just">
              <a:buFont typeface="Wingdings" panose="05000000000000000000" pitchFamily="2" charset="2"/>
              <a:buChar char="v"/>
            </a:pPr>
            <a:r>
              <a:rPr lang="tr-TR" sz="1900" b="1" dirty="0" smtClean="0">
                <a:latin typeface="Arabic Typesetting" panose="03020402040406030203" pitchFamily="66" charset="-78"/>
                <a:cs typeface="Arabic Typesetting" panose="03020402040406030203" pitchFamily="66" charset="-78"/>
              </a:rPr>
              <a:t>Araştırmanın Yöntemi </a:t>
            </a:r>
          </a:p>
          <a:p>
            <a:pPr lvl="1" indent="-342900" algn="just">
              <a:buFont typeface="Wingdings" panose="05000000000000000000" pitchFamily="2" charset="2"/>
              <a:buChar char="v"/>
            </a:pPr>
            <a:r>
              <a:rPr lang="tr-TR" sz="1900" b="1" dirty="0">
                <a:latin typeface="Arabic Typesetting" panose="03020402040406030203" pitchFamily="66" charset="-78"/>
                <a:cs typeface="Arabic Typesetting" panose="03020402040406030203" pitchFamily="66" charset="-78"/>
              </a:rPr>
              <a:t>Araştırmanın Ana kütlesi ve Örnekleme Süreci: </a:t>
            </a:r>
            <a:r>
              <a:rPr lang="tr-TR" sz="1900" dirty="0">
                <a:latin typeface="Arabic Typesetting" panose="03020402040406030203" pitchFamily="66" charset="-78"/>
                <a:cs typeface="Arabic Typesetting" panose="03020402040406030203" pitchFamily="66" charset="-78"/>
              </a:rPr>
              <a:t>Araştırmanın ana kütlesi olarak İstanbul’da ikamet eden 18-29 yaş aralığındaki genç kesimden en az bir sosyal medya ağı kullananlar </a:t>
            </a:r>
            <a:r>
              <a:rPr lang="tr-TR" sz="1900" dirty="0" smtClean="0">
                <a:latin typeface="Arabic Typesetting" panose="03020402040406030203" pitchFamily="66" charset="-78"/>
                <a:cs typeface="Arabic Typesetting" panose="03020402040406030203" pitchFamily="66" charset="-78"/>
              </a:rPr>
              <a:t>seçilmiştir</a:t>
            </a:r>
            <a:r>
              <a:rPr lang="tr-TR" sz="1900" dirty="0">
                <a:latin typeface="Arabic Typesetting" panose="03020402040406030203" pitchFamily="66" charset="-78"/>
                <a:cs typeface="Arabic Typesetting" panose="03020402040406030203" pitchFamily="66" charset="-78"/>
              </a:rPr>
              <a:t>. </a:t>
            </a:r>
            <a:endParaRPr lang="tr-TR" sz="1900" dirty="0" smtClean="0">
              <a:latin typeface="Arabic Typesetting" panose="03020402040406030203" pitchFamily="66" charset="-78"/>
              <a:cs typeface="Arabic Typesetting" panose="03020402040406030203" pitchFamily="66" charset="-78"/>
            </a:endParaRPr>
          </a:p>
          <a:p>
            <a:pPr lvl="1" indent="-342900" algn="just">
              <a:buFont typeface="Wingdings" panose="05000000000000000000" pitchFamily="2" charset="2"/>
              <a:buChar char="v"/>
            </a:pPr>
            <a:r>
              <a:rPr lang="tr-TR" sz="1900" b="1" dirty="0">
                <a:latin typeface="Arabic Typesetting" panose="03020402040406030203" pitchFamily="66" charset="-78"/>
                <a:cs typeface="Arabic Typesetting" panose="03020402040406030203" pitchFamily="66" charset="-78"/>
              </a:rPr>
              <a:t>Anket Formunda Yer Verilen Ölçekler:  </a:t>
            </a:r>
            <a:r>
              <a:rPr lang="tr-TR" sz="1900" dirty="0">
                <a:latin typeface="Arabic Typesetting" panose="03020402040406030203" pitchFamily="66" charset="-78"/>
                <a:cs typeface="Arabic Typesetting" panose="03020402040406030203" pitchFamily="66" charset="-78"/>
              </a:rPr>
              <a:t>Anket soruları </a:t>
            </a:r>
            <a:r>
              <a:rPr lang="tr-TR" sz="1900" dirty="0" err="1">
                <a:latin typeface="Arabic Typesetting" panose="03020402040406030203" pitchFamily="66" charset="-78"/>
                <a:cs typeface="Arabic Typesetting" panose="03020402040406030203" pitchFamily="66" charset="-78"/>
              </a:rPr>
              <a:t>Hsu-Hsien</a:t>
            </a:r>
            <a:r>
              <a:rPr lang="tr-TR" sz="1900" dirty="0">
                <a:latin typeface="Arabic Typesetting" panose="03020402040406030203" pitchFamily="66" charset="-78"/>
                <a:cs typeface="Arabic Typesetting" panose="03020402040406030203" pitchFamily="66" charset="-78"/>
              </a:rPr>
              <a:t> </a:t>
            </a:r>
            <a:r>
              <a:rPr lang="tr-TR" sz="1900" dirty="0" err="1">
                <a:latin typeface="Arabic Typesetting" panose="03020402040406030203" pitchFamily="66" charset="-78"/>
                <a:cs typeface="Arabic Typesetting" panose="03020402040406030203" pitchFamily="66" charset="-78"/>
              </a:rPr>
              <a:t>Chi’nin</a:t>
            </a:r>
            <a:r>
              <a:rPr lang="tr-TR" sz="1900" dirty="0">
                <a:latin typeface="Arabic Typesetting" panose="03020402040406030203" pitchFamily="66" charset="-78"/>
                <a:cs typeface="Arabic Typesetting" panose="03020402040406030203" pitchFamily="66" charset="-78"/>
              </a:rPr>
              <a:t> 2011 yılında yaptığı </a:t>
            </a:r>
            <a:r>
              <a:rPr lang="tr-TR" sz="19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“Interactive </a:t>
            </a:r>
            <a:r>
              <a:rPr lang="tr-TR" sz="1900" dirty="0" err="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digital</a:t>
            </a:r>
            <a:r>
              <a:rPr lang="tr-TR" sz="19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tr-TR" sz="1900" dirty="0" err="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advertising</a:t>
            </a:r>
            <a:r>
              <a:rPr lang="tr-TR" sz="19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vs. </a:t>
            </a:r>
            <a:r>
              <a:rPr lang="tr-TR" sz="1900" dirty="0" err="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virtual</a:t>
            </a:r>
            <a:r>
              <a:rPr lang="tr-TR" sz="19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tr-TR" sz="1900" dirty="0" err="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brand</a:t>
            </a:r>
            <a:r>
              <a:rPr lang="tr-TR" sz="19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tr-TR" sz="1900" dirty="0" err="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community</a:t>
            </a:r>
            <a:r>
              <a:rPr lang="tr-TR" sz="19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tr-TR" sz="1900" dirty="0" err="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exploratory</a:t>
            </a:r>
            <a:r>
              <a:rPr lang="tr-TR" sz="19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tr-TR" sz="1900" dirty="0" err="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study</a:t>
            </a:r>
            <a:r>
              <a:rPr lang="tr-TR" sz="19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of </a:t>
            </a:r>
            <a:r>
              <a:rPr lang="tr-TR" sz="1900" dirty="0" err="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user</a:t>
            </a:r>
            <a:r>
              <a:rPr lang="tr-TR" sz="19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tr-TR" sz="1900" dirty="0" err="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motivation</a:t>
            </a:r>
            <a:r>
              <a:rPr lang="tr-TR" sz="19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tr-TR" sz="1900" dirty="0" err="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and</a:t>
            </a:r>
            <a:r>
              <a:rPr lang="tr-TR" sz="19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tr-TR" sz="1900" dirty="0" err="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social</a:t>
            </a:r>
            <a:r>
              <a:rPr lang="tr-TR" sz="19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tr-TR" sz="1900" dirty="0" err="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media</a:t>
            </a:r>
            <a:r>
              <a:rPr lang="tr-TR" sz="19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marketing </a:t>
            </a:r>
            <a:r>
              <a:rPr lang="tr-TR" sz="1900" dirty="0" err="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responses</a:t>
            </a:r>
            <a:r>
              <a:rPr lang="tr-TR" sz="19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tr-TR" sz="1900" dirty="0">
                <a:latin typeface="Arabic Typesetting" panose="03020402040406030203" pitchFamily="66" charset="-78"/>
                <a:cs typeface="Arabic Typesetting" panose="03020402040406030203" pitchFamily="66" charset="-78"/>
              </a:rPr>
              <a:t> adlı çalışmasından derlenerek hazırlanmıştır. </a:t>
            </a:r>
            <a:endParaRPr lang="tr-TR" sz="1900" dirty="0" smtClean="0">
              <a:latin typeface="Arabic Typesetting" panose="03020402040406030203" pitchFamily="66" charset="-78"/>
              <a:cs typeface="Arabic Typesetting" panose="03020402040406030203" pitchFamily="66" charset="-78"/>
            </a:endParaRPr>
          </a:p>
        </p:txBody>
      </p:sp>
      <p:sp>
        <p:nvSpPr>
          <p:cNvPr id="5" name="Dikdörtgen 4"/>
          <p:cNvSpPr/>
          <p:nvPr/>
        </p:nvSpPr>
        <p:spPr>
          <a:xfrm>
            <a:off x="2195736" y="2132856"/>
            <a:ext cx="468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685125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629816"/>
            <a:ext cx="8229600" cy="1143000"/>
          </a:xfrm>
        </p:spPr>
        <p:txBody>
          <a:bodyPr>
            <a:normAutofit fontScale="90000"/>
          </a:bodyPr>
          <a:lstStyle/>
          <a:p>
            <a:r>
              <a:rPr lang="tr-TR" dirty="0" smtClean="0">
                <a:latin typeface="Arabic Typesetting" panose="03020402040406030203" pitchFamily="66" charset="-78"/>
                <a:cs typeface="Arabic Typesetting" panose="03020402040406030203" pitchFamily="66" charset="-78"/>
              </a:rPr>
              <a:t>Sosyal </a:t>
            </a:r>
            <a:r>
              <a:rPr lang="tr-TR" dirty="0">
                <a:latin typeface="Arabic Typesetting" panose="03020402040406030203" pitchFamily="66" charset="-78"/>
                <a:cs typeface="Arabic Typesetting" panose="03020402040406030203" pitchFamily="66" charset="-78"/>
              </a:rPr>
              <a:t>Sermaye İhtiyacı ile Psikolojik Refah Faktörlerinin Gençlerin Sosyal Medya Pazarlamasına İlişkin Güven Algısına Etkisine Yönelik Araştırma</a:t>
            </a:r>
          </a:p>
        </p:txBody>
      </p:sp>
      <p:sp>
        <p:nvSpPr>
          <p:cNvPr id="3" name="İçerik Yer Tutucusu 2"/>
          <p:cNvSpPr>
            <a:spLocks noGrp="1"/>
          </p:cNvSpPr>
          <p:nvPr>
            <p:ph idx="1"/>
          </p:nvPr>
        </p:nvSpPr>
        <p:spPr>
          <a:xfrm>
            <a:off x="251520" y="2492896"/>
            <a:ext cx="8496944" cy="4248472"/>
          </a:xfrm>
        </p:spPr>
        <p:txBody>
          <a:bodyPr numCol="1">
            <a:normAutofit/>
          </a:bodyPr>
          <a:lstStyle/>
          <a:p>
            <a:pPr lvl="1" indent="-342900" algn="just">
              <a:buFont typeface="Wingdings" panose="05000000000000000000" pitchFamily="2" charset="2"/>
              <a:buChar char="v"/>
            </a:pPr>
            <a:r>
              <a:rPr lang="tr-TR" sz="1900" b="1" dirty="0" smtClean="0">
                <a:latin typeface="Arabic Typesetting" panose="03020402040406030203" pitchFamily="66" charset="-78"/>
                <a:cs typeface="Arabic Typesetting" panose="03020402040406030203" pitchFamily="66" charset="-78"/>
              </a:rPr>
              <a:t>Araştırmanın Hipotezleri </a:t>
            </a:r>
            <a:endParaRPr lang="tr-TR" sz="1900" dirty="0" smtClean="0">
              <a:latin typeface="Arabic Typesetting" panose="03020402040406030203" pitchFamily="66" charset="-78"/>
              <a:cs typeface="Arabic Typesetting" panose="03020402040406030203" pitchFamily="66" charset="-78"/>
            </a:endParaRPr>
          </a:p>
        </p:txBody>
      </p:sp>
      <p:sp>
        <p:nvSpPr>
          <p:cNvPr id="5" name="Dikdörtgen 4"/>
          <p:cNvSpPr/>
          <p:nvPr/>
        </p:nvSpPr>
        <p:spPr>
          <a:xfrm>
            <a:off x="2195736" y="2132856"/>
            <a:ext cx="468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pic>
        <p:nvPicPr>
          <p:cNvPr id="3073"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3528" y="3058302"/>
            <a:ext cx="8208913" cy="18108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78099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629816"/>
            <a:ext cx="8229600" cy="1143000"/>
          </a:xfrm>
        </p:spPr>
        <p:txBody>
          <a:bodyPr>
            <a:normAutofit fontScale="90000"/>
          </a:bodyPr>
          <a:lstStyle/>
          <a:p>
            <a:r>
              <a:rPr lang="tr-TR" dirty="0" smtClean="0">
                <a:latin typeface="Arabic Typesetting" panose="03020402040406030203" pitchFamily="66" charset="-78"/>
                <a:cs typeface="Arabic Typesetting" panose="03020402040406030203" pitchFamily="66" charset="-78"/>
              </a:rPr>
              <a:t>Sosyal </a:t>
            </a:r>
            <a:r>
              <a:rPr lang="tr-TR" dirty="0">
                <a:latin typeface="Arabic Typesetting" panose="03020402040406030203" pitchFamily="66" charset="-78"/>
                <a:cs typeface="Arabic Typesetting" panose="03020402040406030203" pitchFamily="66" charset="-78"/>
              </a:rPr>
              <a:t>Sermaye İhtiyacı ile Psikolojik Refah Faktörlerinin Gençlerin Sosyal Medya Pazarlamasına İlişkin Güven Algısına Etkisine Yönelik Araştırma</a:t>
            </a:r>
          </a:p>
        </p:txBody>
      </p:sp>
      <p:sp>
        <p:nvSpPr>
          <p:cNvPr id="3" name="İçerik Yer Tutucusu 2"/>
          <p:cNvSpPr>
            <a:spLocks noGrp="1"/>
          </p:cNvSpPr>
          <p:nvPr>
            <p:ph idx="1"/>
          </p:nvPr>
        </p:nvSpPr>
        <p:spPr>
          <a:xfrm>
            <a:off x="251520" y="2492896"/>
            <a:ext cx="8496944" cy="4248472"/>
          </a:xfrm>
        </p:spPr>
        <p:txBody>
          <a:bodyPr numCol="1">
            <a:normAutofit/>
          </a:bodyPr>
          <a:lstStyle/>
          <a:p>
            <a:pPr lvl="1" indent="-342900" algn="just">
              <a:buFont typeface="Wingdings" panose="05000000000000000000" pitchFamily="2" charset="2"/>
              <a:buChar char="v"/>
            </a:pPr>
            <a:r>
              <a:rPr lang="tr-TR" sz="2400" b="1" dirty="0">
                <a:latin typeface="Arabic Typesetting" panose="03020402040406030203" pitchFamily="66" charset="-78"/>
                <a:cs typeface="Arabic Typesetting" panose="03020402040406030203" pitchFamily="66" charset="-78"/>
              </a:rPr>
              <a:t>Elde Edilen Verilerin Analizi: </a:t>
            </a:r>
            <a:r>
              <a:rPr lang="tr-TR" sz="2400" dirty="0">
                <a:latin typeface="Arabic Typesetting" panose="03020402040406030203" pitchFamily="66" charset="-78"/>
                <a:cs typeface="Arabic Typesetting" panose="03020402040406030203" pitchFamily="66" charset="-78"/>
              </a:rPr>
              <a:t>Araştırmada anket formlarından elde edilen bilgiler SPSS 21 paket programıyla analiz edilmiştir. </a:t>
            </a:r>
            <a:endParaRPr lang="tr-TR" sz="2400" dirty="0" smtClean="0">
              <a:latin typeface="Arabic Typesetting" panose="03020402040406030203" pitchFamily="66" charset="-78"/>
              <a:cs typeface="Arabic Typesetting" panose="03020402040406030203" pitchFamily="66" charset="-78"/>
            </a:endParaRPr>
          </a:p>
          <a:p>
            <a:pPr lvl="2" indent="-342900" algn="just">
              <a:buFont typeface="Wingdings" panose="05000000000000000000" pitchFamily="2" charset="2"/>
              <a:buChar char="v"/>
            </a:pPr>
            <a:r>
              <a:rPr lang="tr-TR" sz="1800" dirty="0" smtClean="0">
                <a:latin typeface="Arabic Typesetting" panose="03020402040406030203" pitchFamily="66" charset="-78"/>
                <a:cs typeface="Arabic Typesetting" panose="03020402040406030203" pitchFamily="66" charset="-78"/>
              </a:rPr>
              <a:t>Demografik </a:t>
            </a:r>
            <a:r>
              <a:rPr lang="tr-TR" sz="1800" dirty="0">
                <a:latin typeface="Arabic Typesetting" panose="03020402040406030203" pitchFamily="66" charset="-78"/>
                <a:cs typeface="Arabic Typesetting" panose="03020402040406030203" pitchFamily="66" charset="-78"/>
              </a:rPr>
              <a:t>ve tanımlayıcı istatistikler, </a:t>
            </a:r>
            <a:endParaRPr lang="tr-TR" sz="1800" dirty="0" smtClean="0">
              <a:latin typeface="Arabic Typesetting" panose="03020402040406030203" pitchFamily="66" charset="-78"/>
              <a:cs typeface="Arabic Typesetting" panose="03020402040406030203" pitchFamily="66" charset="-78"/>
            </a:endParaRPr>
          </a:p>
          <a:p>
            <a:pPr lvl="2" indent="-342900" algn="just">
              <a:buFont typeface="Wingdings" panose="05000000000000000000" pitchFamily="2" charset="2"/>
              <a:buChar char="v"/>
            </a:pPr>
            <a:r>
              <a:rPr lang="tr-TR" sz="1800" dirty="0">
                <a:latin typeface="Arabic Typesetting" panose="03020402040406030203" pitchFamily="66" charset="-78"/>
                <a:cs typeface="Arabic Typesetting" panose="03020402040406030203" pitchFamily="66" charset="-78"/>
              </a:rPr>
              <a:t>A</a:t>
            </a:r>
            <a:r>
              <a:rPr lang="tr-TR" sz="1800" dirty="0" smtClean="0">
                <a:latin typeface="Arabic Typesetting" panose="03020402040406030203" pitchFamily="66" charset="-78"/>
                <a:cs typeface="Arabic Typesetting" panose="03020402040406030203" pitchFamily="66" charset="-78"/>
              </a:rPr>
              <a:t>raştırma </a:t>
            </a:r>
            <a:r>
              <a:rPr lang="tr-TR" sz="1800" dirty="0">
                <a:latin typeface="Arabic Typesetting" panose="03020402040406030203" pitchFamily="66" charset="-78"/>
                <a:cs typeface="Arabic Typesetting" panose="03020402040406030203" pitchFamily="66" charset="-78"/>
              </a:rPr>
              <a:t>hipotezlerinin testleri, </a:t>
            </a:r>
            <a:endParaRPr lang="tr-TR" sz="1800" dirty="0" smtClean="0">
              <a:latin typeface="Arabic Typesetting" panose="03020402040406030203" pitchFamily="66" charset="-78"/>
              <a:cs typeface="Arabic Typesetting" panose="03020402040406030203" pitchFamily="66" charset="-78"/>
            </a:endParaRPr>
          </a:p>
          <a:p>
            <a:pPr lvl="2" indent="-342900" algn="just">
              <a:buFont typeface="Wingdings" panose="05000000000000000000" pitchFamily="2" charset="2"/>
              <a:buChar char="v"/>
            </a:pPr>
            <a:r>
              <a:rPr lang="tr-TR" sz="1800" dirty="0">
                <a:latin typeface="Arabic Typesetting" panose="03020402040406030203" pitchFamily="66" charset="-78"/>
                <a:cs typeface="Arabic Typesetting" panose="03020402040406030203" pitchFamily="66" charset="-78"/>
              </a:rPr>
              <a:t>G</a:t>
            </a:r>
            <a:r>
              <a:rPr lang="tr-TR" sz="1800" dirty="0" smtClean="0">
                <a:latin typeface="Arabic Typesetting" panose="03020402040406030203" pitchFamily="66" charset="-78"/>
                <a:cs typeface="Arabic Typesetting" panose="03020402040406030203" pitchFamily="66" charset="-78"/>
              </a:rPr>
              <a:t>üvenilirlik </a:t>
            </a:r>
            <a:r>
              <a:rPr lang="tr-TR" sz="1800" dirty="0">
                <a:latin typeface="Arabic Typesetting" panose="03020402040406030203" pitchFamily="66" charset="-78"/>
                <a:cs typeface="Arabic Typesetting" panose="03020402040406030203" pitchFamily="66" charset="-78"/>
              </a:rPr>
              <a:t>ve geçerlilik hesapları ile değişkenler arası ilişkinin ve birbirleri üzerindeki etkilerinin ortaya </a:t>
            </a:r>
            <a:r>
              <a:rPr lang="tr-TR" sz="1800" dirty="0" smtClean="0">
                <a:latin typeface="Arabic Typesetting" panose="03020402040406030203" pitchFamily="66" charset="-78"/>
                <a:cs typeface="Arabic Typesetting" panose="03020402040406030203" pitchFamily="66" charset="-78"/>
              </a:rPr>
              <a:t>koyulması</a:t>
            </a:r>
          </a:p>
        </p:txBody>
      </p:sp>
      <p:sp>
        <p:nvSpPr>
          <p:cNvPr id="5" name="Dikdörtgen 4"/>
          <p:cNvSpPr/>
          <p:nvPr/>
        </p:nvSpPr>
        <p:spPr>
          <a:xfrm>
            <a:off x="2195736" y="2132856"/>
            <a:ext cx="4680000" cy="7200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9679029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1072</Words>
  <Application>Microsoft Office PowerPoint</Application>
  <PresentationFormat>Ekran Gösterisi (4:3)</PresentationFormat>
  <Paragraphs>138</Paragraphs>
  <Slides>19</Slides>
  <Notes>17</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Ofis Teması</vt:lpstr>
      <vt:lpstr>SOSYAL SERMAYE İHTİYACI İLE PSİKOLOJİK REFAH FAKTÖRLERİNİN GENÇLERİN SOSYAL MEDYA PAZARLAMASINA İLİŞKİN GÜVEN ALGISI </vt:lpstr>
      <vt:lpstr>Sosyal Medya Kavramı </vt:lpstr>
      <vt:lpstr>Sosyal Medya Türleri</vt:lpstr>
      <vt:lpstr>Sosyal Medya Türleri</vt:lpstr>
      <vt:lpstr>Sosyal Sermaye</vt:lpstr>
      <vt:lpstr>Kullanıcıların Psikolojik Refahı </vt:lpstr>
      <vt:lpstr>Sosyal Sermaye İhtiyacı ile Psikolojik Refah Faktörlerinin Gençlerin Sosyal Medya Pazarlamasına İlişkin Güven Algısına Etkisine Yönelik Araştırma</vt:lpstr>
      <vt:lpstr>Sosyal Sermaye İhtiyacı ile Psikolojik Refah Faktörlerinin Gençlerin Sosyal Medya Pazarlamasına İlişkin Güven Algısına Etkisine Yönelik Araştırma</vt:lpstr>
      <vt:lpstr>Sosyal Sermaye İhtiyacı ile Psikolojik Refah Faktörlerinin Gençlerin Sosyal Medya Pazarlamasına İlişkin Güven Algısına Etkisine Yönelik Araştırma</vt:lpstr>
      <vt:lpstr>Sosyal Sermaye İhtiyacı ile Psikolojik Refah Faktörlerinin Gençlerin Sosyal Medya Pazarlamasına İlişkin Güven Algısına Etkisine Yönelik Araştırma</vt:lpstr>
      <vt:lpstr>Sosyal Sermaye İhtiyacı ile Psikolojik Refah Faktörlerinin Gençlerin Sosyal Medya Pazarlamasına İlişkin Güven Algısına Etkisine Yönelik Araştırma</vt:lpstr>
      <vt:lpstr>Sosyal Sermaye İhtiyacı ile Psikolojik Refah Faktörlerinin Gençlerin Sosyal Medya Pazarlamasına İlişkin Güven Algısına Etkisine Yönelik Araştırma</vt:lpstr>
      <vt:lpstr>Sosyal Sermaye İhtiyacı ile Psikolojik Refah Faktörlerinin Gençlerin Sosyal Medya Pazarlamasına İlişkin Güven Algısına Etkisine Yönelik Araştırma</vt:lpstr>
      <vt:lpstr>Sosyal Sermaye İhtiyacı ile Psikolojik Refah Faktörlerinin Gençlerin Sosyal Medya Pazarlamasına İlişkin Güven Algısına Etkisine Yönelik Araştırma</vt:lpstr>
      <vt:lpstr>Sonuç</vt:lpstr>
      <vt:lpstr>Öneriler</vt:lpstr>
      <vt:lpstr>Çalışmanın Kısıtları ve Gelecek Çalışmalar için Öneriler </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SERMAYE İHTİYACI İLE PSİKOLOJİK REFAH FAKTÖRLERİNİN GENÇLERİN SOSYAL MEDYA PAZARLAMASINA İLİŞKİN GÜVEN ALGISINA ETKİSİ</dc:title>
  <dc:creator>Gonca ELBASI</dc:creator>
  <cp:lastModifiedBy>Gonca ELBASI</cp:lastModifiedBy>
  <cp:revision>15</cp:revision>
  <dcterms:created xsi:type="dcterms:W3CDTF">2015-06-03T08:12:32Z</dcterms:created>
  <dcterms:modified xsi:type="dcterms:W3CDTF">2015-06-10T11:14:19Z</dcterms:modified>
</cp:coreProperties>
</file>