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62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3" r:id="rId13"/>
    <p:sldId id="274" r:id="rId14"/>
    <p:sldId id="275" r:id="rId15"/>
    <p:sldId id="276" r:id="rId16"/>
    <p:sldId id="279" r:id="rId17"/>
    <p:sldId id="278" r:id="rId18"/>
    <p:sldId id="277" r:id="rId19"/>
    <p:sldId id="280" r:id="rId20"/>
    <p:sldId id="271" r:id="rId21"/>
    <p:sldId id="272" r:id="rId2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38D9B"/>
    <a:srgbClr val="8A9DA6"/>
    <a:srgbClr val="000000"/>
    <a:srgbClr val="9588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0" d="100"/>
          <a:sy n="80" d="100"/>
        </p:scale>
        <p:origin x="-1445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9BBBF-9727-45EB-A863-5F4AD000618D}" type="datetimeFigureOut">
              <a:rPr lang="tr-TR" smtClean="0"/>
              <a:t>10.06.2015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2E742-BDC3-4D28-A2F5-E5B0BF46A5E5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9BBBF-9727-45EB-A863-5F4AD000618D}" type="datetimeFigureOut">
              <a:rPr lang="tr-TR" smtClean="0"/>
              <a:t>10.06.2015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2E742-BDC3-4D28-A2F5-E5B0BF46A5E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9BBBF-9727-45EB-A863-5F4AD000618D}" type="datetimeFigureOut">
              <a:rPr lang="tr-TR" smtClean="0"/>
              <a:t>10.06.2015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2E742-BDC3-4D28-A2F5-E5B0BF46A5E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9BBBF-9727-45EB-A863-5F4AD000618D}" type="datetimeFigureOut">
              <a:rPr lang="tr-TR" smtClean="0"/>
              <a:t>10.06.2015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2E742-BDC3-4D28-A2F5-E5B0BF46A5E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9BBBF-9727-45EB-A863-5F4AD000618D}" type="datetimeFigureOut">
              <a:rPr lang="tr-TR" smtClean="0"/>
              <a:t>10.06.2015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2E742-BDC3-4D28-A2F5-E5B0BF46A5E5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9BBBF-9727-45EB-A863-5F4AD000618D}" type="datetimeFigureOut">
              <a:rPr lang="tr-TR" smtClean="0"/>
              <a:t>10.06.2015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2E742-BDC3-4D28-A2F5-E5B0BF46A5E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9BBBF-9727-45EB-A863-5F4AD000618D}" type="datetimeFigureOut">
              <a:rPr lang="tr-TR" smtClean="0"/>
              <a:t>10.06.2015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2E742-BDC3-4D28-A2F5-E5B0BF46A5E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9BBBF-9727-45EB-A863-5F4AD000618D}" type="datetimeFigureOut">
              <a:rPr lang="tr-TR" smtClean="0"/>
              <a:t>10.06.2015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2E742-BDC3-4D28-A2F5-E5B0BF46A5E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9BBBF-9727-45EB-A863-5F4AD000618D}" type="datetimeFigureOut">
              <a:rPr lang="tr-TR" smtClean="0"/>
              <a:t>10.06.2015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2E742-BDC3-4D28-A2F5-E5B0BF46A5E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9BBBF-9727-45EB-A863-5F4AD000618D}" type="datetimeFigureOut">
              <a:rPr lang="tr-TR" smtClean="0"/>
              <a:t>10.06.2015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2E742-BDC3-4D28-A2F5-E5B0BF46A5E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9BBBF-9727-45EB-A863-5F4AD000618D}" type="datetimeFigureOut">
              <a:rPr lang="tr-TR" smtClean="0"/>
              <a:t>10.06.2015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9B2E742-BDC3-4D28-A2F5-E5B0BF46A5E5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FF9BBBF-9727-45EB-A863-5F4AD000618D}" type="datetimeFigureOut">
              <a:rPr lang="tr-TR" smtClean="0"/>
              <a:t>10.06.2015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9B2E742-BDC3-4D28-A2F5-E5B0BF46A5E5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tx1">
                <a:lumMod val="85000"/>
              </a:schemeClr>
            </a:gs>
            <a:gs pos="96000">
              <a:schemeClr val="tx1">
                <a:lumMod val="95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533400" y="1816224"/>
            <a:ext cx="7851648" cy="1828800"/>
          </a:xfrm>
        </p:spPr>
        <p:txBody>
          <a:bodyPr>
            <a:noAutofit/>
          </a:bodyPr>
          <a:lstStyle/>
          <a:p>
            <a:r>
              <a:rPr lang="tr-TR" sz="4000" dirty="0"/>
              <a:t>TÜKETİCİLERİN ÖZEL ALIŞVERİŞ SİTELERİNDEN YENİDEN ALIŞVERİŞ YAPMA NİYETİNİ BELİR</a:t>
            </a:r>
            <a:r>
              <a:rPr lang="tr-TR" sz="4000" dirty="0">
                <a:solidFill>
                  <a:srgbClr val="958882"/>
                </a:solidFill>
              </a:rPr>
              <a:t>LE</a:t>
            </a:r>
            <a:r>
              <a:rPr lang="tr-TR" sz="4000" dirty="0"/>
              <a:t>YEN GÜVENLE İLİŞKİLİ FAKTÖRLER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533400" y="4556720"/>
            <a:ext cx="7854696" cy="1752600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tr-TR" sz="4300" b="1" dirty="0">
                <a:solidFill>
                  <a:schemeClr val="accent3">
                    <a:tint val="90000"/>
                    <a:satMod val="120000"/>
                  </a:schemeClr>
                </a:solidFill>
                <a:latin typeface="+mj-lt"/>
                <a:ea typeface="+mj-ea"/>
                <a:cs typeface="+mj-cs"/>
              </a:rPr>
              <a:t>İçlem Er</a:t>
            </a:r>
            <a:br>
              <a:rPr lang="tr-TR" sz="4300" b="1" dirty="0">
                <a:solidFill>
                  <a:schemeClr val="accent3">
                    <a:tint val="90000"/>
                    <a:satMod val="120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tr-TR" sz="4300" b="1" dirty="0">
                <a:solidFill>
                  <a:schemeClr val="accent3">
                    <a:tint val="90000"/>
                    <a:satMod val="120000"/>
                  </a:schemeClr>
                </a:solidFill>
                <a:latin typeface="+mj-lt"/>
                <a:ea typeface="+mj-ea"/>
                <a:cs typeface="+mj-cs"/>
              </a:rPr>
              <a:t>Sezgin Koyun</a:t>
            </a:r>
            <a:br>
              <a:rPr lang="tr-TR" sz="4300" b="1" dirty="0">
                <a:solidFill>
                  <a:schemeClr val="accent3">
                    <a:tint val="90000"/>
                    <a:satMod val="120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tr-TR" sz="4300" b="1" dirty="0">
                <a:solidFill>
                  <a:schemeClr val="accent3">
                    <a:tint val="90000"/>
                    <a:satMod val="120000"/>
                  </a:schemeClr>
                </a:solidFill>
                <a:latin typeface="+mj-lt"/>
                <a:ea typeface="+mj-ea"/>
                <a:cs typeface="+mj-cs"/>
              </a:rPr>
              <a:t>Gökhan </a:t>
            </a:r>
            <a:r>
              <a:rPr lang="tr-TR" sz="4300" b="1" dirty="0" err="1">
                <a:solidFill>
                  <a:schemeClr val="accent3">
                    <a:tint val="90000"/>
                    <a:satMod val="120000"/>
                  </a:schemeClr>
                </a:solidFill>
                <a:latin typeface="+mj-lt"/>
                <a:ea typeface="+mj-ea"/>
                <a:cs typeface="+mj-cs"/>
              </a:rPr>
              <a:t>Karaferya</a:t>
            </a:r>
            <a:r>
              <a:rPr lang="tr-TR" sz="4300" b="1" dirty="0">
                <a:solidFill>
                  <a:schemeClr val="accent3">
                    <a:tint val="90000"/>
                    <a:satMod val="120000"/>
                  </a:schemeClr>
                </a:solidFill>
                <a:latin typeface="+mj-lt"/>
                <a:ea typeface="+mj-ea"/>
                <a:cs typeface="+mj-cs"/>
              </a:rPr>
              <a:t/>
            </a:r>
            <a:br>
              <a:rPr lang="tr-TR" sz="4300" b="1" dirty="0">
                <a:solidFill>
                  <a:schemeClr val="accent3">
                    <a:tint val="90000"/>
                    <a:satMod val="120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tr-TR" sz="4300" b="1" dirty="0" smtClean="0">
                <a:solidFill>
                  <a:schemeClr val="accent3">
                    <a:tint val="90000"/>
                    <a:satMod val="120000"/>
                  </a:schemeClr>
                </a:solidFill>
                <a:latin typeface="+mj-lt"/>
                <a:ea typeface="+mj-ea"/>
                <a:cs typeface="+mj-cs"/>
              </a:rPr>
              <a:t>Çağdaş </a:t>
            </a:r>
            <a:r>
              <a:rPr lang="tr-TR" sz="4300" b="1" dirty="0">
                <a:solidFill>
                  <a:schemeClr val="accent3">
                    <a:tint val="90000"/>
                    <a:satMod val="120000"/>
                  </a:schemeClr>
                </a:solidFill>
                <a:latin typeface="+mj-lt"/>
                <a:ea typeface="+mj-ea"/>
                <a:cs typeface="+mj-cs"/>
              </a:rPr>
              <a:t>Han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tr-TR" sz="4300" b="1" dirty="0">
                <a:solidFill>
                  <a:schemeClr val="accent3">
                    <a:tint val="90000"/>
                    <a:satMod val="120000"/>
                  </a:schemeClr>
                </a:solidFill>
                <a:latin typeface="+mj-lt"/>
                <a:ea typeface="+mj-ea"/>
                <a:cs typeface="+mj-cs"/>
              </a:rPr>
              <a:t>Hatice </a:t>
            </a:r>
            <a:r>
              <a:rPr lang="tr-TR" sz="4300" b="1" dirty="0" err="1">
                <a:solidFill>
                  <a:schemeClr val="accent3">
                    <a:tint val="90000"/>
                    <a:satMod val="120000"/>
                  </a:schemeClr>
                </a:solidFill>
                <a:latin typeface="+mj-lt"/>
                <a:ea typeface="+mj-ea"/>
                <a:cs typeface="+mj-cs"/>
              </a:rPr>
              <a:t>Özbölük</a:t>
            </a:r>
            <a:endParaRPr lang="tr-TR" sz="4300" b="1" dirty="0">
              <a:solidFill>
                <a:schemeClr val="accent3">
                  <a:tint val="90000"/>
                  <a:satMod val="120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686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Araştırmanın Hipotezleri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/>
              <a:t>H1𝑎: Müşterilerin özel alışveriş sitelerinin bilişim teknolojileri becerilerine ilişkin algıları ile özel alışveriş sitelerine duydukları güven arasında ilişki vardır.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/>
              <a:t>H1𝑏: Müşterilerin özel alışveriş sitelerinin bilişim sistemleri güvenliği becerilerine ilişkin algıları ile özel alışveriş sitelerine duydukları güven arasında ilişki vardır.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/>
              <a:t>H1𝑐: Müşterilerin özel alışveriş sitelerinin iş yapma becerilerine ilişkin algıları ile özel alışveriş sitelerine duydukları güven arasında ilişki vardır.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tr-TR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/>
              <a:t>H2a:Müşterilerin özel alışveriş sitelerinin bilgi şeffaflığı düzeylerine ilişkin algıları ile özel alışveriş sitelerine duydukları güven arasında ilişki vardır.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/>
              <a:t>H2b:Müşterilerin özel alışveriş sitelerinin mahremiyeti koruma düzeylerine ilişkin algıları ile özel alışveriş sitelerine duydukları güven arasında ilişki vardır.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/>
              <a:t>H2c:Müşterilerin özel alışveriş sitelerinin büyüklüklerine ilişkin algıları ile özel alışveriş sitelerine duydukları güven arasında ilişki vardır.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tr-TR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/>
              <a:t>H3a:Müşterilerin özel alışveriş sitelerinin itibarlarına ilişkin algıları ile özel alışveriş sitelerine duydukları güven arasında ilişki vardır.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/>
              <a:t>H3b:Müşterilerin özel alışveriş sitelerinin müşterilerine gösterdiği ilgiye ilişkin algıları ile özel alışveriş sitelerine duydukları güven arasında ilişki vardır.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/>
              <a:t>H3c:Müşterilerin özel alışveriş siteleri ile ilgili üçüncü taraf algıları ile özel alışveriş sitelerine duydukları güven arasında ilişki vardır.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tr-TR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/>
              <a:t>H4: Müşterilerin özel alışveriş sitelerine duydukları güven ile özel alışveriş sitelerinden yeniden alışveriş yapma niyetleri arasında ilişki vardır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830831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Araştırmanın Evreni ve Örneklemi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tr-TR" sz="2200" dirty="0"/>
              <a:t>Bu çalışmada araştırma evreni özel alışveriş sitelerinden alışveriş yapan tüketiciler olarak belirlenmiştir. </a:t>
            </a:r>
            <a:endParaRPr lang="tr-TR" sz="2200" dirty="0" smtClean="0"/>
          </a:p>
          <a:p>
            <a:pPr>
              <a:spcBef>
                <a:spcPts val="0"/>
              </a:spcBef>
            </a:pPr>
            <a:endParaRPr lang="tr-TR" sz="2200" dirty="0" smtClean="0"/>
          </a:p>
          <a:p>
            <a:pPr>
              <a:spcBef>
                <a:spcPts val="0"/>
              </a:spcBef>
            </a:pPr>
            <a:r>
              <a:rPr lang="tr-TR" sz="2200" dirty="0" smtClean="0"/>
              <a:t>Ancak</a:t>
            </a:r>
            <a:r>
              <a:rPr lang="tr-TR" sz="2200" dirty="0"/>
              <a:t>, özel alışveriş sitelerinden alışveriş yapan tüketicilerin oluşturduğu evrenin büyüklüğü </a:t>
            </a:r>
            <a:r>
              <a:rPr lang="tr-TR" sz="2200" dirty="0" smtClean="0"/>
              <a:t>göz </a:t>
            </a:r>
            <a:r>
              <a:rPr lang="tr-TR" sz="2200" dirty="0"/>
              <a:t>önüne alınarak çalışmada </a:t>
            </a:r>
            <a:r>
              <a:rPr lang="tr-TR" sz="2200" dirty="0" smtClean="0"/>
              <a:t>kolayda </a:t>
            </a:r>
            <a:r>
              <a:rPr lang="tr-TR" sz="2200" dirty="0"/>
              <a:t>örnekleme yöntemi kullanılmıştır</a:t>
            </a:r>
            <a:r>
              <a:rPr lang="tr-TR" sz="2200" dirty="0" smtClean="0"/>
              <a:t>.</a:t>
            </a:r>
          </a:p>
          <a:p>
            <a:pPr>
              <a:spcBef>
                <a:spcPts val="0"/>
              </a:spcBef>
            </a:pPr>
            <a:endParaRPr lang="tr-TR" sz="2200" dirty="0" smtClean="0"/>
          </a:p>
          <a:p>
            <a:pPr>
              <a:spcBef>
                <a:spcPts val="0"/>
              </a:spcBef>
            </a:pPr>
            <a:r>
              <a:rPr lang="tr-TR" sz="2200" dirty="0"/>
              <a:t>Hazırlanan soru formu internette cevaplanabilecek bir </a:t>
            </a:r>
            <a:r>
              <a:rPr lang="tr-TR" sz="2200" dirty="0" err="1"/>
              <a:t>arayüz</a:t>
            </a:r>
            <a:r>
              <a:rPr lang="tr-TR" sz="2200" dirty="0"/>
              <a:t> haline getirilerek sosyal medyada paylaşılmış, toplamda 370 tüketiciden veri </a:t>
            </a:r>
            <a:r>
              <a:rPr lang="tr-TR" sz="2200" dirty="0" smtClean="0"/>
              <a:t>toplanmıştır. </a:t>
            </a:r>
          </a:p>
          <a:p>
            <a:pPr>
              <a:spcBef>
                <a:spcPts val="0"/>
              </a:spcBef>
            </a:pPr>
            <a:endParaRPr lang="tr-TR" sz="2200" dirty="0"/>
          </a:p>
          <a:p>
            <a:pPr>
              <a:spcBef>
                <a:spcPts val="0"/>
              </a:spcBef>
            </a:pPr>
            <a:r>
              <a:rPr lang="tr-TR" sz="2200" dirty="0" smtClean="0"/>
              <a:t>323 katılımcının sağladığı veri ile analizler gerçekleştirilmiştir.</a:t>
            </a:r>
            <a:endParaRPr lang="tr-TR" sz="2200" dirty="0"/>
          </a:p>
          <a:p>
            <a:pPr>
              <a:spcBef>
                <a:spcPts val="0"/>
              </a:spcBef>
            </a:pP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40455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Katılımcıların Demografik Profili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8172265"/>
              </p:ext>
            </p:extLst>
          </p:nvPr>
        </p:nvGraphicFramePr>
        <p:xfrm>
          <a:off x="457200" y="2086064"/>
          <a:ext cx="82296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1697360"/>
                <a:gridCol w="3024336"/>
                <a:gridCol w="1450504"/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Cinsiyet </a:t>
                      </a:r>
                      <a:endParaRPr lang="tr-TR" dirty="0"/>
                    </a:p>
                  </a:txBody>
                  <a:tcPr>
                    <a:solidFill>
                      <a:srgbClr val="838D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%</a:t>
                      </a:r>
                      <a:endParaRPr lang="tr-TR" dirty="0"/>
                    </a:p>
                  </a:txBody>
                  <a:tcPr>
                    <a:solidFill>
                      <a:srgbClr val="838D9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chemeClr val="bg1"/>
                          </a:solidFill>
                        </a:rPr>
                        <a:t>Eğitim </a:t>
                      </a:r>
                      <a:endParaRPr lang="tr-T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solidFill>
                            <a:schemeClr val="bg1"/>
                          </a:solidFill>
                        </a:rPr>
                        <a:t>%</a:t>
                      </a:r>
                      <a:endParaRPr lang="tr-TR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Kadın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60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Lise ve altı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33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Erkek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Önlisans</a:t>
                      </a:r>
                      <a:r>
                        <a:rPr lang="tr-TR" baseline="0" dirty="0" smtClean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6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b="1" dirty="0" smtClean="0">
                          <a:solidFill>
                            <a:schemeClr val="bg1"/>
                          </a:solidFill>
                        </a:rPr>
                        <a:t>Yaş </a:t>
                      </a:r>
                      <a:endParaRPr lang="tr-T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8D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>
                          <a:solidFill>
                            <a:schemeClr val="bg1"/>
                          </a:solidFill>
                        </a:rPr>
                        <a:t>%</a:t>
                      </a:r>
                      <a:endParaRPr lang="tr-T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8D9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Üniversite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43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18-24</a:t>
                      </a:r>
                      <a:endParaRPr lang="tr-TR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46</a:t>
                      </a:r>
                      <a:endParaRPr lang="tr-TR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Lisansüstü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18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25-29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dirty="0" smtClean="0">
                          <a:solidFill>
                            <a:schemeClr val="bg1"/>
                          </a:solidFill>
                        </a:rPr>
                        <a:t>Alışveriş</a:t>
                      </a:r>
                      <a:r>
                        <a:rPr lang="tr-TR" b="1" baseline="0" dirty="0" smtClean="0">
                          <a:solidFill>
                            <a:schemeClr val="bg1"/>
                          </a:solidFill>
                        </a:rPr>
                        <a:t> sıklığı</a:t>
                      </a:r>
                      <a:endParaRPr lang="tr-T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838D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>
                          <a:solidFill>
                            <a:schemeClr val="bg1"/>
                          </a:solidFill>
                        </a:rPr>
                        <a:t>%</a:t>
                      </a:r>
                      <a:endParaRPr lang="tr-T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838D9B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30-34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Haftada bir veya</a:t>
                      </a:r>
                      <a:r>
                        <a:rPr lang="tr-TR" baseline="0" dirty="0" smtClean="0"/>
                        <a:t> daha sık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35-39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İki haftada</a:t>
                      </a:r>
                      <a:r>
                        <a:rPr lang="tr-TR" baseline="0" dirty="0" smtClean="0"/>
                        <a:t> bir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10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40 yaş ve üzeri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Ayda bir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23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İki ayda bir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17</a:t>
                      </a:r>
                      <a:endParaRPr lang="tr-T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Üç</a:t>
                      </a:r>
                      <a:r>
                        <a:rPr lang="tr-TR" baseline="0" dirty="0" smtClean="0"/>
                        <a:t> ayda bir veya daha seyrek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47</a:t>
                      </a:r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734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08688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Açıklayıcı Faktör Analizi Sonuçları</a:t>
            </a:r>
            <a:endParaRPr lang="tr-T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233408"/>
            <a:ext cx="6094569" cy="586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959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18864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Doğrulayıcı Faktör Analizi Sonuçları</a:t>
            </a:r>
            <a:endParaRPr lang="tr-TR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422" y="1257649"/>
            <a:ext cx="6124922" cy="5627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94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500" dirty="0" smtClean="0"/>
              <a:t>Ölçme Modeli Değerleri</a:t>
            </a:r>
            <a:endParaRPr lang="tr-TR" sz="4500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7766317"/>
              </p:ext>
            </p:extLst>
          </p:nvPr>
        </p:nvGraphicFramePr>
        <p:xfrm>
          <a:off x="683568" y="2582912"/>
          <a:ext cx="8003231" cy="2157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0961"/>
                <a:gridCol w="1050410"/>
                <a:gridCol w="980382"/>
                <a:gridCol w="980382"/>
                <a:gridCol w="910355"/>
                <a:gridCol w="910355"/>
                <a:gridCol w="850386"/>
              </a:tblGrid>
              <a:tr h="356438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Uyum</a:t>
                      </a:r>
                      <a:r>
                        <a:rPr kumimoji="0" lang="en-US" sz="16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İ</a:t>
                      </a:r>
                      <a:r>
                        <a:rPr kumimoji="0" lang="tr-TR" sz="1600" kern="120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yiliği</a:t>
                      </a:r>
                      <a:r>
                        <a:rPr kumimoji="0" lang="tr-TR" sz="160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Değerleri</a:t>
                      </a:r>
                      <a:endParaRPr kumimoji="0" lang="tr-TR" sz="16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</a:t>
                      </a:r>
                      <a:r>
                        <a:rPr kumimoji="0" lang="en-US" sz="16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 / </a:t>
                      </a:r>
                      <a:r>
                        <a:rPr kumimoji="0" lang="en-US" sz="160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df</a:t>
                      </a:r>
                      <a:endParaRPr kumimoji="0" lang="tr-TR" sz="16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RMSEA</a:t>
                      </a:r>
                      <a:endParaRPr kumimoji="0" lang="tr-TR" sz="16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CFI</a:t>
                      </a:r>
                      <a:endParaRPr kumimoji="0" lang="tr-TR" sz="16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NFI</a:t>
                      </a:r>
                      <a:endParaRPr kumimoji="0" lang="tr-TR" sz="16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NNFI</a:t>
                      </a:r>
                      <a:endParaRPr kumimoji="0" lang="tr-TR" sz="16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GFI</a:t>
                      </a:r>
                      <a:endParaRPr kumimoji="0" lang="tr-TR" sz="16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356438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Önerilen</a:t>
                      </a:r>
                      <a:r>
                        <a:rPr kumimoji="0"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değer</a:t>
                      </a:r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 3</a:t>
                      </a:r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 0.08</a:t>
                      </a:r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 0.90</a:t>
                      </a:r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 0.90</a:t>
                      </a:r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 0.90</a:t>
                      </a:r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 0.80</a:t>
                      </a:r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356438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Model değeri</a:t>
                      </a:r>
                      <a:endParaRPr kumimoji="0" lang="tr-TR" sz="16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1.80*</a:t>
                      </a:r>
                      <a:endParaRPr kumimoji="0" lang="tr-TR" sz="16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0.050</a:t>
                      </a:r>
                      <a:endParaRPr kumimoji="0" lang="tr-TR" sz="16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0.99</a:t>
                      </a:r>
                      <a:endParaRPr kumimoji="0" lang="tr-TR" sz="16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0.97</a:t>
                      </a:r>
                      <a:endParaRPr kumimoji="0" lang="tr-TR" sz="16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0.98</a:t>
                      </a:r>
                      <a:endParaRPr kumimoji="0" lang="tr-TR" sz="16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0.88</a:t>
                      </a:r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356438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*643.28 / 357</a:t>
                      </a:r>
                      <a:endParaRPr kumimoji="0" lang="tr-TR" sz="16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6438">
                <a:tc gridSpan="7"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/>
                        </a:rPr>
                        <a:t></a:t>
                      </a:r>
                      <a:r>
                        <a:rPr kumimoji="0" lang="en-US" sz="14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kumimoji="0" lang="tr-TR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df</a:t>
                      </a:r>
                      <a:r>
                        <a:rPr kumimoji="0"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Ki-Kare değerinin serbestlik derecesine bölümü; RMSEA, </a:t>
                      </a:r>
                      <a:r>
                        <a:rPr kumimoji="0" lang="tr-TR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Root</a:t>
                      </a:r>
                      <a:r>
                        <a:rPr kumimoji="0"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Mean</a:t>
                      </a:r>
                      <a:r>
                        <a:rPr kumimoji="0"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Square</a:t>
                      </a:r>
                      <a:r>
                        <a:rPr kumimoji="0"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Error</a:t>
                      </a:r>
                      <a:r>
                        <a:rPr kumimoji="0"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</a:t>
                      </a:r>
                      <a:r>
                        <a:rPr kumimoji="0" lang="tr-TR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Approximation</a:t>
                      </a:r>
                      <a:r>
                        <a:rPr kumimoji="0"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CFI, </a:t>
                      </a:r>
                      <a:r>
                        <a:rPr kumimoji="0" lang="tr-TR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Comparative</a:t>
                      </a:r>
                      <a:r>
                        <a:rPr kumimoji="0"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Fit Index; NFI, </a:t>
                      </a:r>
                      <a:r>
                        <a:rPr kumimoji="0" lang="tr-TR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Normed</a:t>
                      </a:r>
                      <a:r>
                        <a:rPr kumimoji="0"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Fit Index; NNFI, </a:t>
                      </a:r>
                      <a:r>
                        <a:rPr kumimoji="0" lang="tr-TR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Non-Normed</a:t>
                      </a:r>
                      <a:r>
                        <a:rPr kumimoji="0"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Fit Index; GFI, </a:t>
                      </a:r>
                      <a:r>
                        <a:rPr kumimoji="0" lang="tr-TR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Goodness</a:t>
                      </a:r>
                      <a:r>
                        <a:rPr kumimoji="0"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Fit Index.</a:t>
                      </a:r>
                      <a:endParaRPr kumimoji="0" lang="tr-T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l" rtl="0" eaLnBrk="1" latinLnBrk="0" hangingPunct="1"/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l" rtl="0" eaLnBrk="1" latinLnBrk="0" hangingPunct="1"/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l" rtl="0" eaLnBrk="1" latinLnBrk="0" hangingPunct="1"/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l" rtl="0" eaLnBrk="1" latinLnBrk="0" hangingPunct="1"/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l" rtl="0" eaLnBrk="1" latinLnBrk="0" hangingPunct="1"/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l" rtl="0" eaLnBrk="1" latinLnBrk="0" hangingPunct="1"/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683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500" dirty="0" smtClean="0"/>
              <a:t>Yapısal Model Değerleri</a:t>
            </a:r>
            <a:endParaRPr lang="tr-TR" sz="4500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1388793"/>
              </p:ext>
            </p:extLst>
          </p:nvPr>
        </p:nvGraphicFramePr>
        <p:xfrm>
          <a:off x="683568" y="2582912"/>
          <a:ext cx="8003231" cy="2157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0961"/>
                <a:gridCol w="1050410"/>
                <a:gridCol w="980382"/>
                <a:gridCol w="980382"/>
                <a:gridCol w="910355"/>
                <a:gridCol w="910355"/>
                <a:gridCol w="850386"/>
              </a:tblGrid>
              <a:tr h="356438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Uyum</a:t>
                      </a:r>
                      <a:r>
                        <a:rPr kumimoji="0" lang="en-US" sz="16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İ</a:t>
                      </a:r>
                      <a:r>
                        <a:rPr kumimoji="0" lang="tr-TR" sz="1600" kern="1200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yiliği</a:t>
                      </a:r>
                      <a:r>
                        <a:rPr kumimoji="0" lang="tr-TR" sz="160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Değerleri</a:t>
                      </a:r>
                      <a:endParaRPr kumimoji="0" lang="tr-TR" sz="16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  <a:sym typeface="Symbol"/>
                        </a:rPr>
                        <a:t></a:t>
                      </a:r>
                      <a:r>
                        <a:rPr kumimoji="0" lang="en-US" sz="16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2 / </a:t>
                      </a:r>
                      <a:r>
                        <a:rPr kumimoji="0" lang="en-US" sz="1600" kern="1200" dirty="0" err="1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df</a:t>
                      </a:r>
                      <a:endParaRPr kumimoji="0" lang="tr-TR" sz="16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RMSEA</a:t>
                      </a:r>
                      <a:endParaRPr kumimoji="0" lang="tr-TR" sz="16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CFI</a:t>
                      </a:r>
                      <a:endParaRPr kumimoji="0" lang="tr-TR" sz="16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NFI</a:t>
                      </a:r>
                      <a:endParaRPr kumimoji="0" lang="tr-TR" sz="16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NNFI</a:t>
                      </a:r>
                      <a:endParaRPr kumimoji="0" lang="tr-TR" sz="16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GFI</a:t>
                      </a:r>
                      <a:endParaRPr kumimoji="0" lang="tr-TR" sz="16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356438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Önerilen</a:t>
                      </a:r>
                      <a:r>
                        <a:rPr kumimoji="0"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değer</a:t>
                      </a:r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 3</a:t>
                      </a:r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&lt; 0.08</a:t>
                      </a:r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 0.90</a:t>
                      </a:r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 0.90</a:t>
                      </a:r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 0.90</a:t>
                      </a:r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&gt; 0.80</a:t>
                      </a:r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356438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Model değeri</a:t>
                      </a:r>
                      <a:endParaRPr kumimoji="0" lang="tr-TR" sz="16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r>
                        <a:rPr kumimoji="0" lang="tr-T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94</a:t>
                      </a: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0.05</a:t>
                      </a:r>
                      <a:r>
                        <a:rPr kumimoji="0" lang="tr-T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0.9</a:t>
                      </a:r>
                      <a:r>
                        <a:rPr kumimoji="0" lang="tr-T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0.9</a:t>
                      </a:r>
                      <a:r>
                        <a:rPr kumimoji="0" lang="tr-T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0.98</a:t>
                      </a:r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0.8</a:t>
                      </a:r>
                      <a:r>
                        <a:rPr kumimoji="0" lang="tr-T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356438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300"/>
                        </a:spcAft>
                      </a:pPr>
                      <a:r>
                        <a:rPr kumimoji="0" lang="en-US" sz="16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r>
                        <a:rPr kumimoji="0" lang="tr-TR" sz="16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710.11</a:t>
                      </a:r>
                      <a:r>
                        <a:rPr kumimoji="0" lang="en-US" sz="16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600" i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kumimoji="0" lang="en-US" sz="16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tr-TR" sz="1600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65</a:t>
                      </a:r>
                      <a:endParaRPr kumimoji="0" lang="tr-TR" sz="1600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6438">
                <a:tc gridSpan="7"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/>
                        </a:rPr>
                        <a:t></a:t>
                      </a:r>
                      <a:r>
                        <a:rPr kumimoji="0" lang="en-US" sz="1400" kern="1200" baseline="300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kumimoji="0" lang="tr-TR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df</a:t>
                      </a:r>
                      <a:r>
                        <a:rPr kumimoji="0"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Ki-Kare değerinin serbestlik derecesine bölümü; RMSEA, </a:t>
                      </a:r>
                      <a:r>
                        <a:rPr kumimoji="0" lang="tr-TR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Root</a:t>
                      </a:r>
                      <a:r>
                        <a:rPr kumimoji="0"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Mean</a:t>
                      </a:r>
                      <a:r>
                        <a:rPr kumimoji="0"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Square</a:t>
                      </a:r>
                      <a:r>
                        <a:rPr kumimoji="0"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tr-TR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Error</a:t>
                      </a:r>
                      <a:r>
                        <a:rPr kumimoji="0"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</a:t>
                      </a:r>
                      <a:r>
                        <a:rPr kumimoji="0" lang="tr-TR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Approximation</a:t>
                      </a:r>
                      <a:r>
                        <a:rPr kumimoji="0"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CFI, </a:t>
                      </a:r>
                      <a:r>
                        <a:rPr kumimoji="0" lang="tr-TR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Comparative</a:t>
                      </a:r>
                      <a:r>
                        <a:rPr kumimoji="0"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Fit Index; NFI, </a:t>
                      </a:r>
                      <a:r>
                        <a:rPr kumimoji="0" lang="tr-TR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Normed</a:t>
                      </a:r>
                      <a:r>
                        <a:rPr kumimoji="0"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Fit Index; NNFI, </a:t>
                      </a:r>
                      <a:r>
                        <a:rPr kumimoji="0" lang="tr-TR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Non-Normed</a:t>
                      </a:r>
                      <a:r>
                        <a:rPr kumimoji="0"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Fit Index; GFI, </a:t>
                      </a:r>
                      <a:r>
                        <a:rPr kumimoji="0" lang="tr-TR" sz="1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Goodness</a:t>
                      </a:r>
                      <a:r>
                        <a:rPr kumimoji="0" lang="tr-TR" sz="1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Fit Index.</a:t>
                      </a:r>
                      <a:endParaRPr kumimoji="0" lang="tr-TR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l" rtl="0" eaLnBrk="1" latinLnBrk="0" hangingPunct="1"/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l" rtl="0" eaLnBrk="1" latinLnBrk="0" hangingPunct="1"/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l" rtl="0" eaLnBrk="1" latinLnBrk="0" hangingPunct="1"/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l" rtl="0" eaLnBrk="1" latinLnBrk="0" hangingPunct="1"/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l" rtl="0" eaLnBrk="1" latinLnBrk="0" hangingPunct="1"/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l" rtl="0" eaLnBrk="1" latinLnBrk="0" hangingPunct="1"/>
                      <a:endParaRPr kumimoji="0" lang="tr-TR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201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34888" y="116632"/>
            <a:ext cx="8229600" cy="1143000"/>
          </a:xfrm>
        </p:spPr>
        <p:txBody>
          <a:bodyPr/>
          <a:lstStyle/>
          <a:p>
            <a:r>
              <a:rPr lang="tr-TR" dirty="0" smtClean="0"/>
              <a:t>Yapısal </a:t>
            </a:r>
            <a:r>
              <a:rPr lang="tr-TR" dirty="0" smtClean="0"/>
              <a:t>Model</a:t>
            </a:r>
            <a:endParaRPr lang="tr-TR" dirty="0"/>
          </a:p>
        </p:txBody>
      </p:sp>
      <p:sp>
        <p:nvSpPr>
          <p:cNvPr id="4" name="Connector 6"/>
          <p:cNvSpPr>
            <a:spLocks noChangeAspect="1"/>
          </p:cNvSpPr>
          <p:nvPr/>
        </p:nvSpPr>
        <p:spPr>
          <a:xfrm>
            <a:off x="101600" y="3321072"/>
            <a:ext cx="1428000" cy="756000"/>
          </a:xfrm>
          <a:prstGeom prst="flowChartConnector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>
                <a:solidFill>
                  <a:schemeClr val="tx1"/>
                </a:solidFill>
              </a:rPr>
              <a:t>Bilgi şeffaflığı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Connector 7"/>
          <p:cNvSpPr>
            <a:spLocks noChangeAspect="1"/>
          </p:cNvSpPr>
          <p:nvPr/>
        </p:nvSpPr>
        <p:spPr>
          <a:xfrm>
            <a:off x="2423920" y="1484784"/>
            <a:ext cx="1428000" cy="756000"/>
          </a:xfrm>
          <a:prstGeom prst="flowChartConnector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>
                <a:solidFill>
                  <a:schemeClr val="tx1"/>
                </a:solidFill>
              </a:rPr>
              <a:t>Sistem güvenliği becerisi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Connector 9"/>
          <p:cNvSpPr>
            <a:spLocks noChangeAspect="1"/>
          </p:cNvSpPr>
          <p:nvPr/>
        </p:nvSpPr>
        <p:spPr>
          <a:xfrm>
            <a:off x="1979712" y="2384968"/>
            <a:ext cx="1428000" cy="756000"/>
          </a:xfrm>
          <a:prstGeom prst="flowChartConnector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>
                <a:solidFill>
                  <a:schemeClr val="tx1"/>
                </a:solidFill>
              </a:rPr>
              <a:t>İş yapma becerisi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" name="Connector 10"/>
          <p:cNvSpPr>
            <a:spLocks noChangeAspect="1"/>
          </p:cNvSpPr>
          <p:nvPr/>
        </p:nvSpPr>
        <p:spPr>
          <a:xfrm>
            <a:off x="2051720" y="5085184"/>
            <a:ext cx="1428000" cy="756000"/>
          </a:xfrm>
          <a:prstGeom prst="flowChartConnector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>
                <a:solidFill>
                  <a:schemeClr val="tx1"/>
                </a:solidFill>
              </a:rPr>
              <a:t>İtibar 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" name="Connector 11"/>
          <p:cNvSpPr>
            <a:spLocks noChangeAspect="1"/>
          </p:cNvSpPr>
          <p:nvPr/>
        </p:nvSpPr>
        <p:spPr>
          <a:xfrm>
            <a:off x="2195736" y="5985368"/>
            <a:ext cx="1428000" cy="756000"/>
          </a:xfrm>
          <a:prstGeom prst="flowChartConnector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>
                <a:solidFill>
                  <a:schemeClr val="tx1"/>
                </a:solidFill>
              </a:rPr>
              <a:t>Müşteri çıkarını düşünme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Connector 12"/>
          <p:cNvSpPr>
            <a:spLocks noChangeAspect="1"/>
          </p:cNvSpPr>
          <p:nvPr/>
        </p:nvSpPr>
        <p:spPr>
          <a:xfrm>
            <a:off x="101600" y="4365104"/>
            <a:ext cx="1428000" cy="756000"/>
          </a:xfrm>
          <a:prstGeom prst="flowChartConnector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>
                <a:solidFill>
                  <a:schemeClr val="tx1"/>
                </a:solidFill>
              </a:rPr>
              <a:t>Algılanan büyüklük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0" name="Connector 13"/>
          <p:cNvSpPr>
            <a:spLocks noChangeAspect="1"/>
          </p:cNvSpPr>
          <p:nvPr/>
        </p:nvSpPr>
        <p:spPr>
          <a:xfrm>
            <a:off x="5054600" y="3954760"/>
            <a:ext cx="1428000" cy="756000"/>
          </a:xfrm>
          <a:prstGeom prst="flowChartConnector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>
                <a:solidFill>
                  <a:schemeClr val="tx1"/>
                </a:solidFill>
              </a:rPr>
              <a:t>Güven </a:t>
            </a:r>
            <a:endParaRPr lang="tr-TR" sz="1400" dirty="0" smtClean="0">
              <a:solidFill>
                <a:schemeClr val="tx1"/>
              </a:solidFill>
            </a:endParaRPr>
          </a:p>
          <a:p>
            <a:pPr algn="ctr"/>
            <a:r>
              <a:rPr lang="tr-TR" sz="1400" dirty="0" smtClean="0">
                <a:solidFill>
                  <a:schemeClr val="tx1"/>
                </a:solidFill>
              </a:rPr>
              <a:t>R</a:t>
            </a:r>
            <a:r>
              <a:rPr lang="tr-TR" sz="1400" baseline="30000" dirty="0" smtClean="0">
                <a:solidFill>
                  <a:schemeClr val="tx1"/>
                </a:solidFill>
              </a:rPr>
              <a:t>2</a:t>
            </a:r>
            <a:r>
              <a:rPr lang="tr-TR" sz="1400" dirty="0" smtClean="0">
                <a:solidFill>
                  <a:schemeClr val="tx1"/>
                </a:solidFill>
              </a:rPr>
              <a:t>= 0.79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1" name="Connector 14"/>
          <p:cNvSpPr>
            <a:spLocks noChangeAspect="1"/>
          </p:cNvSpPr>
          <p:nvPr/>
        </p:nvSpPr>
        <p:spPr>
          <a:xfrm>
            <a:off x="7464480" y="3817936"/>
            <a:ext cx="1428000" cy="1051224"/>
          </a:xfrm>
          <a:prstGeom prst="flowChartConnector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>
                <a:solidFill>
                  <a:schemeClr val="tx1"/>
                </a:solidFill>
              </a:rPr>
              <a:t>Yeniden Alışveriş </a:t>
            </a:r>
            <a:r>
              <a:rPr lang="tr-TR" sz="1400" dirty="0" smtClean="0">
                <a:solidFill>
                  <a:schemeClr val="tx1"/>
                </a:solidFill>
              </a:rPr>
              <a:t>Niyeti</a:t>
            </a:r>
          </a:p>
          <a:p>
            <a:pPr algn="ctr"/>
            <a:r>
              <a:rPr lang="tr-TR" sz="1400" dirty="0">
                <a:solidFill>
                  <a:schemeClr val="tx1"/>
                </a:solidFill>
              </a:rPr>
              <a:t>R</a:t>
            </a:r>
            <a:r>
              <a:rPr lang="tr-TR" sz="1400" baseline="30000" dirty="0">
                <a:solidFill>
                  <a:schemeClr val="tx1"/>
                </a:solidFill>
              </a:rPr>
              <a:t>2</a:t>
            </a:r>
            <a:r>
              <a:rPr lang="tr-TR" sz="1400" dirty="0">
                <a:solidFill>
                  <a:schemeClr val="tx1"/>
                </a:solidFill>
              </a:rPr>
              <a:t>= </a:t>
            </a:r>
            <a:r>
              <a:rPr lang="tr-TR" sz="1400" dirty="0" smtClean="0">
                <a:solidFill>
                  <a:schemeClr val="tx1"/>
                </a:solidFill>
              </a:rPr>
              <a:t>0.35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3" name="Straight Arrow Connector 19"/>
          <p:cNvCxnSpPr>
            <a:stCxn id="6" idx="6"/>
            <a:endCxn id="10" idx="2"/>
          </p:cNvCxnSpPr>
          <p:nvPr/>
        </p:nvCxnSpPr>
        <p:spPr>
          <a:xfrm>
            <a:off x="3407712" y="2762968"/>
            <a:ext cx="1646888" cy="15697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34"/>
          <p:cNvCxnSpPr>
            <a:stCxn id="7" idx="6"/>
            <a:endCxn id="10" idx="2"/>
          </p:cNvCxnSpPr>
          <p:nvPr/>
        </p:nvCxnSpPr>
        <p:spPr>
          <a:xfrm flipV="1">
            <a:off x="3479720" y="4332760"/>
            <a:ext cx="1574880" cy="11304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37"/>
          <p:cNvCxnSpPr>
            <a:stCxn id="8" idx="6"/>
            <a:endCxn id="10" idx="2"/>
          </p:cNvCxnSpPr>
          <p:nvPr/>
        </p:nvCxnSpPr>
        <p:spPr>
          <a:xfrm flipV="1">
            <a:off x="3623736" y="4332760"/>
            <a:ext cx="1430864" cy="20306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43"/>
          <p:cNvCxnSpPr>
            <a:stCxn id="10" idx="6"/>
            <a:endCxn id="11" idx="2"/>
          </p:cNvCxnSpPr>
          <p:nvPr/>
        </p:nvCxnSpPr>
        <p:spPr>
          <a:xfrm>
            <a:off x="6482600" y="4332760"/>
            <a:ext cx="981880" cy="107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19"/>
          <p:cNvCxnSpPr>
            <a:stCxn id="9" idx="6"/>
            <a:endCxn id="10" idx="2"/>
          </p:cNvCxnSpPr>
          <p:nvPr/>
        </p:nvCxnSpPr>
        <p:spPr>
          <a:xfrm flipV="1">
            <a:off x="1529600" y="4332760"/>
            <a:ext cx="3525000" cy="41034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19"/>
          <p:cNvCxnSpPr>
            <a:stCxn id="5" idx="6"/>
            <a:endCxn id="10" idx="2"/>
          </p:cNvCxnSpPr>
          <p:nvPr/>
        </p:nvCxnSpPr>
        <p:spPr>
          <a:xfrm>
            <a:off x="3851920" y="1862784"/>
            <a:ext cx="1202680" cy="24699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19"/>
          <p:cNvCxnSpPr>
            <a:stCxn id="4" idx="6"/>
            <a:endCxn id="10" idx="2"/>
          </p:cNvCxnSpPr>
          <p:nvPr/>
        </p:nvCxnSpPr>
        <p:spPr>
          <a:xfrm>
            <a:off x="1529600" y="3699072"/>
            <a:ext cx="3525000" cy="6336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Connector 7"/>
          <p:cNvSpPr>
            <a:spLocks noChangeAspect="1"/>
          </p:cNvSpPr>
          <p:nvPr/>
        </p:nvSpPr>
        <p:spPr>
          <a:xfrm>
            <a:off x="4152112" y="1484784"/>
            <a:ext cx="1428000" cy="756000"/>
          </a:xfrm>
          <a:prstGeom prst="flowChartConnector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tr-TR" sz="1400" dirty="0" smtClean="0">
                <a:solidFill>
                  <a:schemeClr val="tx1"/>
                </a:solidFill>
              </a:rPr>
              <a:t>Bilişim teknolojileri becerisi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4" name="Connector 11"/>
          <p:cNvSpPr>
            <a:spLocks noChangeAspect="1"/>
          </p:cNvSpPr>
          <p:nvPr/>
        </p:nvSpPr>
        <p:spPr>
          <a:xfrm>
            <a:off x="4080104" y="5949280"/>
            <a:ext cx="1428000" cy="756000"/>
          </a:xfrm>
          <a:prstGeom prst="flowChartConnector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>
                <a:solidFill>
                  <a:schemeClr val="tx1"/>
                </a:solidFill>
              </a:rPr>
              <a:t>Üçüncü taraf önerileri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38" name="Straight Arrow Connector 37"/>
          <p:cNvCxnSpPr>
            <a:stCxn id="34" idx="0"/>
            <a:endCxn id="10" idx="2"/>
          </p:cNvCxnSpPr>
          <p:nvPr/>
        </p:nvCxnSpPr>
        <p:spPr>
          <a:xfrm flipV="1">
            <a:off x="4794104" y="4332760"/>
            <a:ext cx="260496" cy="16165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19"/>
          <p:cNvCxnSpPr>
            <a:stCxn id="33" idx="4"/>
            <a:endCxn id="10" idx="2"/>
          </p:cNvCxnSpPr>
          <p:nvPr/>
        </p:nvCxnSpPr>
        <p:spPr>
          <a:xfrm>
            <a:off x="4866112" y="2240784"/>
            <a:ext cx="188488" cy="20919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Metin kutusu 46"/>
          <p:cNvSpPr txBox="1"/>
          <p:nvPr/>
        </p:nvSpPr>
        <p:spPr>
          <a:xfrm>
            <a:off x="4923074" y="2813959"/>
            <a:ext cx="729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0.037</a:t>
            </a:r>
            <a:endParaRPr lang="tr-TR" b="1" baseline="-25000" dirty="0"/>
          </a:p>
        </p:txBody>
      </p:sp>
      <p:sp>
        <p:nvSpPr>
          <p:cNvPr id="48" name="Metin kutusu 47"/>
          <p:cNvSpPr txBox="1"/>
          <p:nvPr/>
        </p:nvSpPr>
        <p:spPr>
          <a:xfrm>
            <a:off x="4067944" y="2276872"/>
            <a:ext cx="774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0.15**</a:t>
            </a:r>
            <a:endParaRPr lang="tr-TR" b="1" baseline="-25000" dirty="0"/>
          </a:p>
        </p:txBody>
      </p:sp>
      <p:sp>
        <p:nvSpPr>
          <p:cNvPr id="49" name="Metin kutusu 48"/>
          <p:cNvSpPr txBox="1"/>
          <p:nvPr/>
        </p:nvSpPr>
        <p:spPr>
          <a:xfrm>
            <a:off x="3501381" y="2627620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0.21**</a:t>
            </a:r>
            <a:endParaRPr lang="tr-TR" b="1" baseline="-25000" dirty="0"/>
          </a:p>
        </p:txBody>
      </p:sp>
      <p:sp>
        <p:nvSpPr>
          <p:cNvPr id="51" name="Metin kutusu 50"/>
          <p:cNvSpPr txBox="1"/>
          <p:nvPr/>
        </p:nvSpPr>
        <p:spPr>
          <a:xfrm>
            <a:off x="2911100" y="3635732"/>
            <a:ext cx="7262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0.035</a:t>
            </a:r>
            <a:endParaRPr lang="tr-TR" b="1" baseline="-25000" dirty="0"/>
          </a:p>
        </p:txBody>
      </p:sp>
      <p:sp>
        <p:nvSpPr>
          <p:cNvPr id="53" name="Metin kutusu 52"/>
          <p:cNvSpPr txBox="1"/>
          <p:nvPr/>
        </p:nvSpPr>
        <p:spPr>
          <a:xfrm>
            <a:off x="2555776" y="4221088"/>
            <a:ext cx="847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0.093*</a:t>
            </a:r>
            <a:endParaRPr lang="tr-TR" b="1" baseline="-25000" dirty="0"/>
          </a:p>
        </p:txBody>
      </p:sp>
      <p:sp>
        <p:nvSpPr>
          <p:cNvPr id="54" name="Metin kutusu 53"/>
          <p:cNvSpPr txBox="1"/>
          <p:nvPr/>
        </p:nvSpPr>
        <p:spPr>
          <a:xfrm>
            <a:off x="3275856" y="4869160"/>
            <a:ext cx="814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0.54**</a:t>
            </a:r>
            <a:endParaRPr lang="tr-TR" b="1" baseline="-25000" dirty="0"/>
          </a:p>
        </p:txBody>
      </p:sp>
      <p:sp>
        <p:nvSpPr>
          <p:cNvPr id="56" name="Metin kutusu 55"/>
          <p:cNvSpPr txBox="1"/>
          <p:nvPr/>
        </p:nvSpPr>
        <p:spPr>
          <a:xfrm>
            <a:off x="3347864" y="5723964"/>
            <a:ext cx="677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0.31*</a:t>
            </a:r>
            <a:endParaRPr lang="tr-TR" b="1" baseline="-25000" dirty="0"/>
          </a:p>
        </p:txBody>
      </p:sp>
      <p:sp>
        <p:nvSpPr>
          <p:cNvPr id="57" name="Metin kutusu 56"/>
          <p:cNvSpPr txBox="1"/>
          <p:nvPr/>
        </p:nvSpPr>
        <p:spPr>
          <a:xfrm>
            <a:off x="4283968" y="5435932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0.07</a:t>
            </a:r>
            <a:endParaRPr lang="tr-TR" b="1" baseline="-25000" dirty="0"/>
          </a:p>
        </p:txBody>
      </p:sp>
      <p:sp>
        <p:nvSpPr>
          <p:cNvPr id="58" name="Metin kutusu 57"/>
          <p:cNvSpPr txBox="1"/>
          <p:nvPr/>
        </p:nvSpPr>
        <p:spPr>
          <a:xfrm>
            <a:off x="6588224" y="3948545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0.59**</a:t>
            </a:r>
            <a:endParaRPr lang="tr-TR" b="1" baseline="-25000" dirty="0"/>
          </a:p>
        </p:txBody>
      </p:sp>
      <p:sp>
        <p:nvSpPr>
          <p:cNvPr id="59" name="Dikdörtgen 58"/>
          <p:cNvSpPr/>
          <p:nvPr/>
        </p:nvSpPr>
        <p:spPr>
          <a:xfrm>
            <a:off x="1907704" y="1196752"/>
            <a:ext cx="4104456" cy="209002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0" name="Dikdörtgen 59"/>
          <p:cNvSpPr/>
          <p:nvPr/>
        </p:nvSpPr>
        <p:spPr>
          <a:xfrm>
            <a:off x="2961247" y="1187460"/>
            <a:ext cx="22020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b="1" dirty="0" smtClean="0">
                <a:solidFill>
                  <a:schemeClr val="tx1"/>
                </a:solidFill>
              </a:rPr>
              <a:t>Profesyonel beceri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1" name="Dikdörtgen 60"/>
          <p:cNvSpPr/>
          <p:nvPr/>
        </p:nvSpPr>
        <p:spPr>
          <a:xfrm>
            <a:off x="35496" y="2915652"/>
            <a:ext cx="1662088" cy="2534133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2" name="Dikdörtgen 61"/>
          <p:cNvSpPr/>
          <p:nvPr/>
        </p:nvSpPr>
        <p:spPr>
          <a:xfrm>
            <a:off x="201827" y="2915652"/>
            <a:ext cx="12378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b="1" dirty="0" smtClean="0">
                <a:solidFill>
                  <a:schemeClr val="tx1"/>
                </a:solidFill>
              </a:rPr>
              <a:t>Doğruluk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3" name="Dikdörtgen 62"/>
          <p:cNvSpPr/>
          <p:nvPr/>
        </p:nvSpPr>
        <p:spPr>
          <a:xfrm>
            <a:off x="1907704" y="4923208"/>
            <a:ext cx="4464496" cy="189016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4" name="Dikdörtgen 63"/>
          <p:cNvSpPr/>
          <p:nvPr/>
        </p:nvSpPr>
        <p:spPr>
          <a:xfrm>
            <a:off x="4895546" y="5003884"/>
            <a:ext cx="15424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b="1" dirty="0" smtClean="0">
                <a:solidFill>
                  <a:schemeClr val="tx1"/>
                </a:solidFill>
              </a:rPr>
              <a:t>İyi Niyetlilik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2" name="Metin kutusu 41"/>
          <p:cNvSpPr txBox="1"/>
          <p:nvPr/>
        </p:nvSpPr>
        <p:spPr>
          <a:xfrm>
            <a:off x="7826781" y="6169538"/>
            <a:ext cx="9718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 smtClean="0"/>
              <a:t>*  </a:t>
            </a:r>
            <a:r>
              <a:rPr lang="tr-TR" sz="1400" i="1" dirty="0"/>
              <a:t>p</a:t>
            </a:r>
            <a:r>
              <a:rPr lang="tr-TR" sz="1400" i="1" dirty="0" smtClean="0"/>
              <a:t> </a:t>
            </a:r>
            <a:r>
              <a:rPr lang="tr-TR" sz="1400" dirty="0" smtClean="0"/>
              <a:t>&lt; 0.05</a:t>
            </a:r>
          </a:p>
          <a:p>
            <a:r>
              <a:rPr lang="tr-TR" sz="1400" dirty="0" smtClean="0"/>
              <a:t>** </a:t>
            </a:r>
            <a:r>
              <a:rPr lang="tr-TR" sz="1400" i="1" dirty="0" smtClean="0"/>
              <a:t>p </a:t>
            </a:r>
            <a:r>
              <a:rPr lang="tr-TR" sz="1400" dirty="0" smtClean="0"/>
              <a:t>&lt; 0.01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251199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Sonuç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Özel alışveriş siteleri açısından </a:t>
            </a:r>
          </a:p>
          <a:p>
            <a:pPr lvl="1"/>
            <a:r>
              <a:rPr lang="tr-TR" sz="2000" dirty="0" smtClean="0"/>
              <a:t>bilişim teknolojileri becerisi, güveni yerine y</a:t>
            </a:r>
            <a:r>
              <a:rPr lang="tr-TR" sz="2000" dirty="0" smtClean="0">
                <a:sym typeface="Wingdings" panose="05000000000000000000" pitchFamily="2" charset="2"/>
              </a:rPr>
              <a:t>eniden alışveriş yapma niyetini açıklayan faktörlerden birisidir</a:t>
            </a:r>
          </a:p>
          <a:p>
            <a:pPr lvl="1"/>
            <a:r>
              <a:rPr lang="tr-TR" sz="2000" dirty="0" smtClean="0">
                <a:sym typeface="Wingdings" panose="05000000000000000000" pitchFamily="2" charset="2"/>
              </a:rPr>
              <a:t>e-ticaret doğrulama sertifikaları hakkında daha fazla bilgi verilmesi yoluyla bilgi </a:t>
            </a:r>
            <a:r>
              <a:rPr lang="tr-TR" sz="2000" dirty="0">
                <a:sym typeface="Wingdings" panose="05000000000000000000" pitchFamily="2" charset="2"/>
              </a:rPr>
              <a:t>şeffaflığı veya aktarımı </a:t>
            </a:r>
            <a:r>
              <a:rPr lang="tr-TR" sz="2000" dirty="0" smtClean="0">
                <a:sym typeface="Wingdings" panose="05000000000000000000" pitchFamily="2" charset="2"/>
              </a:rPr>
              <a:t>düzeyinin arttırılması, güven hususunu belirleyen faktörlerden birisi haline gelebilir</a:t>
            </a:r>
          </a:p>
          <a:p>
            <a:pPr lvl="1"/>
            <a:r>
              <a:rPr lang="tr-TR" sz="2000" dirty="0" smtClean="0">
                <a:sym typeface="Wingdings" panose="05000000000000000000" pitchFamily="2" charset="2"/>
              </a:rPr>
              <a:t>geçmiş performansları hakkında müşterilere daha fazla bilgi sunulması, güven açısından önemli bir faktör olan itibarı arttırabilir</a:t>
            </a:r>
          </a:p>
          <a:p>
            <a:pPr lvl="1"/>
            <a:r>
              <a:rPr lang="tr-TR" sz="2000" dirty="0" smtClean="0">
                <a:sym typeface="Wingdings" panose="05000000000000000000" pitchFamily="2" charset="2"/>
              </a:rPr>
              <a:t>müşterilerinin çıkarlarını korumak için gerçekleştirdikleri eylemler müşteriler ile daha fazla paylaşıldığında aradaki güven ilişkisinin daha da gelişmesi sağlanabilir </a:t>
            </a:r>
          </a:p>
          <a:p>
            <a:endParaRPr lang="tr-TR" sz="2000" dirty="0">
              <a:sym typeface="Wingdings" panose="05000000000000000000" pitchFamily="2" charset="2"/>
            </a:endParaRPr>
          </a:p>
          <a:p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161116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Öneriler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/>
              <a:t>Müşterilerin özel alışveriş sitelerine duyduğu güveni belirleyen farklı faktörlerin tespitine yönelik </a:t>
            </a:r>
            <a:r>
              <a:rPr lang="tr-TR" sz="2000" dirty="0" smtClean="0"/>
              <a:t>araştırmalar</a:t>
            </a:r>
          </a:p>
          <a:p>
            <a:endParaRPr lang="tr-TR" sz="2000" dirty="0"/>
          </a:p>
          <a:p>
            <a:r>
              <a:rPr lang="tr-TR" sz="2000" dirty="0" smtClean="0"/>
              <a:t>Güven hususu ile müşterilerin özel alışveriş sitelerinden yeniden alışveriş yapma niyetini belirleyen diğer faktörleri içeren daha kapsamlı araştırmalar</a:t>
            </a:r>
          </a:p>
          <a:p>
            <a:endParaRPr lang="tr-TR" sz="2000" dirty="0" smtClean="0"/>
          </a:p>
          <a:p>
            <a:r>
              <a:rPr lang="tr-TR" sz="2000" dirty="0" smtClean="0"/>
              <a:t>Müşterilerin alışveriş yapmaktan vazgeçtikleri özel alışveriş siteleri olup olmadığını ve bunun nedenlerini belirlemeye yönelik araştırmalar</a:t>
            </a:r>
          </a:p>
          <a:p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1655618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5641776" y="704088"/>
            <a:ext cx="3178696" cy="1143000"/>
          </a:xfrm>
        </p:spPr>
        <p:txBody>
          <a:bodyPr/>
          <a:lstStyle/>
          <a:p>
            <a:r>
              <a:rPr lang="tr-TR" dirty="0" smtClean="0"/>
              <a:t>E-Ticaret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764704"/>
            <a:ext cx="3598503" cy="6102162"/>
          </a:xfrm>
        </p:spPr>
      </p:pic>
      <p:sp>
        <p:nvSpPr>
          <p:cNvPr id="5" name="İçerik Yer Tutucusu 2"/>
          <p:cNvSpPr txBox="1">
            <a:spLocks/>
          </p:cNvSpPr>
          <p:nvPr/>
        </p:nvSpPr>
        <p:spPr>
          <a:xfrm>
            <a:off x="4932040" y="1935480"/>
            <a:ext cx="4032448" cy="4733880"/>
          </a:xfrm>
          <a:prstGeom prst="rect">
            <a:avLst/>
          </a:prstGeom>
        </p:spPr>
        <p:txBody>
          <a:bodyPr vert="horz">
            <a:normAutofit fontScale="925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6700" lvl="1" indent="-180975"/>
            <a:r>
              <a:rPr lang="tr-TR" dirty="0" smtClean="0"/>
              <a:t>2008-2013 arası dönemde yaklaşık yıllık %35’lik büyüme oranı</a:t>
            </a:r>
          </a:p>
          <a:p>
            <a:pPr marL="266700" lvl="1" indent="-180975"/>
            <a:r>
              <a:rPr lang="tr-TR" dirty="0" smtClean="0"/>
              <a:t>2013 yılı itibariyle</a:t>
            </a:r>
          </a:p>
          <a:p>
            <a:pPr marL="541020" lvl="2" indent="-180975"/>
            <a:r>
              <a:rPr lang="tr-TR" dirty="0" smtClean="0"/>
              <a:t>yaklaşık 10 milyon online alışveriş yapan müşteri: </a:t>
            </a:r>
            <a:r>
              <a:rPr lang="tr-TR" dirty="0" smtClean="0">
                <a:sym typeface="Wingdings" panose="05000000000000000000" pitchFamily="2" charset="2"/>
              </a:rPr>
              <a:t>%75’i 18-35 yaş arasında; %45’i kadın </a:t>
            </a:r>
            <a:endParaRPr lang="tr-TR" dirty="0" smtClean="0"/>
          </a:p>
          <a:p>
            <a:pPr marL="541020" lvl="2" indent="-180975"/>
            <a:r>
              <a:rPr lang="tr-TR" dirty="0" smtClean="0"/>
              <a:t>5000’den fazla e-perakendeci</a:t>
            </a:r>
          </a:p>
          <a:p>
            <a:pPr marL="541020" lvl="2" indent="-180975"/>
            <a:r>
              <a:rPr lang="tr-TR" dirty="0" smtClean="0"/>
              <a:t>En fazla satılan ürünler</a:t>
            </a:r>
          </a:p>
          <a:p>
            <a:pPr marL="815340" lvl="3" indent="-180975"/>
            <a:r>
              <a:rPr lang="tr-TR" dirty="0"/>
              <a:t>e</a:t>
            </a:r>
            <a:r>
              <a:rPr lang="tr-TR" dirty="0" smtClean="0"/>
              <a:t>lektronik</a:t>
            </a:r>
          </a:p>
          <a:p>
            <a:pPr marL="815340" lvl="3" indent="-180975"/>
            <a:r>
              <a:rPr lang="tr-TR" dirty="0" smtClean="0"/>
              <a:t>tekstil, ayakkabı ve aksesuar</a:t>
            </a:r>
          </a:p>
          <a:p>
            <a:pPr marL="815340" lvl="3" indent="-180975"/>
            <a:r>
              <a:rPr lang="tr-TR" dirty="0" smtClean="0"/>
              <a:t>bilet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832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/>
          <a:lstStyle/>
          <a:p>
            <a:r>
              <a:rPr lang="tr-TR" dirty="0" smtClean="0"/>
              <a:t>Kaynakça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700808"/>
            <a:ext cx="8507288" cy="4896544"/>
          </a:xfrm>
        </p:spPr>
        <p:txBody>
          <a:bodyPr>
            <a:noAutofit/>
          </a:bodyPr>
          <a:lstStyle/>
          <a:p>
            <a:r>
              <a:rPr lang="tr-TR" sz="1000" dirty="0" err="1"/>
              <a:t>Altunışık</a:t>
            </a:r>
            <a:r>
              <a:rPr lang="tr-TR" sz="1000" dirty="0"/>
              <a:t>, R., </a:t>
            </a:r>
            <a:r>
              <a:rPr lang="tr-TR" sz="1000" dirty="0" err="1"/>
              <a:t>Sütütemiz</a:t>
            </a:r>
            <a:r>
              <a:rPr lang="tr-TR" sz="1000" dirty="0"/>
              <a:t>, N. ve Çallı, L. (2010). “E-Memnuniyeti Etkileyen Performans Kriterlerinin Tespiti Üzerine Bir Araştırma: E-Perakendecilik Örneği”, Uluslararası Hakemli Sosyal Bilimler E-Dergisi, 20, 1-17.</a:t>
            </a:r>
          </a:p>
          <a:p>
            <a:r>
              <a:rPr lang="tr-TR" sz="1000" dirty="0" err="1" smtClean="0"/>
              <a:t>Badrinarayanan</a:t>
            </a:r>
            <a:r>
              <a:rPr lang="tr-TR" sz="1000" dirty="0"/>
              <a:t>, V., E. P. </a:t>
            </a:r>
            <a:r>
              <a:rPr lang="tr-TR" sz="1000" dirty="0" err="1"/>
              <a:t>Becerra</a:t>
            </a:r>
            <a:r>
              <a:rPr lang="tr-TR" sz="1000" dirty="0"/>
              <a:t> ve S. </a:t>
            </a:r>
            <a:r>
              <a:rPr lang="tr-TR" sz="1000" dirty="0" err="1"/>
              <a:t>Madhavaram</a:t>
            </a:r>
            <a:r>
              <a:rPr lang="tr-TR" sz="1000" dirty="0"/>
              <a:t> (2014). “</a:t>
            </a:r>
            <a:r>
              <a:rPr lang="tr-TR" sz="1000" dirty="0" err="1"/>
              <a:t>Inﬂuence</a:t>
            </a:r>
            <a:r>
              <a:rPr lang="tr-TR" sz="1000" dirty="0"/>
              <a:t> of </a:t>
            </a:r>
            <a:r>
              <a:rPr lang="tr-TR" sz="1000" dirty="0" err="1"/>
              <a:t>congruity</a:t>
            </a:r>
            <a:r>
              <a:rPr lang="tr-TR" sz="1000" dirty="0"/>
              <a:t> in </a:t>
            </a:r>
            <a:r>
              <a:rPr lang="tr-TR" sz="1000" dirty="0" err="1"/>
              <a:t>store-attribute</a:t>
            </a:r>
            <a:r>
              <a:rPr lang="tr-TR" sz="1000" dirty="0"/>
              <a:t> </a:t>
            </a:r>
            <a:r>
              <a:rPr lang="tr-TR" sz="1000" dirty="0" err="1"/>
              <a:t>dimensions</a:t>
            </a:r>
            <a:r>
              <a:rPr lang="tr-TR" sz="1000" dirty="0"/>
              <a:t> </a:t>
            </a:r>
            <a:r>
              <a:rPr lang="tr-TR" sz="1000" dirty="0" err="1"/>
              <a:t>and</a:t>
            </a:r>
            <a:r>
              <a:rPr lang="tr-TR" sz="1000" dirty="0"/>
              <a:t> self-</a:t>
            </a:r>
            <a:r>
              <a:rPr lang="tr-TR" sz="1000" dirty="0" err="1"/>
              <a:t>image</a:t>
            </a:r>
            <a:r>
              <a:rPr lang="tr-TR" sz="1000" dirty="0"/>
              <a:t> on </a:t>
            </a:r>
            <a:r>
              <a:rPr lang="tr-TR" sz="1000" dirty="0" err="1"/>
              <a:t>purchase</a:t>
            </a:r>
            <a:r>
              <a:rPr lang="tr-TR" sz="1000" dirty="0"/>
              <a:t> </a:t>
            </a:r>
            <a:r>
              <a:rPr lang="tr-TR" sz="1000" dirty="0" err="1"/>
              <a:t>intentions</a:t>
            </a:r>
            <a:r>
              <a:rPr lang="tr-TR" sz="1000" dirty="0"/>
              <a:t> in online </a:t>
            </a:r>
            <a:r>
              <a:rPr lang="tr-TR" sz="1000" dirty="0" err="1"/>
              <a:t>stores</a:t>
            </a:r>
            <a:r>
              <a:rPr lang="tr-TR" sz="1000" dirty="0"/>
              <a:t> of </a:t>
            </a:r>
            <a:r>
              <a:rPr lang="tr-TR" sz="1000" dirty="0" err="1"/>
              <a:t>multichannel</a:t>
            </a:r>
            <a:r>
              <a:rPr lang="tr-TR" sz="1000" dirty="0"/>
              <a:t> </a:t>
            </a:r>
            <a:r>
              <a:rPr lang="tr-TR" sz="1000" dirty="0" err="1"/>
              <a:t>retailers</a:t>
            </a:r>
            <a:r>
              <a:rPr lang="tr-TR" sz="1000" dirty="0"/>
              <a:t>”, </a:t>
            </a:r>
            <a:r>
              <a:rPr lang="tr-TR" sz="1000" dirty="0" err="1"/>
              <a:t>Journal</a:t>
            </a:r>
            <a:r>
              <a:rPr lang="tr-TR" sz="1000" dirty="0"/>
              <a:t> of </a:t>
            </a:r>
            <a:r>
              <a:rPr lang="tr-TR" sz="1000" dirty="0" err="1"/>
              <a:t>Retailing</a:t>
            </a:r>
            <a:r>
              <a:rPr lang="tr-TR" sz="1000" dirty="0"/>
              <a:t> </a:t>
            </a:r>
            <a:r>
              <a:rPr lang="tr-TR" sz="1000" dirty="0" err="1"/>
              <a:t>and</a:t>
            </a:r>
            <a:r>
              <a:rPr lang="tr-TR" sz="1000" dirty="0"/>
              <a:t> Consumer Services, </a:t>
            </a:r>
            <a:r>
              <a:rPr lang="tr-TR" sz="1000" dirty="0" err="1"/>
              <a:t>Vol</a:t>
            </a:r>
            <a:r>
              <a:rPr lang="tr-TR" sz="1000" dirty="0"/>
              <a:t>. 21, </a:t>
            </a:r>
            <a:r>
              <a:rPr lang="tr-TR" sz="1000" dirty="0" err="1"/>
              <a:t>pp</a:t>
            </a:r>
            <a:r>
              <a:rPr lang="tr-TR" sz="1000" dirty="0"/>
              <a:t>. 1013-1020.</a:t>
            </a:r>
          </a:p>
          <a:p>
            <a:r>
              <a:rPr lang="tr-TR" sz="1000" dirty="0" err="1" smtClean="0"/>
              <a:t>Bramall</a:t>
            </a:r>
            <a:r>
              <a:rPr lang="tr-TR" sz="1000" dirty="0"/>
              <a:t>, C., K. </a:t>
            </a:r>
            <a:r>
              <a:rPr lang="tr-TR" sz="1000" dirty="0" err="1"/>
              <a:t>Schoefer</a:t>
            </a:r>
            <a:r>
              <a:rPr lang="tr-TR" sz="1000" dirty="0"/>
              <a:t> ve </a:t>
            </a:r>
            <a:r>
              <a:rPr lang="tr-TR" sz="1000" dirty="0" err="1"/>
              <a:t>S.y</a:t>
            </a:r>
            <a:r>
              <a:rPr lang="tr-TR" sz="1000" dirty="0"/>
              <a:t> </a:t>
            </a:r>
            <a:r>
              <a:rPr lang="tr-TR" sz="1000" dirty="0" err="1"/>
              <a:t>McKechni</a:t>
            </a:r>
            <a:r>
              <a:rPr lang="tr-TR" sz="1000" dirty="0"/>
              <a:t> (2004). “</a:t>
            </a:r>
            <a:r>
              <a:rPr lang="tr-TR" sz="1000" dirty="0" err="1"/>
              <a:t>The</a:t>
            </a:r>
            <a:r>
              <a:rPr lang="tr-TR" sz="1000" dirty="0"/>
              <a:t> </a:t>
            </a:r>
            <a:r>
              <a:rPr lang="tr-TR" sz="1000" dirty="0" err="1"/>
              <a:t>Determinants</a:t>
            </a:r>
            <a:r>
              <a:rPr lang="tr-TR" sz="1000" dirty="0"/>
              <a:t> </a:t>
            </a:r>
            <a:r>
              <a:rPr lang="tr-TR" sz="1000" dirty="0" err="1"/>
              <a:t>and</a:t>
            </a:r>
            <a:r>
              <a:rPr lang="tr-TR" sz="1000" dirty="0"/>
              <a:t> </a:t>
            </a:r>
            <a:r>
              <a:rPr lang="tr-TR" sz="1000" dirty="0" err="1"/>
              <a:t>Consequences</a:t>
            </a:r>
            <a:r>
              <a:rPr lang="tr-TR" sz="1000" dirty="0"/>
              <a:t> of Consumer </a:t>
            </a:r>
            <a:r>
              <a:rPr lang="tr-TR" sz="1000" dirty="0" err="1"/>
              <a:t>Trust</a:t>
            </a:r>
            <a:r>
              <a:rPr lang="tr-TR" sz="1000" dirty="0"/>
              <a:t> </a:t>
            </a:r>
            <a:r>
              <a:rPr lang="tr-TR" sz="1000" dirty="0" err="1"/>
              <a:t>In</a:t>
            </a:r>
            <a:r>
              <a:rPr lang="tr-TR" sz="1000" dirty="0"/>
              <a:t> E-</a:t>
            </a:r>
            <a:r>
              <a:rPr lang="tr-TR" sz="1000" dirty="0" err="1"/>
              <a:t>Retailing</a:t>
            </a:r>
            <a:r>
              <a:rPr lang="tr-TR" sz="1000" dirty="0"/>
              <a:t>: A </a:t>
            </a:r>
            <a:r>
              <a:rPr lang="tr-TR" sz="1000" dirty="0" err="1"/>
              <a:t>Conceptual</a:t>
            </a:r>
            <a:r>
              <a:rPr lang="tr-TR" sz="1000" dirty="0"/>
              <a:t> Framework”, </a:t>
            </a:r>
            <a:r>
              <a:rPr lang="tr-TR" sz="1000" dirty="0" err="1"/>
              <a:t>Irish</a:t>
            </a:r>
            <a:r>
              <a:rPr lang="tr-TR" sz="1000" dirty="0"/>
              <a:t> Marketing </a:t>
            </a:r>
            <a:r>
              <a:rPr lang="tr-TR" sz="1000" dirty="0" err="1"/>
              <a:t>Review</a:t>
            </a:r>
            <a:r>
              <a:rPr lang="tr-TR" sz="1000" dirty="0"/>
              <a:t>, </a:t>
            </a:r>
            <a:r>
              <a:rPr lang="tr-TR" sz="1000" dirty="0" err="1"/>
              <a:t>Vol</a:t>
            </a:r>
            <a:r>
              <a:rPr lang="tr-TR" sz="1000" dirty="0"/>
              <a:t>. 17, No. 1-2, </a:t>
            </a:r>
            <a:r>
              <a:rPr lang="tr-TR" sz="1000" dirty="0" err="1"/>
              <a:t>pp</a:t>
            </a:r>
            <a:r>
              <a:rPr lang="tr-TR" sz="1000" dirty="0"/>
              <a:t>. 13-22.</a:t>
            </a:r>
            <a:r>
              <a:rPr lang="en-US" sz="1000" dirty="0"/>
              <a:t> </a:t>
            </a:r>
            <a:r>
              <a:rPr lang="en-US" sz="1000" dirty="0" err="1"/>
              <a:t>Corbitt</a:t>
            </a:r>
            <a:r>
              <a:rPr lang="en-US" sz="1000" dirty="0"/>
              <a:t>, B. J.,  T. </a:t>
            </a:r>
            <a:r>
              <a:rPr lang="en-US" sz="1000" dirty="0" err="1"/>
              <a:t>Thanasankit</a:t>
            </a:r>
            <a:r>
              <a:rPr lang="en-US" sz="1000" dirty="0"/>
              <a:t> , H. Yi (2003). “Trust and E-Commerce: A Study of Consumer Perceptions”, Electronic Commerce Research and Applications, Vol. 2, pp. 203–215.</a:t>
            </a:r>
            <a:endParaRPr lang="tr-TR" sz="1000" dirty="0"/>
          </a:p>
          <a:p>
            <a:r>
              <a:rPr lang="tr-TR" sz="1000" dirty="0" smtClean="0"/>
              <a:t>Çabuk</a:t>
            </a:r>
            <a:r>
              <a:rPr lang="tr-TR" sz="1000" dirty="0"/>
              <a:t>, S., Doğan </a:t>
            </a:r>
            <a:r>
              <a:rPr lang="tr-TR" sz="1000" dirty="0" err="1"/>
              <a:t>Sudaş</a:t>
            </a:r>
            <a:r>
              <a:rPr lang="tr-TR" sz="1000" dirty="0"/>
              <a:t>, H., Kıran </a:t>
            </a:r>
            <a:r>
              <a:rPr lang="tr-TR" sz="1000" dirty="0" err="1"/>
              <a:t>Bulğurcu</a:t>
            </a:r>
            <a:r>
              <a:rPr lang="tr-TR" sz="1000" dirty="0"/>
              <a:t>, B. (2012). “Bulanık Bir Model İle Özel Alışveriş Sitelerinin Değerlendirilmesi”, Çağ Üniversitesi Sosyal Bilimler Dergisi, 9 (2), </a:t>
            </a:r>
            <a:r>
              <a:rPr lang="tr-TR" sz="1000" dirty="0" err="1"/>
              <a:t>pp</a:t>
            </a:r>
            <a:r>
              <a:rPr lang="tr-TR" sz="1000" dirty="0"/>
              <a:t>. 35-47.</a:t>
            </a:r>
          </a:p>
          <a:p>
            <a:r>
              <a:rPr lang="tr-TR" sz="1000" dirty="0" smtClean="0"/>
              <a:t>Çelik</a:t>
            </a:r>
            <a:r>
              <a:rPr lang="tr-TR" sz="1000" dirty="0"/>
              <a:t>, S. (2012). “İnternetteki Ürün Sitelerinin Tasarımına Yönelik Tutumlarda </a:t>
            </a:r>
            <a:r>
              <a:rPr lang="tr-TR" sz="1000" dirty="0" err="1"/>
              <a:t>CinsiyetinEtkileri</a:t>
            </a:r>
            <a:r>
              <a:rPr lang="tr-TR" sz="1000" dirty="0"/>
              <a:t> Üzerine Bir Çalışma”, Öneri, 10 (38), </a:t>
            </a:r>
            <a:r>
              <a:rPr lang="tr-TR" sz="1000" dirty="0" err="1"/>
              <a:t>pp</a:t>
            </a:r>
            <a:r>
              <a:rPr lang="tr-TR" sz="1000" dirty="0"/>
              <a:t>. 53-63.</a:t>
            </a:r>
          </a:p>
          <a:p>
            <a:r>
              <a:rPr lang="en-US" sz="1000" dirty="0" err="1" smtClean="0"/>
              <a:t>Gefen</a:t>
            </a:r>
            <a:r>
              <a:rPr lang="en-US" sz="1000" dirty="0"/>
              <a:t>, David (2000). “E-Commerce: the Role of Familiarity and Trust”, The International Journal of Management Science, Omega 28, pp. 725-737.</a:t>
            </a:r>
            <a:endParaRPr lang="tr-TR" sz="1000" dirty="0"/>
          </a:p>
          <a:p>
            <a:r>
              <a:rPr lang="en-US" sz="1000" dirty="0" err="1" smtClean="0"/>
              <a:t>Gefen</a:t>
            </a:r>
            <a:r>
              <a:rPr lang="en-US" sz="1000" dirty="0"/>
              <a:t>, D. </a:t>
            </a:r>
            <a:r>
              <a:rPr lang="en-US" sz="1000" dirty="0" err="1"/>
              <a:t>ve</a:t>
            </a:r>
            <a:r>
              <a:rPr lang="en-US" sz="1000" dirty="0"/>
              <a:t> D. W. Straub (2004). “Consumer trust in B2C e-Commerce and the importance of social presence: experiments in e-Products and e-Services”, The International Journal of Management Science, Omega 32, pp. 407–424.</a:t>
            </a:r>
            <a:endParaRPr lang="tr-TR" sz="1000" dirty="0"/>
          </a:p>
          <a:p>
            <a:r>
              <a:rPr lang="en-US" sz="1000" dirty="0" smtClean="0"/>
              <a:t>Gupta</a:t>
            </a:r>
            <a:r>
              <a:rPr lang="en-US" sz="1000" dirty="0"/>
              <a:t>, S., </a:t>
            </a:r>
            <a:r>
              <a:rPr lang="en-US" sz="1000" dirty="0" err="1"/>
              <a:t>ve</a:t>
            </a:r>
            <a:r>
              <a:rPr lang="en-US" sz="1000" dirty="0"/>
              <a:t> Kim, H. W. (2007). “The moderating effect of transaction experience on the decision calculus in on-line repurchase”, International Journal of Electronic Commerce, Vol. 12, No. 1, pp. 127–158.</a:t>
            </a:r>
          </a:p>
          <a:p>
            <a:r>
              <a:rPr lang="en-US" sz="1000" dirty="0" smtClean="0"/>
              <a:t>Hoffman</a:t>
            </a:r>
            <a:r>
              <a:rPr lang="en-US" sz="1000" dirty="0"/>
              <a:t>, D. L., T. P. Novak </a:t>
            </a:r>
            <a:r>
              <a:rPr lang="en-US" sz="1000" dirty="0" err="1"/>
              <a:t>ve</a:t>
            </a:r>
            <a:r>
              <a:rPr lang="en-US" sz="1000" dirty="0"/>
              <a:t> M. Peralta (1999). “Building Consumer Trust Online”, Communications of the ACM, Vol. 42, No. 4, pp. 80-85.</a:t>
            </a:r>
          </a:p>
          <a:p>
            <a:r>
              <a:rPr lang="en-US" sz="1000" dirty="0" err="1" smtClean="0"/>
              <a:t>Hsua</a:t>
            </a:r>
            <a:r>
              <a:rPr lang="en-US" sz="1000" dirty="0"/>
              <a:t>, M.-H., C.-M. </a:t>
            </a:r>
            <a:r>
              <a:rPr lang="en-US" sz="1000" dirty="0" err="1"/>
              <a:t>Changb</a:t>
            </a:r>
            <a:r>
              <a:rPr lang="en-US" sz="1000" dirty="0"/>
              <a:t> </a:t>
            </a:r>
            <a:r>
              <a:rPr lang="en-US" sz="1000" dirty="0" err="1"/>
              <a:t>ve</a:t>
            </a:r>
            <a:r>
              <a:rPr lang="en-US" sz="1000" dirty="0"/>
              <a:t> L.W. Chuang (2015). “Understanding the determinants of online repeat purchase intention and moderating role of habit: The case of online group-buying in Taiwan”, International Journal of Information Management, Vol. 35, pp.  45–56.</a:t>
            </a:r>
            <a:endParaRPr lang="tr-TR" sz="1000" dirty="0"/>
          </a:p>
          <a:p>
            <a:r>
              <a:rPr lang="tr-TR" sz="1000" dirty="0" err="1"/>
              <a:t>Hung</a:t>
            </a:r>
            <a:r>
              <a:rPr lang="tr-TR" sz="1000" dirty="0"/>
              <a:t>, S.-W., </a:t>
            </a:r>
            <a:r>
              <a:rPr lang="tr-TR" sz="1000" dirty="0" err="1"/>
              <a:t>Cheng</a:t>
            </a:r>
            <a:r>
              <a:rPr lang="tr-TR" sz="1000" dirty="0"/>
              <a:t>, M.-J. ve </a:t>
            </a:r>
            <a:r>
              <a:rPr lang="tr-TR" sz="1000" dirty="0" err="1"/>
              <a:t>Chen</a:t>
            </a:r>
            <a:r>
              <a:rPr lang="tr-TR" sz="1000" dirty="0"/>
              <a:t>, P.-C. (2012). “</a:t>
            </a:r>
            <a:r>
              <a:rPr lang="tr-TR" sz="1000" dirty="0" err="1"/>
              <a:t>Reexamining</a:t>
            </a:r>
            <a:r>
              <a:rPr lang="tr-TR" sz="1000" dirty="0"/>
              <a:t> </a:t>
            </a:r>
            <a:r>
              <a:rPr lang="tr-TR" sz="1000" dirty="0" err="1"/>
              <a:t>the</a:t>
            </a:r>
            <a:r>
              <a:rPr lang="tr-TR" sz="1000" dirty="0"/>
              <a:t> </a:t>
            </a:r>
            <a:r>
              <a:rPr lang="tr-TR" sz="1000" dirty="0" err="1"/>
              <a:t>Factors</a:t>
            </a:r>
            <a:r>
              <a:rPr lang="tr-TR" sz="1000" dirty="0"/>
              <a:t> </a:t>
            </a:r>
            <a:r>
              <a:rPr lang="tr-TR" sz="1000" dirty="0" err="1"/>
              <a:t>for</a:t>
            </a:r>
            <a:r>
              <a:rPr lang="tr-TR" sz="1000" dirty="0"/>
              <a:t> </a:t>
            </a:r>
            <a:r>
              <a:rPr lang="tr-TR" sz="1000" dirty="0" err="1"/>
              <a:t>Trust</a:t>
            </a:r>
            <a:r>
              <a:rPr lang="tr-TR" sz="1000" dirty="0"/>
              <a:t> in </a:t>
            </a:r>
            <a:r>
              <a:rPr lang="tr-TR" sz="1000" dirty="0" err="1"/>
              <a:t>Cultivating</a:t>
            </a:r>
            <a:r>
              <a:rPr lang="tr-TR" sz="1000" dirty="0"/>
              <a:t> Online </a:t>
            </a:r>
            <a:r>
              <a:rPr lang="tr-TR" sz="1000" dirty="0" err="1"/>
              <a:t>Customer</a:t>
            </a:r>
            <a:r>
              <a:rPr lang="tr-TR" sz="1000" dirty="0"/>
              <a:t> </a:t>
            </a:r>
            <a:r>
              <a:rPr lang="tr-TR" sz="1000" dirty="0" err="1"/>
              <a:t>Repurchase</a:t>
            </a:r>
            <a:r>
              <a:rPr lang="tr-TR" sz="1000" dirty="0"/>
              <a:t> </a:t>
            </a:r>
            <a:r>
              <a:rPr lang="tr-TR" sz="1000" dirty="0" err="1"/>
              <a:t>Intentions</a:t>
            </a:r>
            <a:r>
              <a:rPr lang="tr-TR" sz="1000" dirty="0"/>
              <a:t>: </a:t>
            </a:r>
            <a:r>
              <a:rPr lang="tr-TR" sz="1000" dirty="0" err="1"/>
              <a:t>The</a:t>
            </a:r>
            <a:r>
              <a:rPr lang="tr-TR" sz="1000" dirty="0"/>
              <a:t> </a:t>
            </a:r>
            <a:r>
              <a:rPr lang="tr-TR" sz="1000" dirty="0" err="1"/>
              <a:t>Moderating</a:t>
            </a:r>
            <a:r>
              <a:rPr lang="tr-TR" sz="1000" dirty="0"/>
              <a:t> </a:t>
            </a:r>
            <a:r>
              <a:rPr lang="tr-TR" sz="1000" dirty="0" err="1"/>
              <a:t>Effect</a:t>
            </a:r>
            <a:r>
              <a:rPr lang="tr-TR" sz="1000" dirty="0"/>
              <a:t> of </a:t>
            </a:r>
            <a:r>
              <a:rPr lang="tr-TR" sz="1000" dirty="0" err="1"/>
              <a:t>Perceived</a:t>
            </a:r>
            <a:r>
              <a:rPr lang="tr-TR" sz="1000" dirty="0"/>
              <a:t> </a:t>
            </a:r>
            <a:r>
              <a:rPr lang="tr-TR" sz="1000" dirty="0" err="1"/>
              <a:t>Waiting</a:t>
            </a:r>
            <a:r>
              <a:rPr lang="tr-TR" sz="1000" dirty="0"/>
              <a:t>”, International </a:t>
            </a:r>
            <a:r>
              <a:rPr lang="tr-TR" sz="1000" dirty="0" err="1"/>
              <a:t>Journal</a:t>
            </a:r>
            <a:r>
              <a:rPr lang="tr-TR" sz="1000" dirty="0"/>
              <a:t> of Human–</a:t>
            </a:r>
            <a:r>
              <a:rPr lang="tr-TR" sz="1000" dirty="0" err="1"/>
              <a:t>Computer</a:t>
            </a:r>
            <a:r>
              <a:rPr lang="tr-TR" sz="1000" dirty="0"/>
              <a:t> </a:t>
            </a:r>
            <a:r>
              <a:rPr lang="tr-TR" sz="1000" dirty="0" err="1"/>
              <a:t>Interaction</a:t>
            </a:r>
            <a:r>
              <a:rPr lang="tr-TR" sz="1000" dirty="0"/>
              <a:t>, 28, </a:t>
            </a:r>
            <a:r>
              <a:rPr lang="tr-TR" sz="1000" dirty="0" err="1"/>
              <a:t>pp</a:t>
            </a:r>
            <a:r>
              <a:rPr lang="tr-TR" sz="1000" dirty="0"/>
              <a:t>. 666-677.</a:t>
            </a:r>
          </a:p>
          <a:p>
            <a:r>
              <a:rPr lang="tr-TR" sz="1000" dirty="0" err="1" smtClean="0"/>
              <a:t>Jarvenpaa,S</a:t>
            </a:r>
            <a:r>
              <a:rPr lang="tr-TR" sz="1000" dirty="0"/>
              <a:t>., N. </a:t>
            </a:r>
            <a:r>
              <a:rPr lang="tr-TR" sz="1000" dirty="0" err="1"/>
              <a:t>Tractinsky</a:t>
            </a:r>
            <a:r>
              <a:rPr lang="tr-TR" sz="1000" dirty="0"/>
              <a:t> ve M. </a:t>
            </a:r>
            <a:r>
              <a:rPr lang="tr-TR" sz="1000" dirty="0" err="1"/>
              <a:t>Vitale</a:t>
            </a:r>
            <a:r>
              <a:rPr lang="tr-TR" sz="1000" dirty="0"/>
              <a:t> (2000). “</a:t>
            </a:r>
            <a:r>
              <a:rPr lang="tr-TR" sz="1000" i="1" dirty="0"/>
              <a:t>Consumer </a:t>
            </a:r>
            <a:r>
              <a:rPr lang="tr-TR" sz="1000" i="1" dirty="0" err="1"/>
              <a:t>trust</a:t>
            </a:r>
            <a:r>
              <a:rPr lang="tr-TR" sz="1000" i="1" dirty="0"/>
              <a:t> in an internet </a:t>
            </a:r>
            <a:r>
              <a:rPr lang="tr-TR" sz="1000" i="1" dirty="0" err="1"/>
              <a:t>store</a:t>
            </a:r>
            <a:r>
              <a:rPr lang="tr-TR" sz="1000" dirty="0"/>
              <a:t>”, Information </a:t>
            </a:r>
            <a:r>
              <a:rPr lang="tr-TR" sz="1000" dirty="0" err="1"/>
              <a:t>Technology</a:t>
            </a:r>
            <a:r>
              <a:rPr lang="tr-TR" sz="1000" dirty="0"/>
              <a:t> </a:t>
            </a:r>
            <a:r>
              <a:rPr lang="tr-TR" sz="1000" dirty="0" err="1"/>
              <a:t>and</a:t>
            </a:r>
            <a:r>
              <a:rPr lang="tr-TR" sz="1000" dirty="0"/>
              <a:t> Management, </a:t>
            </a:r>
            <a:r>
              <a:rPr lang="tr-TR" sz="1000" dirty="0" err="1"/>
              <a:t>Vol</a:t>
            </a:r>
            <a:r>
              <a:rPr lang="tr-TR" sz="1000" dirty="0"/>
              <a:t>. 1, No. 1, </a:t>
            </a:r>
            <a:r>
              <a:rPr lang="tr-TR" sz="1000" dirty="0" err="1"/>
              <a:t>pp</a:t>
            </a:r>
            <a:r>
              <a:rPr lang="tr-TR" sz="1000" dirty="0"/>
              <a:t>. 45–71.</a:t>
            </a:r>
          </a:p>
          <a:p>
            <a:r>
              <a:rPr lang="tr-TR" sz="1000" dirty="0" err="1" smtClean="0"/>
              <a:t>Jones</a:t>
            </a:r>
            <a:r>
              <a:rPr lang="tr-TR" sz="1000" dirty="0"/>
              <a:t>, M. A., ve J. </a:t>
            </a:r>
            <a:r>
              <a:rPr lang="tr-TR" sz="1000" dirty="0" err="1"/>
              <a:t>Suh</a:t>
            </a:r>
            <a:r>
              <a:rPr lang="tr-TR" sz="1000" dirty="0"/>
              <a:t> (2000). “</a:t>
            </a:r>
            <a:r>
              <a:rPr lang="tr-TR" sz="1000" i="1" dirty="0" err="1"/>
              <a:t>Transaction-speciﬁc</a:t>
            </a:r>
            <a:r>
              <a:rPr lang="tr-TR" sz="1000" i="1" dirty="0"/>
              <a:t> </a:t>
            </a:r>
            <a:r>
              <a:rPr lang="tr-TR" sz="1000" i="1" dirty="0" err="1"/>
              <a:t>satisfaction</a:t>
            </a:r>
            <a:r>
              <a:rPr lang="tr-TR" sz="1000" i="1" dirty="0"/>
              <a:t> </a:t>
            </a:r>
            <a:r>
              <a:rPr lang="tr-TR" sz="1000" i="1" dirty="0" err="1"/>
              <a:t>and</a:t>
            </a:r>
            <a:r>
              <a:rPr lang="tr-TR" sz="1000" i="1" dirty="0"/>
              <a:t> </a:t>
            </a:r>
            <a:r>
              <a:rPr lang="tr-TR" sz="1000" i="1" dirty="0" err="1"/>
              <a:t>overall</a:t>
            </a:r>
            <a:r>
              <a:rPr lang="tr-TR" sz="1000" i="1" dirty="0"/>
              <a:t> </a:t>
            </a:r>
            <a:r>
              <a:rPr lang="tr-TR" sz="1000" i="1" dirty="0" err="1"/>
              <a:t>satisfaction</a:t>
            </a:r>
            <a:r>
              <a:rPr lang="tr-TR" sz="1000" i="1" dirty="0"/>
              <a:t>: An </a:t>
            </a:r>
            <a:r>
              <a:rPr lang="tr-TR" sz="1000" i="1" dirty="0" err="1"/>
              <a:t>empirical</a:t>
            </a:r>
            <a:r>
              <a:rPr lang="tr-TR" sz="1000" i="1" dirty="0"/>
              <a:t> </a:t>
            </a:r>
            <a:r>
              <a:rPr lang="tr-TR" sz="1000" i="1" dirty="0" err="1"/>
              <a:t>analysis</a:t>
            </a:r>
            <a:r>
              <a:rPr lang="tr-TR" sz="1000" dirty="0"/>
              <a:t>”, </a:t>
            </a:r>
            <a:r>
              <a:rPr lang="tr-TR" sz="1000" dirty="0" err="1"/>
              <a:t>Journal</a:t>
            </a:r>
            <a:r>
              <a:rPr lang="tr-TR" sz="1000" dirty="0"/>
              <a:t> of Services Marketing, </a:t>
            </a:r>
            <a:r>
              <a:rPr lang="tr-TR" sz="1000" dirty="0" err="1"/>
              <a:t>Vol</a:t>
            </a:r>
            <a:r>
              <a:rPr lang="tr-TR" sz="1000" dirty="0"/>
              <a:t>. 14, </a:t>
            </a:r>
            <a:r>
              <a:rPr lang="tr-TR" sz="1000" dirty="0" err="1"/>
              <a:t>pp</a:t>
            </a:r>
            <a:r>
              <a:rPr lang="tr-TR" sz="1000" dirty="0"/>
              <a:t>. 147–159.</a:t>
            </a:r>
          </a:p>
          <a:p>
            <a:r>
              <a:rPr lang="tr-TR" sz="1000" dirty="0" smtClean="0"/>
              <a:t>Kim</a:t>
            </a:r>
            <a:r>
              <a:rPr lang="tr-TR" sz="1000" dirty="0"/>
              <a:t>, D.J., Kim, D. L. Ferrin ve H. R. </a:t>
            </a:r>
            <a:r>
              <a:rPr lang="tr-TR" sz="1000" dirty="0" err="1"/>
              <a:t>Rao</a:t>
            </a:r>
            <a:r>
              <a:rPr lang="tr-TR" sz="1000" dirty="0"/>
              <a:t> (2008). “A </a:t>
            </a:r>
            <a:r>
              <a:rPr lang="tr-TR" sz="1000" dirty="0" err="1"/>
              <a:t>trust-based</a:t>
            </a:r>
            <a:r>
              <a:rPr lang="tr-TR" sz="1000" dirty="0"/>
              <a:t> </a:t>
            </a:r>
            <a:r>
              <a:rPr lang="tr-TR" sz="1000" dirty="0" err="1"/>
              <a:t>consumer</a:t>
            </a:r>
            <a:r>
              <a:rPr lang="tr-TR" sz="1000" dirty="0"/>
              <a:t> </a:t>
            </a:r>
            <a:r>
              <a:rPr lang="tr-TR" sz="1000" dirty="0" err="1"/>
              <a:t>decision-making</a:t>
            </a:r>
            <a:r>
              <a:rPr lang="tr-TR" sz="1000" dirty="0"/>
              <a:t>  model in </a:t>
            </a:r>
            <a:r>
              <a:rPr lang="tr-TR" sz="1000" dirty="0" err="1"/>
              <a:t>electronic</a:t>
            </a:r>
            <a:r>
              <a:rPr lang="tr-TR" sz="1000" dirty="0"/>
              <a:t> </a:t>
            </a:r>
            <a:r>
              <a:rPr lang="tr-TR" sz="1000" dirty="0" err="1"/>
              <a:t>commerce</a:t>
            </a:r>
            <a:r>
              <a:rPr lang="tr-TR" sz="1000" dirty="0"/>
              <a:t>: </a:t>
            </a:r>
            <a:r>
              <a:rPr lang="tr-TR" sz="1000" dirty="0" err="1"/>
              <a:t>The</a:t>
            </a:r>
            <a:r>
              <a:rPr lang="tr-TR" sz="1000" dirty="0"/>
              <a:t> role of </a:t>
            </a:r>
            <a:r>
              <a:rPr lang="tr-TR" sz="1000" dirty="0" err="1"/>
              <a:t>trust</a:t>
            </a:r>
            <a:r>
              <a:rPr lang="tr-TR" sz="1000" dirty="0"/>
              <a:t>, </a:t>
            </a:r>
            <a:r>
              <a:rPr lang="tr-TR" sz="1000" dirty="0" err="1"/>
              <a:t>perceived</a:t>
            </a:r>
            <a:r>
              <a:rPr lang="tr-TR" sz="1000" dirty="0"/>
              <a:t> risk, </a:t>
            </a:r>
            <a:r>
              <a:rPr lang="tr-TR" sz="1000" dirty="0" err="1"/>
              <a:t>and</a:t>
            </a:r>
            <a:r>
              <a:rPr lang="tr-TR" sz="1000" dirty="0"/>
              <a:t> </a:t>
            </a:r>
            <a:r>
              <a:rPr lang="tr-TR" sz="1000" dirty="0" err="1"/>
              <a:t>their</a:t>
            </a:r>
            <a:r>
              <a:rPr lang="tr-TR" sz="1000" dirty="0"/>
              <a:t> </a:t>
            </a:r>
            <a:r>
              <a:rPr lang="tr-TR" sz="1000" dirty="0" err="1"/>
              <a:t>antecedents</a:t>
            </a:r>
            <a:r>
              <a:rPr lang="tr-TR" sz="1000" dirty="0"/>
              <a:t>”, </a:t>
            </a:r>
            <a:r>
              <a:rPr lang="tr-TR" sz="1000" dirty="0" err="1"/>
              <a:t>Decision</a:t>
            </a:r>
            <a:r>
              <a:rPr lang="tr-TR" sz="1000" dirty="0"/>
              <a:t> </a:t>
            </a:r>
            <a:r>
              <a:rPr lang="tr-TR" sz="1000" dirty="0" err="1"/>
              <a:t>Support</a:t>
            </a:r>
            <a:r>
              <a:rPr lang="tr-TR" sz="1000" dirty="0"/>
              <a:t> </a:t>
            </a:r>
            <a:r>
              <a:rPr lang="tr-TR" sz="1000" dirty="0" err="1"/>
              <a:t>Systems</a:t>
            </a:r>
            <a:r>
              <a:rPr lang="tr-TR" sz="1000" dirty="0"/>
              <a:t>, </a:t>
            </a:r>
            <a:r>
              <a:rPr lang="tr-TR" sz="1000" dirty="0" err="1"/>
              <a:t>Vol</a:t>
            </a:r>
            <a:r>
              <a:rPr lang="tr-TR" sz="1000" dirty="0"/>
              <a:t>. 44, </a:t>
            </a:r>
            <a:r>
              <a:rPr lang="tr-TR" sz="1000" dirty="0" err="1"/>
              <a:t>pp</a:t>
            </a:r>
            <a:r>
              <a:rPr lang="tr-TR" sz="1000" dirty="0"/>
              <a:t>. 544–564.</a:t>
            </a:r>
          </a:p>
          <a:p>
            <a:r>
              <a:rPr lang="tr-TR" sz="1000" dirty="0" smtClean="0"/>
              <a:t>Kurt</a:t>
            </a:r>
            <a:r>
              <a:rPr lang="tr-TR" sz="1000" dirty="0"/>
              <a:t>, G. ve Hacıoğlu, G. (2008). “Sanal Perakendecilik Etiğinin Tüketici Davranışlarına Etkileri”, 13. Ulusal Pazarlama Kongresi Bildiri Kitabı, 215-227</a:t>
            </a:r>
            <a:r>
              <a:rPr lang="tr-TR" sz="1000" dirty="0" smtClean="0"/>
              <a:t>.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130231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/>
          <a:lstStyle/>
          <a:p>
            <a:r>
              <a:rPr lang="tr-TR" dirty="0" smtClean="0"/>
              <a:t>Kaynakça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700808"/>
            <a:ext cx="8507288" cy="4896544"/>
          </a:xfrm>
        </p:spPr>
        <p:txBody>
          <a:bodyPr>
            <a:noAutofit/>
          </a:bodyPr>
          <a:lstStyle/>
          <a:p>
            <a:r>
              <a:rPr lang="tr-TR" sz="1000" dirty="0" err="1" smtClean="0"/>
              <a:t>Lowry</a:t>
            </a:r>
            <a:r>
              <a:rPr lang="tr-TR" sz="1000" dirty="0"/>
              <a:t>, P. B., A. </a:t>
            </a:r>
            <a:r>
              <a:rPr lang="tr-TR" sz="1000" dirty="0" err="1"/>
              <a:t>Vance</a:t>
            </a:r>
            <a:r>
              <a:rPr lang="tr-TR" sz="1000" dirty="0"/>
              <a:t>, G. </a:t>
            </a:r>
            <a:r>
              <a:rPr lang="tr-TR" sz="1000" dirty="0" err="1"/>
              <a:t>Moody</a:t>
            </a:r>
            <a:r>
              <a:rPr lang="tr-TR" sz="1000" dirty="0"/>
              <a:t>, B. </a:t>
            </a:r>
            <a:r>
              <a:rPr lang="tr-TR" sz="1000" dirty="0" err="1"/>
              <a:t>Beckman</a:t>
            </a:r>
            <a:r>
              <a:rPr lang="tr-TR" sz="1000" dirty="0"/>
              <a:t> ve A. Read (2008). “</a:t>
            </a:r>
            <a:r>
              <a:rPr lang="tr-TR" sz="1000" dirty="0" err="1"/>
              <a:t>Explaining</a:t>
            </a:r>
            <a:r>
              <a:rPr lang="tr-TR" sz="1000" dirty="0"/>
              <a:t> </a:t>
            </a:r>
            <a:r>
              <a:rPr lang="tr-TR" sz="1000" dirty="0" err="1"/>
              <a:t>and</a:t>
            </a:r>
            <a:r>
              <a:rPr lang="tr-TR" sz="1000" dirty="0"/>
              <a:t> </a:t>
            </a:r>
            <a:r>
              <a:rPr lang="tr-TR" sz="1000" dirty="0" err="1"/>
              <a:t>Predicting</a:t>
            </a:r>
            <a:r>
              <a:rPr lang="tr-TR" sz="1000" dirty="0"/>
              <a:t> </a:t>
            </a:r>
            <a:r>
              <a:rPr lang="tr-TR" sz="1000" dirty="0" err="1"/>
              <a:t>the</a:t>
            </a:r>
            <a:r>
              <a:rPr lang="tr-TR" sz="1000" dirty="0"/>
              <a:t> </a:t>
            </a:r>
            <a:r>
              <a:rPr lang="tr-TR" sz="1000" dirty="0" err="1"/>
              <a:t>Impact</a:t>
            </a:r>
            <a:r>
              <a:rPr lang="tr-TR" sz="1000" dirty="0"/>
              <a:t> of </a:t>
            </a:r>
            <a:r>
              <a:rPr lang="tr-TR" sz="1000" dirty="0" err="1"/>
              <a:t>Branding</a:t>
            </a:r>
            <a:r>
              <a:rPr lang="tr-TR" sz="1000" dirty="0"/>
              <a:t> </a:t>
            </a:r>
            <a:r>
              <a:rPr lang="tr-TR" sz="1000" dirty="0" err="1"/>
              <a:t>Alliances</a:t>
            </a:r>
            <a:r>
              <a:rPr lang="tr-TR" sz="1000" dirty="0"/>
              <a:t> </a:t>
            </a:r>
            <a:r>
              <a:rPr lang="tr-TR" sz="1000" dirty="0" err="1"/>
              <a:t>and</a:t>
            </a:r>
            <a:r>
              <a:rPr lang="tr-TR" sz="1000" dirty="0"/>
              <a:t> Web Site </a:t>
            </a:r>
            <a:r>
              <a:rPr lang="tr-TR" sz="1000" dirty="0" err="1"/>
              <a:t>Quality</a:t>
            </a:r>
            <a:r>
              <a:rPr lang="tr-TR" sz="1000" dirty="0"/>
              <a:t> on </a:t>
            </a:r>
            <a:r>
              <a:rPr lang="tr-TR" sz="1000" dirty="0" err="1"/>
              <a:t>Initial</a:t>
            </a:r>
            <a:r>
              <a:rPr lang="tr-TR" sz="1000" dirty="0"/>
              <a:t> Consumer </a:t>
            </a:r>
            <a:r>
              <a:rPr lang="tr-TR" sz="1000" dirty="0" err="1"/>
              <a:t>Trust</a:t>
            </a:r>
            <a:r>
              <a:rPr lang="tr-TR" sz="1000" dirty="0"/>
              <a:t> of E-Commerce Web </a:t>
            </a:r>
            <a:r>
              <a:rPr lang="tr-TR" sz="1000" dirty="0" err="1"/>
              <a:t>Sites</a:t>
            </a:r>
            <a:r>
              <a:rPr lang="tr-TR" sz="1000" dirty="0"/>
              <a:t>”, </a:t>
            </a:r>
            <a:r>
              <a:rPr lang="tr-TR" sz="1000" dirty="0" err="1"/>
              <a:t>Journal</a:t>
            </a:r>
            <a:r>
              <a:rPr lang="tr-TR" sz="1000" dirty="0"/>
              <a:t> of Management Information </a:t>
            </a:r>
            <a:r>
              <a:rPr lang="tr-TR" sz="1000" dirty="0" err="1"/>
              <a:t>Systems</a:t>
            </a:r>
            <a:r>
              <a:rPr lang="tr-TR" sz="1000" dirty="0"/>
              <a:t>, </a:t>
            </a:r>
            <a:r>
              <a:rPr lang="tr-TR" sz="1000" dirty="0" err="1"/>
              <a:t>Vol</a:t>
            </a:r>
            <a:r>
              <a:rPr lang="tr-TR" sz="1000" dirty="0"/>
              <a:t>. 24, No. 4, </a:t>
            </a:r>
            <a:r>
              <a:rPr lang="tr-TR" sz="1000" dirty="0" err="1"/>
              <a:t>pp</a:t>
            </a:r>
            <a:r>
              <a:rPr lang="tr-TR" sz="1000" dirty="0"/>
              <a:t>. 199–224.</a:t>
            </a:r>
          </a:p>
          <a:p>
            <a:r>
              <a:rPr lang="tr-TR" sz="1000" dirty="0" err="1" smtClean="0"/>
              <a:t>McKnight</a:t>
            </a:r>
            <a:r>
              <a:rPr lang="tr-TR" sz="1000" dirty="0"/>
              <a:t>, D. H., V. </a:t>
            </a:r>
            <a:r>
              <a:rPr lang="tr-TR" sz="1000" dirty="0" err="1"/>
              <a:t>Choudhury</a:t>
            </a:r>
            <a:r>
              <a:rPr lang="tr-TR" sz="1000" dirty="0"/>
              <a:t> ve C. </a:t>
            </a:r>
            <a:r>
              <a:rPr lang="tr-TR" sz="1000" dirty="0" err="1"/>
              <a:t>Kacmar</a:t>
            </a:r>
            <a:r>
              <a:rPr lang="tr-TR" sz="1000" dirty="0"/>
              <a:t> (2002). “</a:t>
            </a:r>
            <a:r>
              <a:rPr lang="tr-TR" sz="1000" dirty="0" err="1"/>
              <a:t>Developing</a:t>
            </a:r>
            <a:r>
              <a:rPr lang="tr-TR" sz="1000" dirty="0"/>
              <a:t> </a:t>
            </a:r>
            <a:r>
              <a:rPr lang="tr-TR" sz="1000" dirty="0" err="1"/>
              <a:t>and</a:t>
            </a:r>
            <a:r>
              <a:rPr lang="tr-TR" sz="1000" dirty="0"/>
              <a:t> </a:t>
            </a:r>
            <a:r>
              <a:rPr lang="tr-TR" sz="1000" dirty="0" err="1"/>
              <a:t>Validating</a:t>
            </a:r>
            <a:r>
              <a:rPr lang="tr-TR" sz="1000" dirty="0"/>
              <a:t> </a:t>
            </a:r>
            <a:r>
              <a:rPr lang="tr-TR" sz="1000" dirty="0" err="1"/>
              <a:t>Trust</a:t>
            </a:r>
            <a:r>
              <a:rPr lang="tr-TR" sz="1000" dirty="0"/>
              <a:t>  </a:t>
            </a:r>
            <a:r>
              <a:rPr lang="tr-TR" sz="1000" dirty="0" err="1"/>
              <a:t>Measures</a:t>
            </a:r>
            <a:r>
              <a:rPr lang="tr-TR" sz="1000" dirty="0"/>
              <a:t> </a:t>
            </a:r>
            <a:r>
              <a:rPr lang="tr-TR" sz="1000" dirty="0" err="1"/>
              <a:t>for</a:t>
            </a:r>
            <a:r>
              <a:rPr lang="tr-TR" sz="1000" dirty="0"/>
              <a:t> e-Commerce: An </a:t>
            </a:r>
            <a:r>
              <a:rPr lang="tr-TR" sz="1000" dirty="0" err="1"/>
              <a:t>Integrative</a:t>
            </a:r>
            <a:r>
              <a:rPr lang="tr-TR" sz="1000" dirty="0"/>
              <a:t> </a:t>
            </a:r>
            <a:r>
              <a:rPr lang="tr-TR" sz="1000" dirty="0" err="1"/>
              <a:t>Typology</a:t>
            </a:r>
            <a:r>
              <a:rPr lang="tr-TR" sz="1000" dirty="0"/>
              <a:t>”, Information </a:t>
            </a:r>
            <a:r>
              <a:rPr lang="tr-TR" sz="1000" dirty="0" err="1"/>
              <a:t>Systems</a:t>
            </a:r>
            <a:r>
              <a:rPr lang="tr-TR" sz="1000" dirty="0"/>
              <a:t> </a:t>
            </a:r>
            <a:r>
              <a:rPr lang="tr-TR" sz="1000" dirty="0" err="1"/>
              <a:t>Research</a:t>
            </a:r>
            <a:r>
              <a:rPr lang="tr-TR" sz="1000" dirty="0"/>
              <a:t>, </a:t>
            </a:r>
            <a:r>
              <a:rPr lang="tr-TR" sz="1000" dirty="0" err="1"/>
              <a:t>Vol</a:t>
            </a:r>
            <a:r>
              <a:rPr lang="tr-TR" sz="1000" dirty="0"/>
              <a:t>. 13, No. 3, </a:t>
            </a:r>
            <a:r>
              <a:rPr lang="tr-TR" sz="1000" dirty="0" err="1"/>
              <a:t>pp</a:t>
            </a:r>
            <a:r>
              <a:rPr lang="tr-TR" sz="1000" dirty="0"/>
              <a:t>. 334-359.</a:t>
            </a:r>
          </a:p>
          <a:p>
            <a:r>
              <a:rPr lang="tr-TR" sz="1000" dirty="0" err="1" smtClean="0"/>
              <a:t>Mayer</a:t>
            </a:r>
            <a:r>
              <a:rPr lang="tr-TR" sz="1000" dirty="0"/>
              <a:t>, R. C., J. H. </a:t>
            </a:r>
            <a:r>
              <a:rPr lang="tr-TR" sz="1000" dirty="0" err="1"/>
              <a:t>Davis</a:t>
            </a:r>
            <a:r>
              <a:rPr lang="tr-TR" sz="1000" dirty="0"/>
              <a:t> ve F. D. </a:t>
            </a:r>
            <a:r>
              <a:rPr lang="tr-TR" sz="1000" dirty="0" err="1"/>
              <a:t>Schoorman</a:t>
            </a:r>
            <a:r>
              <a:rPr lang="tr-TR" sz="1000" dirty="0"/>
              <a:t> (1995). “An </a:t>
            </a:r>
            <a:r>
              <a:rPr lang="tr-TR" sz="1000" dirty="0" err="1"/>
              <a:t>Integrative</a:t>
            </a:r>
            <a:r>
              <a:rPr lang="tr-TR" sz="1000" dirty="0"/>
              <a:t> Model of </a:t>
            </a:r>
            <a:r>
              <a:rPr lang="tr-TR" sz="1000" dirty="0" err="1"/>
              <a:t>Organizational</a:t>
            </a:r>
            <a:r>
              <a:rPr lang="tr-TR" sz="1000" dirty="0"/>
              <a:t> </a:t>
            </a:r>
            <a:r>
              <a:rPr lang="tr-TR" sz="1000" dirty="0" err="1"/>
              <a:t>Trust</a:t>
            </a:r>
            <a:r>
              <a:rPr lang="tr-TR" sz="1000" dirty="0"/>
              <a:t>”, Academy of Management </a:t>
            </a:r>
            <a:r>
              <a:rPr lang="tr-TR" sz="1000" dirty="0" err="1"/>
              <a:t>Review</a:t>
            </a:r>
            <a:r>
              <a:rPr lang="tr-TR" sz="1000" dirty="0"/>
              <a:t>, </a:t>
            </a:r>
            <a:r>
              <a:rPr lang="tr-TR" sz="1000" dirty="0" err="1"/>
              <a:t>Vol</a:t>
            </a:r>
            <a:r>
              <a:rPr lang="tr-TR" sz="1000" dirty="0"/>
              <a:t>. 20, No. 3, </a:t>
            </a:r>
            <a:r>
              <a:rPr lang="tr-TR" sz="1000" dirty="0" err="1"/>
              <a:t>pp</a:t>
            </a:r>
            <a:r>
              <a:rPr lang="tr-TR" sz="1000" dirty="0"/>
              <a:t>. 709-734.</a:t>
            </a:r>
          </a:p>
          <a:p>
            <a:r>
              <a:rPr lang="tr-TR" sz="1000" dirty="0" smtClean="0"/>
              <a:t>Smith</a:t>
            </a:r>
            <a:r>
              <a:rPr lang="tr-TR" sz="1000" dirty="0"/>
              <a:t>, J. B., ve D. W. </a:t>
            </a:r>
            <a:r>
              <a:rPr lang="tr-TR" sz="1000" dirty="0" err="1"/>
              <a:t>Barclay</a:t>
            </a:r>
            <a:r>
              <a:rPr lang="tr-TR" sz="1000" dirty="0"/>
              <a:t> (1997). “</a:t>
            </a:r>
            <a:r>
              <a:rPr lang="tr-TR" sz="1000" i="1" dirty="0" err="1"/>
              <a:t>The</a:t>
            </a:r>
            <a:r>
              <a:rPr lang="tr-TR" sz="1000" i="1" dirty="0"/>
              <a:t> </a:t>
            </a:r>
            <a:r>
              <a:rPr lang="tr-TR" sz="1000" i="1" dirty="0" err="1"/>
              <a:t>effects</a:t>
            </a:r>
            <a:r>
              <a:rPr lang="tr-TR" sz="1000" i="1" dirty="0"/>
              <a:t> of </a:t>
            </a:r>
            <a:r>
              <a:rPr lang="tr-TR" sz="1000" i="1" dirty="0" err="1"/>
              <a:t>organizational</a:t>
            </a:r>
            <a:r>
              <a:rPr lang="tr-TR" sz="1000" i="1" dirty="0"/>
              <a:t> </a:t>
            </a:r>
            <a:r>
              <a:rPr lang="tr-TR" sz="1000" i="1" dirty="0" err="1"/>
              <a:t>differences</a:t>
            </a:r>
            <a:r>
              <a:rPr lang="tr-TR" sz="1000" i="1" dirty="0"/>
              <a:t> </a:t>
            </a:r>
            <a:r>
              <a:rPr lang="tr-TR" sz="1000" i="1" dirty="0" err="1"/>
              <a:t>and</a:t>
            </a:r>
            <a:r>
              <a:rPr lang="tr-TR" sz="1000" i="1" dirty="0"/>
              <a:t> </a:t>
            </a:r>
            <a:r>
              <a:rPr lang="tr-TR" sz="1000" i="1" dirty="0" err="1"/>
              <a:t>trust</a:t>
            </a:r>
            <a:r>
              <a:rPr lang="tr-TR" sz="1000" i="1" dirty="0"/>
              <a:t> on </a:t>
            </a:r>
            <a:r>
              <a:rPr lang="tr-TR" sz="1000" i="1" dirty="0" err="1"/>
              <a:t>the</a:t>
            </a:r>
            <a:r>
              <a:rPr lang="tr-TR" sz="1000" i="1" dirty="0"/>
              <a:t> </a:t>
            </a:r>
            <a:r>
              <a:rPr lang="tr-TR" sz="1000" i="1" dirty="0" err="1"/>
              <a:t>effectiveness</a:t>
            </a:r>
            <a:r>
              <a:rPr lang="tr-TR" sz="1000" i="1" dirty="0"/>
              <a:t> of </a:t>
            </a:r>
            <a:r>
              <a:rPr lang="tr-TR" sz="1000" i="1" dirty="0" err="1"/>
              <a:t>selling</a:t>
            </a:r>
            <a:r>
              <a:rPr lang="tr-TR" sz="1000" i="1" dirty="0"/>
              <a:t> partner </a:t>
            </a:r>
            <a:r>
              <a:rPr lang="tr-TR" sz="1000" i="1" dirty="0" err="1"/>
              <a:t>relationships</a:t>
            </a:r>
            <a:r>
              <a:rPr lang="tr-TR" sz="1000" dirty="0"/>
              <a:t>”,  </a:t>
            </a:r>
            <a:r>
              <a:rPr lang="tr-TR" sz="1000" dirty="0" err="1"/>
              <a:t>Journal</a:t>
            </a:r>
            <a:r>
              <a:rPr lang="tr-TR" sz="1000" dirty="0"/>
              <a:t> of Marketing, </a:t>
            </a:r>
            <a:r>
              <a:rPr lang="tr-TR" sz="1000" dirty="0" err="1"/>
              <a:t>Vol</a:t>
            </a:r>
            <a:r>
              <a:rPr lang="tr-TR" sz="1000" dirty="0"/>
              <a:t>. 61, No. 1, </a:t>
            </a:r>
            <a:r>
              <a:rPr lang="tr-TR" sz="1000" dirty="0" err="1"/>
              <a:t>pp</a:t>
            </a:r>
            <a:r>
              <a:rPr lang="tr-TR" sz="1000" dirty="0"/>
              <a:t>. 3-21.</a:t>
            </a:r>
          </a:p>
          <a:p>
            <a:r>
              <a:rPr lang="tr-TR" sz="1000" dirty="0" err="1" smtClean="0"/>
              <a:t>Zhou</a:t>
            </a:r>
            <a:r>
              <a:rPr lang="tr-TR" sz="1000" dirty="0"/>
              <a:t>, T., ve Lu, Y. (2011). “</a:t>
            </a:r>
            <a:r>
              <a:rPr lang="tr-TR" sz="1000" dirty="0" err="1"/>
              <a:t>Examining</a:t>
            </a:r>
            <a:r>
              <a:rPr lang="tr-TR" sz="1000" dirty="0"/>
              <a:t> </a:t>
            </a:r>
            <a:r>
              <a:rPr lang="tr-TR" sz="1000" dirty="0" err="1"/>
              <a:t>postadoption</a:t>
            </a:r>
            <a:r>
              <a:rPr lang="tr-TR" sz="1000" dirty="0"/>
              <a:t> </a:t>
            </a:r>
            <a:r>
              <a:rPr lang="tr-TR" sz="1000" dirty="0" err="1"/>
              <a:t>usage</a:t>
            </a:r>
            <a:r>
              <a:rPr lang="tr-TR" sz="1000" dirty="0"/>
              <a:t> of mobile </a:t>
            </a:r>
            <a:r>
              <a:rPr lang="tr-TR" sz="1000" dirty="0" err="1"/>
              <a:t>services</a:t>
            </a:r>
            <a:r>
              <a:rPr lang="tr-TR" sz="1000" dirty="0"/>
              <a:t> </a:t>
            </a:r>
            <a:r>
              <a:rPr lang="tr-TR" sz="1000" dirty="0" err="1"/>
              <a:t>from</a:t>
            </a:r>
            <a:r>
              <a:rPr lang="tr-TR" sz="1000" dirty="0"/>
              <a:t> a </a:t>
            </a:r>
            <a:r>
              <a:rPr lang="tr-TR" sz="1000" dirty="0" err="1"/>
              <a:t>dual</a:t>
            </a:r>
            <a:r>
              <a:rPr lang="tr-TR" sz="1000" dirty="0"/>
              <a:t> </a:t>
            </a:r>
            <a:r>
              <a:rPr lang="tr-TR" sz="1000" dirty="0" err="1"/>
              <a:t>perspective</a:t>
            </a:r>
            <a:r>
              <a:rPr lang="tr-TR" sz="1000" dirty="0"/>
              <a:t> of </a:t>
            </a:r>
            <a:r>
              <a:rPr lang="tr-TR" sz="1000" dirty="0" err="1"/>
              <a:t>enablers</a:t>
            </a:r>
            <a:r>
              <a:rPr lang="tr-TR" sz="1000" dirty="0"/>
              <a:t> </a:t>
            </a:r>
            <a:r>
              <a:rPr lang="tr-TR" sz="1000" dirty="0" err="1"/>
              <a:t>and</a:t>
            </a:r>
            <a:r>
              <a:rPr lang="tr-TR" sz="1000" dirty="0"/>
              <a:t> </a:t>
            </a:r>
            <a:r>
              <a:rPr lang="tr-TR" sz="1000" dirty="0" err="1"/>
              <a:t>inhibitors</a:t>
            </a:r>
            <a:r>
              <a:rPr lang="tr-TR" sz="1000" dirty="0"/>
              <a:t>”, International </a:t>
            </a:r>
            <a:r>
              <a:rPr lang="tr-TR" sz="1000" dirty="0" err="1"/>
              <a:t>Journal</a:t>
            </a:r>
            <a:r>
              <a:rPr lang="tr-TR" sz="1000" dirty="0"/>
              <a:t> of Human–</a:t>
            </a:r>
            <a:r>
              <a:rPr lang="tr-TR" sz="1000" dirty="0" err="1"/>
              <a:t>Computer</a:t>
            </a:r>
            <a:r>
              <a:rPr lang="tr-TR" sz="1000" dirty="0"/>
              <a:t> </a:t>
            </a:r>
            <a:r>
              <a:rPr lang="tr-TR" sz="1000" dirty="0" err="1"/>
              <a:t>Interaction</a:t>
            </a:r>
            <a:r>
              <a:rPr lang="tr-TR" sz="1000" dirty="0"/>
              <a:t>, </a:t>
            </a:r>
            <a:r>
              <a:rPr lang="tr-TR" sz="1000" dirty="0" err="1"/>
              <a:t>Vol</a:t>
            </a:r>
            <a:r>
              <a:rPr lang="tr-TR" sz="1000" dirty="0"/>
              <a:t>. 27, </a:t>
            </a:r>
            <a:r>
              <a:rPr lang="tr-TR" sz="1000" dirty="0" err="1"/>
              <a:t>pp</a:t>
            </a:r>
            <a:r>
              <a:rPr lang="tr-TR" sz="1000" dirty="0"/>
              <a:t>. 1177–1191</a:t>
            </a:r>
            <a:r>
              <a:rPr lang="tr-TR" sz="1000" dirty="0" smtClean="0"/>
              <a:t>.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129557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Özel Alışveriş Siteleri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2064216"/>
            <a:ext cx="3970784" cy="3092976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000" dirty="0" smtClean="0">
                <a:cs typeface="Times New Roman" pitchFamily="18" charset="0"/>
              </a:rPr>
              <a:t>Özel alışveriş siteleri, bilinen markaların giyim, aksesuar, parfüm ve saat gibi ürünlerini oldukça cazip indirimlerle belirli bir zaman için e-perakendecilik uygulamaları veya çevrimiçi mağazalar yoluyla müşterilere ulaştıran ve bunu gerçekleştirirken kişisel ve kapalı devre bir satış sistemi kullanan işletmeler</a:t>
            </a:r>
          </a:p>
          <a:p>
            <a:endParaRPr lang="tr-TR" sz="2000" dirty="0"/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777680" y="1988840"/>
            <a:ext cx="3970784" cy="438912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tr-TR" sz="2000" dirty="0" smtClean="0">
                <a:cs typeface="Times New Roman" pitchFamily="18" charset="0"/>
              </a:rPr>
              <a:t>Avantajlar</a:t>
            </a:r>
          </a:p>
          <a:p>
            <a:pPr lvl="2"/>
            <a:r>
              <a:rPr lang="tr-TR" sz="1700" dirty="0" smtClean="0">
                <a:cs typeface="Times New Roman" pitchFamily="18" charset="0"/>
              </a:rPr>
              <a:t>mağazaya </a:t>
            </a:r>
            <a:r>
              <a:rPr lang="tr-TR" sz="1700" dirty="0">
                <a:cs typeface="Times New Roman" pitchFamily="18" charset="0"/>
              </a:rPr>
              <a:t>gitmemenin getirdiği </a:t>
            </a:r>
            <a:r>
              <a:rPr lang="tr-TR" sz="1700" dirty="0" smtClean="0">
                <a:cs typeface="Times New Roman" pitchFamily="18" charset="0"/>
              </a:rPr>
              <a:t>kolaylık</a:t>
            </a:r>
          </a:p>
          <a:p>
            <a:pPr lvl="2"/>
            <a:r>
              <a:rPr lang="tr-TR" sz="1700" dirty="0" smtClean="0">
                <a:cs typeface="Times New Roman" pitchFamily="18" charset="0"/>
              </a:rPr>
              <a:t>zamandan tasarruf</a:t>
            </a:r>
          </a:p>
          <a:p>
            <a:pPr lvl="2"/>
            <a:r>
              <a:rPr lang="tr-TR" sz="1700" dirty="0" smtClean="0">
                <a:cs typeface="Times New Roman" pitchFamily="18" charset="0"/>
              </a:rPr>
              <a:t>satın </a:t>
            </a:r>
            <a:r>
              <a:rPr lang="tr-TR" sz="1700" dirty="0">
                <a:cs typeface="Times New Roman" pitchFamily="18" charset="0"/>
              </a:rPr>
              <a:t>alma baskısı </a:t>
            </a:r>
            <a:r>
              <a:rPr lang="tr-TR" sz="1700" dirty="0" smtClean="0">
                <a:cs typeface="Times New Roman" pitchFamily="18" charset="0"/>
              </a:rPr>
              <a:t>yaşamamak</a:t>
            </a:r>
          </a:p>
          <a:p>
            <a:pPr lvl="2"/>
            <a:r>
              <a:rPr lang="tr-TR" sz="1700" dirty="0" smtClean="0">
                <a:cs typeface="Times New Roman" pitchFamily="18" charset="0"/>
              </a:rPr>
              <a:t>ücretsiz teslimat</a:t>
            </a:r>
          </a:p>
          <a:p>
            <a:pPr lvl="2"/>
            <a:r>
              <a:rPr lang="tr-TR" sz="1700" dirty="0" smtClean="0">
                <a:cs typeface="Times New Roman" pitchFamily="18" charset="0"/>
              </a:rPr>
              <a:t>ürün </a:t>
            </a:r>
            <a:r>
              <a:rPr lang="tr-TR" sz="1700" dirty="0">
                <a:cs typeface="Times New Roman" pitchFamily="18" charset="0"/>
              </a:rPr>
              <a:t>ve fiyat karşılaştırması </a:t>
            </a:r>
            <a:r>
              <a:rPr lang="tr-TR" sz="1700" dirty="0" smtClean="0">
                <a:cs typeface="Times New Roman" pitchFamily="18" charset="0"/>
              </a:rPr>
              <a:t>imkanı</a:t>
            </a:r>
            <a:endParaRPr lang="tr-TR" sz="1700" dirty="0">
              <a:cs typeface="Times New Roman" pitchFamily="18" charset="0"/>
            </a:endParaRPr>
          </a:p>
          <a:p>
            <a:pPr lvl="1"/>
            <a:r>
              <a:rPr lang="tr-TR" sz="2000" dirty="0" smtClean="0">
                <a:cs typeface="Times New Roman" pitchFamily="18" charset="0"/>
              </a:rPr>
              <a:t>Dezavantajlar</a:t>
            </a:r>
          </a:p>
          <a:p>
            <a:pPr lvl="2"/>
            <a:r>
              <a:rPr lang="tr-TR" sz="1700" dirty="0" smtClean="0">
                <a:cs typeface="Times New Roman" pitchFamily="18" charset="0"/>
              </a:rPr>
              <a:t>satıcının </a:t>
            </a:r>
            <a:r>
              <a:rPr lang="tr-TR" sz="1700" dirty="0">
                <a:cs typeface="Times New Roman" pitchFamily="18" charset="0"/>
              </a:rPr>
              <a:t>kendisi ve ürünlerle doğrudan temas </a:t>
            </a:r>
            <a:r>
              <a:rPr lang="tr-TR" sz="1700" dirty="0" smtClean="0">
                <a:cs typeface="Times New Roman" pitchFamily="18" charset="0"/>
              </a:rPr>
              <a:t>edememe</a:t>
            </a:r>
          </a:p>
          <a:p>
            <a:pPr lvl="2"/>
            <a:r>
              <a:rPr lang="tr-TR" sz="1700" dirty="0" smtClean="0">
                <a:cs typeface="Times New Roman" pitchFamily="18" charset="0"/>
              </a:rPr>
              <a:t>işlem </a:t>
            </a:r>
            <a:r>
              <a:rPr lang="tr-TR" sz="1700" dirty="0">
                <a:cs typeface="Times New Roman" pitchFamily="18" charset="0"/>
              </a:rPr>
              <a:t>güvenliği </a:t>
            </a:r>
            <a:endParaRPr lang="tr-TR" sz="1700" dirty="0" smtClean="0">
              <a:cs typeface="Times New Roman" pitchFamily="18" charset="0"/>
            </a:endParaRPr>
          </a:p>
          <a:p>
            <a:pPr lvl="2"/>
            <a:r>
              <a:rPr lang="tr-TR" sz="1700" dirty="0" smtClean="0">
                <a:cs typeface="Times New Roman" pitchFamily="18" charset="0"/>
              </a:rPr>
              <a:t>güven </a:t>
            </a:r>
            <a:r>
              <a:rPr lang="tr-TR" sz="1700" dirty="0">
                <a:cs typeface="Times New Roman" pitchFamily="18" charset="0"/>
              </a:rPr>
              <a:t>eksikliği</a:t>
            </a:r>
            <a:endParaRPr lang="tr-TR" sz="1700" dirty="0"/>
          </a:p>
          <a:p>
            <a:endParaRPr lang="tr-TR" sz="2000" dirty="0"/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5157192"/>
            <a:ext cx="3624742" cy="1220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61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Yeniden Alışveriş Yapma Niyeti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5232" y="1935480"/>
            <a:ext cx="7571184" cy="4013800"/>
          </a:xfrm>
        </p:spPr>
        <p:txBody>
          <a:bodyPr>
            <a:normAutofit fontScale="77500" lnSpcReduction="20000"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tr-TR" dirty="0"/>
              <a:t>Yeniden alışveriş yapma niyeti </a:t>
            </a:r>
            <a:r>
              <a:rPr lang="tr-TR" dirty="0" smtClean="0"/>
              <a:t>(yeniden </a:t>
            </a:r>
            <a:r>
              <a:rPr lang="tr-TR" dirty="0"/>
              <a:t>satın alma </a:t>
            </a:r>
            <a:r>
              <a:rPr lang="tr-TR" dirty="0" smtClean="0"/>
              <a:t>niyeti), </a:t>
            </a:r>
            <a:r>
              <a:rPr lang="tr-TR" dirty="0"/>
              <a:t>müşterilerin aynı perakendeciden gelecekte yeniden alışveriş yapma </a:t>
            </a:r>
            <a:r>
              <a:rPr lang="tr-TR" dirty="0" smtClean="0"/>
              <a:t>olasılığıdır ve </a:t>
            </a:r>
            <a:r>
              <a:rPr lang="tr-TR" dirty="0"/>
              <a:t>müşterilerin tatmin edici alışveriş deneyimi yaşamış olmasına bağlıdır (</a:t>
            </a:r>
            <a:r>
              <a:rPr lang="tr-TR" dirty="0" err="1"/>
              <a:t>Jones</a:t>
            </a:r>
            <a:r>
              <a:rPr lang="tr-TR" dirty="0"/>
              <a:t> ve </a:t>
            </a:r>
            <a:r>
              <a:rPr lang="tr-TR" dirty="0" err="1"/>
              <a:t>Suh</a:t>
            </a:r>
            <a:r>
              <a:rPr lang="tr-TR" dirty="0"/>
              <a:t>, 2000</a:t>
            </a:r>
            <a:r>
              <a:rPr lang="tr-TR" dirty="0" smtClean="0"/>
              <a:t>).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tr-TR" dirty="0" smtClean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tr-TR" dirty="0" smtClean="0"/>
              <a:t>Yeniden alışveriş yapma niyeti ile ilişkili veya bunu etkileyen faktörler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tr-TR" dirty="0" smtClean="0"/>
              <a:t>web </a:t>
            </a:r>
            <a:r>
              <a:rPr lang="tr-TR" dirty="0"/>
              <a:t>sitesi </a:t>
            </a:r>
            <a:r>
              <a:rPr lang="tr-TR" dirty="0" smtClean="0"/>
              <a:t>kalitesi</a:t>
            </a:r>
            <a:r>
              <a:rPr lang="tr-TR" dirty="0" smtClean="0"/>
              <a:t>,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tr-TR" dirty="0" smtClean="0"/>
              <a:t>sistem kalitesi,</a:t>
            </a:r>
            <a:endParaRPr lang="tr-TR" dirty="0" smtClean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tr-TR" dirty="0" smtClean="0"/>
              <a:t>memnuniyet,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tr-TR" dirty="0"/>
              <a:t>sağlanan </a:t>
            </a:r>
            <a:r>
              <a:rPr lang="tr-TR" dirty="0" smtClean="0"/>
              <a:t>değer,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tr-TR" dirty="0" smtClean="0"/>
              <a:t>bağlılık,</a:t>
            </a:r>
            <a:endParaRPr lang="tr-TR" dirty="0" smtClean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tr-TR" dirty="0" smtClean="0"/>
              <a:t>güven.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88677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Güven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tr-TR" sz="2200" dirty="0"/>
              <a:t>E-perakendecilikte alıcı ile satıcı arasında fiziki temasın olmaması, müşterinin daha fazla risk üstlenmesine neden olmakta, bu da müşteri ile perakendeci arasında daha zayıf ilişkiler kurulmasını sonucunu </a:t>
            </a:r>
            <a:r>
              <a:rPr lang="tr-TR" sz="2200" dirty="0" smtClean="0"/>
              <a:t>doğurmaktadır.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tr-TR" sz="2200" dirty="0" smtClean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tr-TR" sz="2200" dirty="0" smtClean="0"/>
              <a:t>Öte yandan, </a:t>
            </a:r>
            <a:r>
              <a:rPr lang="tr-TR" sz="2200" dirty="0"/>
              <a:t>eğer müşteriler olumlu alışveriş deneyimleri yaşayıp alışveriş yaptığı e-perakendeciye güven duymaya başlarsa, aynı perakendeciden yeniden alışveriş yapma niyeti de </a:t>
            </a:r>
            <a:r>
              <a:rPr lang="tr-TR" sz="2200" dirty="0" smtClean="0"/>
              <a:t>güçlenmektedir.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tr-TR" sz="2200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tr-TR" sz="2200" dirty="0" smtClean="0"/>
              <a:t>Bununla birlikte, alıcı ile satıcı arasında güven tesis edilemezse, ilişkinin devam etmesi mümkün görünmemektedir.</a:t>
            </a:r>
          </a:p>
        </p:txBody>
      </p:sp>
    </p:spTree>
    <p:extLst>
      <p:ext uri="{BB962C8B-B14F-4D97-AF65-F5344CB8AC3E}">
        <p14:creationId xmlns:p14="http://schemas.microsoft.com/office/powerpoint/2010/main" val="3416767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Güven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200" dirty="0"/>
              <a:t>Güven pek çok alanda bir tarafın diğer tarafa destek olması için hayati önem taşıyan, oluştuktan sonra belirsizliği azaltıp iyi ilişkiler kurulmasını sağlayan bir faktör </a:t>
            </a:r>
            <a:r>
              <a:rPr lang="tr-TR" sz="2200" dirty="0" smtClean="0"/>
              <a:t>dür (</a:t>
            </a:r>
            <a:r>
              <a:rPr lang="tr-TR" sz="2200" dirty="0" err="1"/>
              <a:t>Hoffman</a:t>
            </a:r>
            <a:r>
              <a:rPr lang="tr-TR" sz="2200" dirty="0"/>
              <a:t> vd., 1999; </a:t>
            </a:r>
            <a:r>
              <a:rPr lang="tr-TR" sz="2200" dirty="0" err="1"/>
              <a:t>Gefen</a:t>
            </a:r>
            <a:r>
              <a:rPr lang="tr-TR" sz="2200" dirty="0"/>
              <a:t>, 2000; </a:t>
            </a:r>
            <a:r>
              <a:rPr lang="tr-TR" sz="2200" dirty="0" err="1"/>
              <a:t>Bramall</a:t>
            </a:r>
            <a:r>
              <a:rPr lang="tr-TR" sz="2200" dirty="0"/>
              <a:t> vd., 2004</a:t>
            </a:r>
            <a:r>
              <a:rPr lang="tr-TR" sz="2200" dirty="0" smtClean="0"/>
              <a:t>).</a:t>
            </a:r>
          </a:p>
          <a:p>
            <a:endParaRPr lang="tr-TR" sz="2200" dirty="0"/>
          </a:p>
          <a:p>
            <a:r>
              <a:rPr lang="tr-TR" sz="2200" dirty="0" smtClean="0"/>
              <a:t>Güven</a:t>
            </a:r>
            <a:r>
              <a:rPr lang="tr-TR" sz="2200" dirty="0"/>
              <a:t>, bir tarafın (güvenen taraf) kendisi açısından önemli bir eylemi gerçekleştireceği beklentisine bağlı olarak diğer bir tarafın (güvenilen taraf) eylemlerine karşı savunmasız hale gelmeye gönüllü olmasıdır (</a:t>
            </a:r>
            <a:r>
              <a:rPr lang="tr-TR" sz="2200" dirty="0" err="1"/>
              <a:t>Mayer</a:t>
            </a:r>
            <a:r>
              <a:rPr lang="tr-TR" sz="2200" dirty="0"/>
              <a:t> vd., 1995).</a:t>
            </a:r>
          </a:p>
        </p:txBody>
      </p:sp>
    </p:spTree>
    <p:extLst>
      <p:ext uri="{BB962C8B-B14F-4D97-AF65-F5344CB8AC3E}">
        <p14:creationId xmlns:p14="http://schemas.microsoft.com/office/powerpoint/2010/main" val="177426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/>
          <a:lstStyle/>
          <a:p>
            <a:r>
              <a:rPr lang="tr-TR" dirty="0" smtClean="0"/>
              <a:t>Güveni Oluşturan Faktörler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780072"/>
            <a:ext cx="8229600" cy="438912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tr-TR" sz="2000" dirty="0" smtClean="0"/>
              <a:t>E-perakendecilere yönelik güveni oluşturan faktörler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tr-TR" sz="1800" dirty="0" smtClean="0"/>
              <a:t>Profesyonel Beceriler (</a:t>
            </a:r>
            <a:r>
              <a:rPr lang="tr-TR" sz="1800" dirty="0" err="1" smtClean="0"/>
              <a:t>Mayer</a:t>
            </a:r>
            <a:r>
              <a:rPr lang="tr-TR" sz="1800" dirty="0" smtClean="0"/>
              <a:t> vd., 1995)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tr-TR" sz="1600" dirty="0" smtClean="0"/>
              <a:t>İş yapma becerisi (Smith ve </a:t>
            </a:r>
            <a:r>
              <a:rPr lang="tr-TR" sz="1600" dirty="0" err="1" smtClean="0"/>
              <a:t>Barclay</a:t>
            </a:r>
            <a:r>
              <a:rPr lang="tr-TR" sz="1600" dirty="0" smtClean="0"/>
              <a:t>, 1997)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tr-TR" sz="1600" dirty="0" smtClean="0"/>
              <a:t>Bilişim teknolojileri becerileri (</a:t>
            </a:r>
            <a:r>
              <a:rPr lang="tr-TR" sz="1600" dirty="0" err="1"/>
              <a:t>McKnight</a:t>
            </a:r>
            <a:r>
              <a:rPr lang="tr-TR" sz="1600" dirty="0"/>
              <a:t> </a:t>
            </a:r>
            <a:r>
              <a:rPr lang="tr-TR" sz="1600" dirty="0" err="1"/>
              <a:t>vd</a:t>
            </a:r>
            <a:r>
              <a:rPr lang="tr-TR" sz="1600" dirty="0"/>
              <a:t>, 2002; </a:t>
            </a:r>
            <a:r>
              <a:rPr lang="tr-TR" sz="1600" dirty="0" err="1"/>
              <a:t>Zou</a:t>
            </a:r>
            <a:r>
              <a:rPr lang="tr-TR" sz="1600" dirty="0"/>
              <a:t> vd., 2009</a:t>
            </a:r>
            <a:r>
              <a:rPr lang="tr-TR" sz="1600" dirty="0" smtClean="0"/>
              <a:t>)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tr-TR" sz="1600" dirty="0" smtClean="0"/>
              <a:t>Sistem güvenliği becerileri (</a:t>
            </a:r>
            <a:r>
              <a:rPr lang="tr-TR" sz="1600" dirty="0" err="1"/>
              <a:t>Hoffman</a:t>
            </a:r>
            <a:r>
              <a:rPr lang="tr-TR" sz="1600" dirty="0"/>
              <a:t> vd., 1999; Kim vd. 2008; </a:t>
            </a:r>
            <a:r>
              <a:rPr lang="tr-TR" sz="1600" dirty="0" err="1"/>
              <a:t>Hung</a:t>
            </a:r>
            <a:r>
              <a:rPr lang="tr-TR" sz="1600" dirty="0"/>
              <a:t> vd. </a:t>
            </a:r>
            <a:r>
              <a:rPr lang="tr-TR" sz="1600" dirty="0" smtClean="0"/>
              <a:t>2012)</a:t>
            </a:r>
            <a:endParaRPr lang="tr-TR" sz="16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tr-TR" sz="1800" dirty="0" smtClean="0"/>
              <a:t>Doğruluk (Doğru Davranma) </a:t>
            </a:r>
            <a:r>
              <a:rPr lang="tr-TR" sz="1800" dirty="0"/>
              <a:t>(</a:t>
            </a:r>
            <a:r>
              <a:rPr lang="tr-TR" sz="1800" dirty="0" err="1"/>
              <a:t>Mayer</a:t>
            </a:r>
            <a:r>
              <a:rPr lang="tr-TR" sz="1800" dirty="0"/>
              <a:t> vd., 1995)</a:t>
            </a:r>
            <a:endParaRPr lang="tr-TR" sz="1800" dirty="0" smtClean="0"/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tr-TR" sz="1600" dirty="0" smtClean="0"/>
              <a:t>Bilgi şeffaflığı </a:t>
            </a:r>
            <a:r>
              <a:rPr lang="tr-TR" sz="1600" dirty="0"/>
              <a:t>(</a:t>
            </a:r>
            <a:r>
              <a:rPr lang="tr-TR" sz="1600" dirty="0" err="1"/>
              <a:t>Gefen</a:t>
            </a:r>
            <a:r>
              <a:rPr lang="tr-TR" sz="1600" dirty="0"/>
              <a:t>, 2000; </a:t>
            </a:r>
            <a:r>
              <a:rPr lang="tr-TR" sz="1600" dirty="0" err="1"/>
              <a:t>Jarvenpaa</a:t>
            </a:r>
            <a:r>
              <a:rPr lang="tr-TR" sz="1600" dirty="0"/>
              <a:t> vd., 2000; </a:t>
            </a:r>
            <a:r>
              <a:rPr lang="tr-TR" sz="1600" dirty="0" err="1"/>
              <a:t>Bramall</a:t>
            </a:r>
            <a:r>
              <a:rPr lang="tr-TR" sz="1600" dirty="0"/>
              <a:t> vd., 2004</a:t>
            </a:r>
            <a:r>
              <a:rPr lang="tr-TR" sz="1600" dirty="0" smtClean="0"/>
              <a:t>)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tr-TR" sz="1600" dirty="0" smtClean="0"/>
              <a:t>Kişisel bilgileri koruma (</a:t>
            </a:r>
            <a:r>
              <a:rPr lang="tr-TR" sz="1600" dirty="0" err="1"/>
              <a:t>Srinisavan</a:t>
            </a:r>
            <a:r>
              <a:rPr lang="tr-TR" sz="1600" dirty="0"/>
              <a:t> vd., 2002; </a:t>
            </a:r>
            <a:r>
              <a:rPr lang="tr-TR" sz="1600" dirty="0" err="1"/>
              <a:t>Hsua</a:t>
            </a:r>
            <a:r>
              <a:rPr lang="tr-TR" sz="1600" dirty="0"/>
              <a:t> vd., </a:t>
            </a:r>
            <a:r>
              <a:rPr lang="tr-TR" sz="1600" dirty="0" smtClean="0"/>
              <a:t>2015)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tr-TR" sz="1600" dirty="0" smtClean="0"/>
              <a:t>Algılanan büyüklük </a:t>
            </a:r>
            <a:r>
              <a:rPr lang="tr-TR" sz="1600" dirty="0"/>
              <a:t>(</a:t>
            </a:r>
            <a:r>
              <a:rPr lang="tr-TR" sz="1600" dirty="0" err="1"/>
              <a:t>Hung</a:t>
            </a:r>
            <a:r>
              <a:rPr lang="tr-TR" sz="1600" dirty="0"/>
              <a:t> vd., 2012)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tr-TR" sz="1800" dirty="0" smtClean="0"/>
              <a:t>İyi Niyetlilik (İyi Niyetli Davranma) </a:t>
            </a:r>
            <a:r>
              <a:rPr lang="tr-TR" sz="1800" dirty="0"/>
              <a:t>(</a:t>
            </a:r>
            <a:r>
              <a:rPr lang="tr-TR" sz="1800" dirty="0" err="1"/>
              <a:t>Mayer</a:t>
            </a:r>
            <a:r>
              <a:rPr lang="tr-TR" sz="1800" dirty="0"/>
              <a:t> vd., 1995</a:t>
            </a:r>
            <a:r>
              <a:rPr lang="tr-TR" sz="1800" dirty="0" smtClean="0"/>
              <a:t>)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tr-TR" sz="1600" dirty="0" smtClean="0"/>
              <a:t>Müşterilerin çıkarını düşünme </a:t>
            </a:r>
            <a:r>
              <a:rPr lang="tr-TR" sz="1600" dirty="0"/>
              <a:t>(</a:t>
            </a:r>
            <a:r>
              <a:rPr lang="tr-TR" sz="1600" dirty="0" err="1"/>
              <a:t>Gefen</a:t>
            </a:r>
            <a:r>
              <a:rPr lang="tr-TR" sz="1600" dirty="0"/>
              <a:t>, 2000</a:t>
            </a:r>
            <a:r>
              <a:rPr lang="tr-TR" sz="1600" dirty="0" smtClean="0"/>
              <a:t>)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tr-TR" sz="1600" dirty="0" smtClean="0"/>
              <a:t>İtibar </a:t>
            </a:r>
            <a:r>
              <a:rPr lang="tr-TR" sz="1600" dirty="0"/>
              <a:t>(</a:t>
            </a:r>
            <a:r>
              <a:rPr lang="tr-TR" sz="1600" dirty="0" err="1"/>
              <a:t>McKnight</a:t>
            </a:r>
            <a:r>
              <a:rPr lang="tr-TR" sz="1600" dirty="0"/>
              <a:t> vd., 2002</a:t>
            </a:r>
            <a:r>
              <a:rPr lang="tr-TR" sz="1600" dirty="0" smtClean="0"/>
              <a:t>)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tr-TR" sz="1600" dirty="0" smtClean="0"/>
              <a:t>Üçüncü tarafların önerileri (</a:t>
            </a:r>
            <a:r>
              <a:rPr lang="tr-TR" sz="1600" dirty="0"/>
              <a:t>(Kim vd., 2008)</a:t>
            </a:r>
          </a:p>
        </p:txBody>
      </p:sp>
    </p:spTree>
    <p:extLst>
      <p:ext uri="{BB962C8B-B14F-4D97-AF65-F5344CB8AC3E}">
        <p14:creationId xmlns:p14="http://schemas.microsoft.com/office/powerpoint/2010/main" val="413724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Araştırmanın Amacı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200" dirty="0" smtClean="0"/>
              <a:t>Araştırmanın temel amacı, özel </a:t>
            </a:r>
            <a:r>
              <a:rPr lang="tr-TR" sz="2200" dirty="0"/>
              <a:t>alışveriş sitelerinden alışveriş yapan tüketicilerin özel alışveriş sitelerine duydukları güveni oluşturan </a:t>
            </a:r>
            <a:r>
              <a:rPr lang="tr-TR" sz="2200" dirty="0" smtClean="0"/>
              <a:t>faktörleri belirlemektir.</a:t>
            </a:r>
          </a:p>
          <a:p>
            <a:endParaRPr lang="tr-TR" sz="2200" dirty="0" smtClean="0"/>
          </a:p>
          <a:p>
            <a:r>
              <a:rPr lang="tr-TR" sz="2200" dirty="0" smtClean="0"/>
              <a:t>Ayrıca, </a:t>
            </a:r>
            <a:r>
              <a:rPr lang="tr-TR" sz="2200" dirty="0"/>
              <a:t>özel alışveriş sitelerine duyulan güven ile bu sitelerden yeniden alışveriş yapma niyeti </a:t>
            </a:r>
            <a:r>
              <a:rPr lang="tr-TR" sz="2200" dirty="0" smtClean="0"/>
              <a:t>arasındaki </a:t>
            </a:r>
            <a:r>
              <a:rPr lang="tr-TR" sz="2200" dirty="0"/>
              <a:t>ilişki ölçülmeye çalışılmıştır</a:t>
            </a:r>
            <a:r>
              <a:rPr lang="tr-TR" sz="2200" dirty="0" smtClean="0"/>
              <a:t>.</a:t>
            </a:r>
          </a:p>
          <a:p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82080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34888" y="116632"/>
            <a:ext cx="8229600" cy="1143000"/>
          </a:xfrm>
        </p:spPr>
        <p:txBody>
          <a:bodyPr/>
          <a:lstStyle/>
          <a:p>
            <a:r>
              <a:rPr lang="tr-TR" dirty="0" smtClean="0"/>
              <a:t>Araştırmanın Modeli</a:t>
            </a:r>
            <a:endParaRPr lang="tr-TR" dirty="0"/>
          </a:p>
        </p:txBody>
      </p:sp>
      <p:sp>
        <p:nvSpPr>
          <p:cNvPr id="4" name="Connector 6"/>
          <p:cNvSpPr>
            <a:spLocks noChangeAspect="1"/>
          </p:cNvSpPr>
          <p:nvPr/>
        </p:nvSpPr>
        <p:spPr>
          <a:xfrm>
            <a:off x="101600" y="2924944"/>
            <a:ext cx="1428000" cy="756000"/>
          </a:xfrm>
          <a:prstGeom prst="flowChartConnector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>
                <a:solidFill>
                  <a:schemeClr val="tx1"/>
                </a:solidFill>
              </a:rPr>
              <a:t>Bilgi şeffaflığı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Connector 7"/>
          <p:cNvSpPr>
            <a:spLocks noChangeAspect="1"/>
          </p:cNvSpPr>
          <p:nvPr/>
        </p:nvSpPr>
        <p:spPr>
          <a:xfrm>
            <a:off x="2279904" y="1484784"/>
            <a:ext cx="1428000" cy="756000"/>
          </a:xfrm>
          <a:prstGeom prst="flowChartConnector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>
                <a:solidFill>
                  <a:schemeClr val="tx1"/>
                </a:solidFill>
              </a:rPr>
              <a:t>Sistem güvenliği becerisi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Connector 9"/>
          <p:cNvSpPr>
            <a:spLocks noChangeAspect="1"/>
          </p:cNvSpPr>
          <p:nvPr/>
        </p:nvSpPr>
        <p:spPr>
          <a:xfrm>
            <a:off x="2197100" y="2384968"/>
            <a:ext cx="1428000" cy="756000"/>
          </a:xfrm>
          <a:prstGeom prst="flowChartConnector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>
                <a:solidFill>
                  <a:schemeClr val="tx1"/>
                </a:solidFill>
              </a:rPr>
              <a:t>İş yapma becerisi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" name="Connector 10"/>
          <p:cNvSpPr>
            <a:spLocks noChangeAspect="1"/>
          </p:cNvSpPr>
          <p:nvPr/>
        </p:nvSpPr>
        <p:spPr>
          <a:xfrm>
            <a:off x="2197100" y="5157192"/>
            <a:ext cx="1428000" cy="756000"/>
          </a:xfrm>
          <a:prstGeom prst="flowChartConnector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>
                <a:solidFill>
                  <a:schemeClr val="tx1"/>
                </a:solidFill>
              </a:rPr>
              <a:t>İtibar 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" name="Connector 11"/>
          <p:cNvSpPr>
            <a:spLocks noChangeAspect="1"/>
          </p:cNvSpPr>
          <p:nvPr/>
        </p:nvSpPr>
        <p:spPr>
          <a:xfrm>
            <a:off x="2195736" y="6057376"/>
            <a:ext cx="1428000" cy="756000"/>
          </a:xfrm>
          <a:prstGeom prst="flowChartConnector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>
                <a:solidFill>
                  <a:schemeClr val="tx1"/>
                </a:solidFill>
              </a:rPr>
              <a:t>Müşteri çıkarını düşünme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Connector 12"/>
          <p:cNvSpPr>
            <a:spLocks noChangeAspect="1"/>
          </p:cNvSpPr>
          <p:nvPr/>
        </p:nvSpPr>
        <p:spPr>
          <a:xfrm>
            <a:off x="101600" y="4545208"/>
            <a:ext cx="1428000" cy="756000"/>
          </a:xfrm>
          <a:prstGeom prst="flowChartConnector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>
                <a:solidFill>
                  <a:schemeClr val="tx1"/>
                </a:solidFill>
              </a:rPr>
              <a:t>Algılanan büyüklük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0" name="Connector 13"/>
          <p:cNvSpPr>
            <a:spLocks noChangeAspect="1"/>
          </p:cNvSpPr>
          <p:nvPr/>
        </p:nvSpPr>
        <p:spPr>
          <a:xfrm>
            <a:off x="5054600" y="3954760"/>
            <a:ext cx="1428000" cy="756000"/>
          </a:xfrm>
          <a:prstGeom prst="flowChartConnector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>
                <a:solidFill>
                  <a:schemeClr val="tx1"/>
                </a:solidFill>
              </a:rPr>
              <a:t>Güven 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1" name="Connector 14"/>
          <p:cNvSpPr>
            <a:spLocks noChangeAspect="1"/>
          </p:cNvSpPr>
          <p:nvPr/>
        </p:nvSpPr>
        <p:spPr>
          <a:xfrm>
            <a:off x="7464480" y="3954760"/>
            <a:ext cx="1428000" cy="756000"/>
          </a:xfrm>
          <a:prstGeom prst="flowChartConnector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>
                <a:solidFill>
                  <a:schemeClr val="tx1"/>
                </a:solidFill>
              </a:rPr>
              <a:t>Yeniden Alışveriş Niyeti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3" name="Straight Arrow Connector 19"/>
          <p:cNvCxnSpPr>
            <a:stCxn id="6" idx="6"/>
            <a:endCxn id="10" idx="2"/>
          </p:cNvCxnSpPr>
          <p:nvPr/>
        </p:nvCxnSpPr>
        <p:spPr>
          <a:xfrm>
            <a:off x="3625100" y="2762968"/>
            <a:ext cx="1429500" cy="15697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34"/>
          <p:cNvCxnSpPr>
            <a:stCxn id="7" idx="6"/>
            <a:endCxn id="10" idx="2"/>
          </p:cNvCxnSpPr>
          <p:nvPr/>
        </p:nvCxnSpPr>
        <p:spPr>
          <a:xfrm flipV="1">
            <a:off x="3625100" y="4332760"/>
            <a:ext cx="1429500" cy="12024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37"/>
          <p:cNvCxnSpPr>
            <a:stCxn id="8" idx="6"/>
            <a:endCxn id="10" idx="2"/>
          </p:cNvCxnSpPr>
          <p:nvPr/>
        </p:nvCxnSpPr>
        <p:spPr>
          <a:xfrm flipV="1">
            <a:off x="3623736" y="4332760"/>
            <a:ext cx="1430864" cy="21026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43"/>
          <p:cNvCxnSpPr>
            <a:stCxn id="10" idx="6"/>
            <a:endCxn id="11" idx="2"/>
          </p:cNvCxnSpPr>
          <p:nvPr/>
        </p:nvCxnSpPr>
        <p:spPr>
          <a:xfrm>
            <a:off x="6482600" y="4332760"/>
            <a:ext cx="9818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19"/>
          <p:cNvCxnSpPr>
            <a:stCxn id="9" idx="6"/>
            <a:endCxn id="10" idx="2"/>
          </p:cNvCxnSpPr>
          <p:nvPr/>
        </p:nvCxnSpPr>
        <p:spPr>
          <a:xfrm flipV="1">
            <a:off x="1529600" y="4332760"/>
            <a:ext cx="3525000" cy="5904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19"/>
          <p:cNvCxnSpPr>
            <a:stCxn id="5" idx="6"/>
            <a:endCxn id="10" idx="2"/>
          </p:cNvCxnSpPr>
          <p:nvPr/>
        </p:nvCxnSpPr>
        <p:spPr>
          <a:xfrm>
            <a:off x="3707904" y="1862784"/>
            <a:ext cx="1346696" cy="24699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19"/>
          <p:cNvCxnSpPr>
            <a:stCxn id="4" idx="6"/>
            <a:endCxn id="10" idx="2"/>
          </p:cNvCxnSpPr>
          <p:nvPr/>
        </p:nvCxnSpPr>
        <p:spPr>
          <a:xfrm>
            <a:off x="1529600" y="3302944"/>
            <a:ext cx="3525000" cy="10298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Connector 12"/>
          <p:cNvSpPr>
            <a:spLocks noChangeAspect="1"/>
          </p:cNvSpPr>
          <p:nvPr/>
        </p:nvSpPr>
        <p:spPr>
          <a:xfrm>
            <a:off x="107504" y="3753120"/>
            <a:ext cx="1428000" cy="756000"/>
          </a:xfrm>
          <a:prstGeom prst="flowChartConnector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>
                <a:solidFill>
                  <a:schemeClr val="tx1"/>
                </a:solidFill>
              </a:rPr>
              <a:t>Kişisel bilgileri koruma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3" name="Connector 7"/>
          <p:cNvSpPr>
            <a:spLocks noChangeAspect="1"/>
          </p:cNvSpPr>
          <p:nvPr/>
        </p:nvSpPr>
        <p:spPr>
          <a:xfrm>
            <a:off x="3936088" y="1484784"/>
            <a:ext cx="1428000" cy="756000"/>
          </a:xfrm>
          <a:prstGeom prst="flowChartConnector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tr-TR" sz="1400" dirty="0" smtClean="0">
                <a:solidFill>
                  <a:schemeClr val="tx1"/>
                </a:solidFill>
              </a:rPr>
              <a:t>Bilişim teknolojileri becerisi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4" name="Connector 11"/>
          <p:cNvSpPr>
            <a:spLocks noChangeAspect="1"/>
          </p:cNvSpPr>
          <p:nvPr/>
        </p:nvSpPr>
        <p:spPr>
          <a:xfrm>
            <a:off x="4080104" y="6021288"/>
            <a:ext cx="1428000" cy="756000"/>
          </a:xfrm>
          <a:prstGeom prst="flowChartConnector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400" dirty="0" smtClean="0">
                <a:solidFill>
                  <a:schemeClr val="tx1"/>
                </a:solidFill>
              </a:rPr>
              <a:t>Üçüncü taraf önerileri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35" name="Straight Arrow Connector 19"/>
          <p:cNvCxnSpPr>
            <a:stCxn id="32" idx="6"/>
            <a:endCxn id="10" idx="2"/>
          </p:cNvCxnSpPr>
          <p:nvPr/>
        </p:nvCxnSpPr>
        <p:spPr>
          <a:xfrm>
            <a:off x="1535504" y="4131120"/>
            <a:ext cx="3519096" cy="2016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34" idx="0"/>
            <a:endCxn id="10" idx="2"/>
          </p:cNvCxnSpPr>
          <p:nvPr/>
        </p:nvCxnSpPr>
        <p:spPr>
          <a:xfrm flipV="1">
            <a:off x="4794104" y="4332760"/>
            <a:ext cx="260496" cy="16885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19"/>
          <p:cNvCxnSpPr>
            <a:stCxn id="33" idx="4"/>
            <a:endCxn id="10" idx="2"/>
          </p:cNvCxnSpPr>
          <p:nvPr/>
        </p:nvCxnSpPr>
        <p:spPr>
          <a:xfrm>
            <a:off x="4650088" y="2240784"/>
            <a:ext cx="404512" cy="209197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Metin kutusu 46"/>
          <p:cNvSpPr txBox="1"/>
          <p:nvPr/>
        </p:nvSpPr>
        <p:spPr>
          <a:xfrm>
            <a:off x="4852344" y="2813959"/>
            <a:ext cx="513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H</a:t>
            </a:r>
            <a:r>
              <a:rPr lang="tr-TR" b="1" baseline="-25000" dirty="0" smtClean="0"/>
              <a:t>1a</a:t>
            </a:r>
            <a:endParaRPr lang="tr-TR" b="1" baseline="-25000" dirty="0"/>
          </a:p>
        </p:txBody>
      </p:sp>
      <p:sp>
        <p:nvSpPr>
          <p:cNvPr id="48" name="Metin kutusu 47"/>
          <p:cNvSpPr txBox="1"/>
          <p:nvPr/>
        </p:nvSpPr>
        <p:spPr>
          <a:xfrm>
            <a:off x="4161035" y="2578302"/>
            <a:ext cx="524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H</a:t>
            </a:r>
            <a:r>
              <a:rPr lang="tr-TR" b="1" baseline="-25000" dirty="0" smtClean="0"/>
              <a:t>1b</a:t>
            </a:r>
            <a:endParaRPr lang="tr-TR" b="1" baseline="-25000" dirty="0"/>
          </a:p>
        </p:txBody>
      </p:sp>
      <p:sp>
        <p:nvSpPr>
          <p:cNvPr id="49" name="Metin kutusu 48"/>
          <p:cNvSpPr txBox="1"/>
          <p:nvPr/>
        </p:nvSpPr>
        <p:spPr>
          <a:xfrm>
            <a:off x="3909835" y="2924944"/>
            <a:ext cx="5068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H</a:t>
            </a:r>
            <a:r>
              <a:rPr lang="tr-TR" b="1" baseline="-25000" dirty="0" smtClean="0"/>
              <a:t>1c</a:t>
            </a:r>
            <a:endParaRPr lang="tr-TR" b="1" baseline="-25000" dirty="0"/>
          </a:p>
        </p:txBody>
      </p:sp>
      <p:sp>
        <p:nvSpPr>
          <p:cNvPr id="51" name="Metin kutusu 50"/>
          <p:cNvSpPr txBox="1"/>
          <p:nvPr/>
        </p:nvSpPr>
        <p:spPr>
          <a:xfrm>
            <a:off x="2911100" y="3335691"/>
            <a:ext cx="532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H</a:t>
            </a:r>
            <a:r>
              <a:rPr lang="tr-TR" b="1" baseline="-25000" dirty="0"/>
              <a:t>2</a:t>
            </a:r>
            <a:r>
              <a:rPr lang="tr-TR" b="1" baseline="-25000" dirty="0" smtClean="0"/>
              <a:t>a</a:t>
            </a:r>
            <a:endParaRPr lang="tr-TR" b="1" baseline="-25000" dirty="0"/>
          </a:p>
        </p:txBody>
      </p:sp>
      <p:sp>
        <p:nvSpPr>
          <p:cNvPr id="52" name="Metin kutusu 51"/>
          <p:cNvSpPr txBox="1"/>
          <p:nvPr/>
        </p:nvSpPr>
        <p:spPr>
          <a:xfrm>
            <a:off x="2665590" y="3851756"/>
            <a:ext cx="5437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H</a:t>
            </a:r>
            <a:r>
              <a:rPr lang="tr-TR" b="1" baseline="-25000" dirty="0" smtClean="0"/>
              <a:t>2b</a:t>
            </a:r>
            <a:endParaRPr lang="tr-TR" b="1" baseline="-25000" dirty="0"/>
          </a:p>
        </p:txBody>
      </p:sp>
      <p:sp>
        <p:nvSpPr>
          <p:cNvPr id="53" name="Metin kutusu 52"/>
          <p:cNvSpPr txBox="1"/>
          <p:nvPr/>
        </p:nvSpPr>
        <p:spPr>
          <a:xfrm>
            <a:off x="2555776" y="4341428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H</a:t>
            </a:r>
            <a:r>
              <a:rPr lang="tr-TR" b="1" baseline="-25000" dirty="0" smtClean="0"/>
              <a:t>2c</a:t>
            </a:r>
            <a:endParaRPr lang="tr-TR" b="1" baseline="-25000" dirty="0"/>
          </a:p>
        </p:txBody>
      </p:sp>
      <p:sp>
        <p:nvSpPr>
          <p:cNvPr id="54" name="Metin kutusu 53"/>
          <p:cNvSpPr txBox="1"/>
          <p:nvPr/>
        </p:nvSpPr>
        <p:spPr>
          <a:xfrm>
            <a:off x="3563888" y="4869160"/>
            <a:ext cx="5277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H</a:t>
            </a:r>
            <a:r>
              <a:rPr lang="tr-TR" b="1" baseline="-25000" dirty="0"/>
              <a:t>3</a:t>
            </a:r>
            <a:r>
              <a:rPr lang="tr-TR" b="1" baseline="-25000" dirty="0" smtClean="0"/>
              <a:t>a</a:t>
            </a:r>
            <a:endParaRPr lang="tr-TR" b="1" baseline="-25000" dirty="0"/>
          </a:p>
        </p:txBody>
      </p:sp>
      <p:sp>
        <p:nvSpPr>
          <p:cNvPr id="56" name="Metin kutusu 55"/>
          <p:cNvSpPr txBox="1"/>
          <p:nvPr/>
        </p:nvSpPr>
        <p:spPr>
          <a:xfrm>
            <a:off x="3622206" y="5445224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H</a:t>
            </a:r>
            <a:r>
              <a:rPr lang="tr-TR" b="1" baseline="-25000" dirty="0" smtClean="0"/>
              <a:t>3</a:t>
            </a:r>
            <a:r>
              <a:rPr lang="tr-TR" b="1" baseline="-25000" dirty="0"/>
              <a:t>b</a:t>
            </a:r>
          </a:p>
        </p:txBody>
      </p:sp>
      <p:sp>
        <p:nvSpPr>
          <p:cNvPr id="57" name="Metin kutusu 56"/>
          <p:cNvSpPr txBox="1"/>
          <p:nvPr/>
        </p:nvSpPr>
        <p:spPr>
          <a:xfrm>
            <a:off x="4410743" y="5309592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H</a:t>
            </a:r>
            <a:r>
              <a:rPr lang="tr-TR" b="1" baseline="-25000" dirty="0" smtClean="0"/>
              <a:t>3</a:t>
            </a:r>
            <a:r>
              <a:rPr lang="tr-TR" b="1" baseline="-25000" dirty="0"/>
              <a:t>c</a:t>
            </a:r>
          </a:p>
        </p:txBody>
      </p:sp>
      <p:sp>
        <p:nvSpPr>
          <p:cNvPr id="58" name="Metin kutusu 57"/>
          <p:cNvSpPr txBox="1"/>
          <p:nvPr/>
        </p:nvSpPr>
        <p:spPr>
          <a:xfrm>
            <a:off x="6709685" y="3948545"/>
            <a:ext cx="455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/>
              <a:t>H</a:t>
            </a:r>
            <a:r>
              <a:rPr lang="tr-TR" b="1" baseline="-25000" dirty="0"/>
              <a:t>4</a:t>
            </a:r>
          </a:p>
        </p:txBody>
      </p:sp>
      <p:sp>
        <p:nvSpPr>
          <p:cNvPr id="59" name="Dikdörtgen 58"/>
          <p:cNvSpPr/>
          <p:nvPr/>
        </p:nvSpPr>
        <p:spPr>
          <a:xfrm>
            <a:off x="2123728" y="1196752"/>
            <a:ext cx="3888432" cy="209002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0" name="Dikdörtgen 59"/>
          <p:cNvSpPr/>
          <p:nvPr/>
        </p:nvSpPr>
        <p:spPr>
          <a:xfrm>
            <a:off x="2961247" y="1187460"/>
            <a:ext cx="22020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b="1" dirty="0" smtClean="0">
                <a:solidFill>
                  <a:schemeClr val="tx1"/>
                </a:solidFill>
              </a:rPr>
              <a:t>Profesyonel beceri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1" name="Dikdörtgen 60"/>
          <p:cNvSpPr/>
          <p:nvPr/>
        </p:nvSpPr>
        <p:spPr>
          <a:xfrm>
            <a:off x="35496" y="2559302"/>
            <a:ext cx="1662088" cy="2890483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2" name="Dikdörtgen 61"/>
          <p:cNvSpPr/>
          <p:nvPr/>
        </p:nvSpPr>
        <p:spPr>
          <a:xfrm>
            <a:off x="201827" y="2559303"/>
            <a:ext cx="12378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b="1" dirty="0" smtClean="0">
                <a:solidFill>
                  <a:schemeClr val="tx1"/>
                </a:solidFill>
              </a:rPr>
              <a:t>Doğruluk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3" name="Dikdörtgen 62"/>
          <p:cNvSpPr/>
          <p:nvPr/>
        </p:nvSpPr>
        <p:spPr>
          <a:xfrm>
            <a:off x="2123728" y="4923208"/>
            <a:ext cx="4248472" cy="1890168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4" name="Dikdörtgen 63"/>
          <p:cNvSpPr/>
          <p:nvPr/>
        </p:nvSpPr>
        <p:spPr>
          <a:xfrm>
            <a:off x="4895546" y="5003884"/>
            <a:ext cx="15424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b="1" dirty="0" smtClean="0">
                <a:solidFill>
                  <a:schemeClr val="tx1"/>
                </a:solidFill>
              </a:rPr>
              <a:t>İyi Niyetlilik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16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Perspektif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453</TotalTime>
  <Words>2197</Words>
  <Application>Microsoft Office PowerPoint</Application>
  <PresentationFormat>Ekran Gösterisi (4:3)</PresentationFormat>
  <Paragraphs>261</Paragraphs>
  <Slides>21</Slides>
  <Notes>0</Notes>
  <HiddenSlides>1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2" baseType="lpstr">
      <vt:lpstr>Akış</vt:lpstr>
      <vt:lpstr>TÜKETİCİLERİN ÖZEL ALIŞVERİŞ SİTELERİNDEN YENİDEN ALIŞVERİŞ YAPMA NİYETİNİ BELİRLEYEN GÜVENLE İLİŞKİLİ FAKTÖRLER</vt:lpstr>
      <vt:lpstr>E-Ticaret</vt:lpstr>
      <vt:lpstr>Özel Alışveriş Siteleri</vt:lpstr>
      <vt:lpstr>Yeniden Alışveriş Yapma Niyeti</vt:lpstr>
      <vt:lpstr>Güven </vt:lpstr>
      <vt:lpstr>Güven</vt:lpstr>
      <vt:lpstr>Güveni Oluşturan Faktörler</vt:lpstr>
      <vt:lpstr>Araştırmanın Amacı</vt:lpstr>
      <vt:lpstr>Araştırmanın Modeli</vt:lpstr>
      <vt:lpstr>Araştırmanın Hipotezleri</vt:lpstr>
      <vt:lpstr>Araştırmanın Evreni ve Örneklemi</vt:lpstr>
      <vt:lpstr>Katılımcıların Demografik Profili</vt:lpstr>
      <vt:lpstr>Açıklayıcı Faktör Analizi Sonuçları</vt:lpstr>
      <vt:lpstr>Doğrulayıcı Faktör Analizi Sonuçları</vt:lpstr>
      <vt:lpstr>Ölçme Modeli Değerleri</vt:lpstr>
      <vt:lpstr>Yapısal Model Değerleri</vt:lpstr>
      <vt:lpstr>Yapısal Model</vt:lpstr>
      <vt:lpstr>Sonuç </vt:lpstr>
      <vt:lpstr>Öneriler </vt:lpstr>
      <vt:lpstr>Kaynakça </vt:lpstr>
      <vt:lpstr>Kaynakça 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TÜKETİCİLERİN ÖZEL ALIŞVERİŞ SİTELERİNDEN YENİDEN ALIŞVERİŞ YAPMA NİYETİNİ BELİRLEYEN GÜVENLE İLİŞKİLİ FAKTÖRLER</dc:title>
  <dc:creator>user</dc:creator>
  <cp:lastModifiedBy>user</cp:lastModifiedBy>
  <cp:revision>80</cp:revision>
  <dcterms:created xsi:type="dcterms:W3CDTF">2015-06-09T18:38:09Z</dcterms:created>
  <dcterms:modified xsi:type="dcterms:W3CDTF">2015-06-10T22:50:22Z</dcterms:modified>
</cp:coreProperties>
</file>