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1" r:id="rId3"/>
  </p:sldMasterIdLst>
  <p:notesMasterIdLst>
    <p:notesMasterId r:id="rId20"/>
  </p:notesMasterIdLst>
  <p:handoutMasterIdLst>
    <p:handoutMasterId r:id="rId21"/>
  </p:handoutMasterIdLst>
  <p:sldIdLst>
    <p:sldId id="271" r:id="rId4"/>
    <p:sldId id="256" r:id="rId5"/>
    <p:sldId id="272" r:id="rId6"/>
    <p:sldId id="282" r:id="rId7"/>
    <p:sldId id="273" r:id="rId8"/>
    <p:sldId id="274" r:id="rId9"/>
    <p:sldId id="275" r:id="rId10"/>
    <p:sldId id="278" r:id="rId11"/>
    <p:sldId id="279" r:id="rId12"/>
    <p:sldId id="280" r:id="rId13"/>
    <p:sldId id="257" r:id="rId14"/>
    <p:sldId id="258" r:id="rId15"/>
    <p:sldId id="269" r:id="rId16"/>
    <p:sldId id="281" r:id="rId17"/>
    <p:sldId id="26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Yazar" initials="Y"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140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6-06T16:37:47.317" idx="1">
    <p:pos x="10" y="10"/>
    <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tr-TR" smtClean="0"/>
              <a:pPr/>
              <a:t>10.06.2015</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lang="tr-TR" smtClean="0"/>
              <a:pPr/>
              <a:t>‹#›</a:t>
            </a:fld>
            <a:endParaRPr lang="tr-T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tr-TR" smtClean="0"/>
              <a:pPr/>
              <a:t>10.06.2015</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dirty="0" smtClean="0"/>
              <a:t>Üçüncü </a:t>
            </a:r>
            <a:r>
              <a:rPr lang="tr-TR" noProof="0" dirty="0" smtClean="0"/>
              <a:t>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lang="tr-TR" smtClean="0"/>
              <a:pPr/>
              <a:t>‹#›</a:t>
            </a:fld>
            <a:endParaRPr lang="tr-T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A3C37BE-C303-496D-B5CD-85F2937540FC}" type="slidenum">
              <a:rPr lang="tr-TR" smtClean="0"/>
              <a:pPr/>
              <a:t>3</a:t>
            </a:fld>
            <a:endParaRPr lang="tr-TR" dirty="0"/>
          </a:p>
        </p:txBody>
      </p:sp>
      <p:sp>
        <p:nvSpPr>
          <p:cNvPr id="5" name="Altbilgi Yer Tutucusu 4"/>
          <p:cNvSpPr>
            <a:spLocks noGrp="1"/>
          </p:cNvSpPr>
          <p:nvPr>
            <p:ph type="ftr" sz="quarter" idx="11"/>
          </p:nvPr>
        </p:nvSpPr>
        <p:spPr/>
        <p:txBody>
          <a:bodyPr/>
          <a:lstStyle/>
          <a:p>
            <a:endParaRPr lang="tr-TR" dirty="0"/>
          </a:p>
        </p:txBody>
      </p:sp>
    </p:spTree>
    <p:extLst>
      <p:ext uri="{BB962C8B-B14F-4D97-AF65-F5344CB8AC3E}">
        <p14:creationId xmlns:p14="http://schemas.microsoft.com/office/powerpoint/2010/main" val="243314606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ctrTitle"/>
          </p:nvPr>
        </p:nvSpPr>
        <p:spPr>
          <a:xfrm>
            <a:off x="1104900" y="2292094"/>
            <a:ext cx="10096500" cy="2219691"/>
          </a:xfrm>
        </p:spPr>
        <p:txBody>
          <a:bodyPr anchor="ctr">
            <a:normAutofit/>
          </a:bodyPr>
          <a:lstStyle>
            <a:lvl1pPr algn="l">
              <a:defRPr sz="4400" cap="all" baseline="0">
                <a:latin typeface="Times New Roman" panose="02020603050405020304" pitchFamily="18" charset="0"/>
                <a:cs typeface="Times New Roman" panose="02020603050405020304" pitchFamily="18"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402B9795-92DC-40DC-A1CA-9A4B349D7824}" type="datetimeFigureOut">
              <a:rPr lang="tr-TR" smtClean="0"/>
              <a:pPr/>
              <a:t>10.06.2015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pic>
        <p:nvPicPr>
          <p:cNvPr id="11" name="Resim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b"/>
          <a:lstStyle>
            <a:lvl1pPr>
              <a:defRPr sz="3200"/>
            </a:lvl1pPr>
          </a:lstStyle>
          <a:p>
            <a:r>
              <a:rPr lang="tr-TR" smtClean="0"/>
              <a:t>Asıl başlık stili için tıklatın</a:t>
            </a:r>
            <a:endParaRPr lang="tr-TR" dirty="0"/>
          </a:p>
        </p:txBody>
      </p:sp>
      <p:sp>
        <p:nvSpPr>
          <p:cNvPr id="3" name="Resim Yer Tutucusu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02B9795-92DC-40DC-A1CA-9A4B349D7824}" type="datetimeFigureOut">
              <a:rPr lang="tr-TR" smtClean="0"/>
              <a:pPr/>
              <a:t>10.06.2015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402B9795-92DC-40DC-A1CA-9A4B349D7824}" type="datetimeFigureOut">
              <a:rPr lang="tr-TR" smtClean="0"/>
              <a:pPr/>
              <a:t>10.06.2015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372600" y="365125"/>
            <a:ext cx="1714500" cy="5811838"/>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1104900" y="365125"/>
            <a:ext cx="8098896"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402B9795-92DC-40DC-A1CA-9A4B349D7824}" type="datetimeFigureOut">
              <a:rPr lang="tr-TR" smtClean="0"/>
              <a:pPr/>
              <a:t>10.06.2015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grpSp>
        <p:nvGrpSpPr>
          <p:cNvPr id="7" name="Grup 6"/>
          <p:cNvGrpSpPr/>
          <p:nvPr/>
        </p:nvGrpSpPr>
        <p:grpSpPr>
          <a:xfrm rot="5400000">
            <a:off x="6514047" y="3228843"/>
            <a:ext cx="5632704" cy="84403"/>
            <a:chOff x="1073150" y="1219201"/>
            <a:chExt cx="10058400" cy="63125"/>
          </a:xfrm>
        </p:grpSpPr>
        <p:cxnSp>
          <p:nvCxnSpPr>
            <p:cNvPr id="8" name="Düz Bağlayıcı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Dikdörtgen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lang="tr-TR" kern="0" dirty="0">
              <a:solidFill>
                <a:prstClr val="white"/>
              </a:solidFill>
              <a:latin typeface="Euphemia"/>
            </a:endParaRPr>
          </a:p>
        </p:txBody>
      </p:sp>
      <p:sp>
        <p:nvSpPr>
          <p:cNvPr id="6" name="Dikdörtgen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solidFill>
                <a:prstClr val="white"/>
              </a:solidFill>
            </a:endParaRPr>
          </a:p>
        </p:txBody>
      </p:sp>
      <p:sp>
        <p:nvSpPr>
          <p:cNvPr id="2" name="Başlık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Tree>
    <p:extLst>
      <p:ext uri="{BB962C8B-B14F-4D97-AF65-F5344CB8AC3E}">
        <p14:creationId xmlns:p14="http://schemas.microsoft.com/office/powerpoint/2010/main" val="40932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lvl6pPr>
              <a:defRPr/>
            </a:lvl6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9E583DDF-CA54-461A-A486-592D2374C532}" type="datetimeFigureOut">
              <a:rPr lang="tr-TR" smtClean="0">
                <a:solidFill>
                  <a:srgbClr val="E5E8E8"/>
                </a:solidFill>
              </a:rPr>
              <a:pPr/>
              <a:t>10.06.2015</a:t>
            </a:fld>
            <a:endParaRPr lang="tr-TR" dirty="0">
              <a:solidFill>
                <a:srgbClr val="E5E8E8"/>
              </a:solidFill>
            </a:endParaRPr>
          </a:p>
        </p:txBody>
      </p:sp>
      <p:sp>
        <p:nvSpPr>
          <p:cNvPr id="5" name="Altbilgi Yer Tutucusu 4"/>
          <p:cNvSpPr>
            <a:spLocks noGrp="1"/>
          </p:cNvSpPr>
          <p:nvPr>
            <p:ph type="ftr" sz="quarter" idx="11"/>
          </p:nvPr>
        </p:nvSpPr>
        <p:spPr/>
        <p:txBody>
          <a:bodyPr/>
          <a:lstStyle/>
          <a:p>
            <a:endParaRPr lang="tr-TR" dirty="0">
              <a:solidFill>
                <a:srgbClr val="E5E8E8"/>
              </a:solidFill>
            </a:endParaRPr>
          </a:p>
        </p:txBody>
      </p:sp>
      <p:sp>
        <p:nvSpPr>
          <p:cNvPr id="6" name="Slayt Numarası Yer Tutucusu 5"/>
          <p:cNvSpPr>
            <a:spLocks noGrp="1"/>
          </p:cNvSpPr>
          <p:nvPr>
            <p:ph type="sldNum" sz="quarter" idx="12"/>
          </p:nvPr>
        </p:nvSpPr>
        <p:spPr/>
        <p:txBody>
          <a:bodyPr/>
          <a:lstStyle/>
          <a:p>
            <a:fld id="{CA8D9AD5-F248-4919-864A-CFD76CC027D6}" type="slidenum">
              <a:rPr lang="tr-TR" smtClean="0">
                <a:solidFill>
                  <a:srgbClr val="E5E8E8"/>
                </a:solidFill>
              </a:rPr>
              <a:pPr/>
              <a:t>‹#›</a:t>
            </a:fld>
            <a:endParaRPr lang="tr-TR" dirty="0">
              <a:solidFill>
                <a:srgbClr val="E5E8E8"/>
              </a:solidFill>
            </a:endParaRPr>
          </a:p>
        </p:txBody>
      </p:sp>
    </p:spTree>
    <p:extLst>
      <p:ext uri="{BB962C8B-B14F-4D97-AF65-F5344CB8AC3E}">
        <p14:creationId xmlns:p14="http://schemas.microsoft.com/office/powerpoint/2010/main" val="356694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7" name="Dikdörtgen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lang="tr-TR" kern="0" dirty="0">
              <a:solidFill>
                <a:prstClr val="white"/>
              </a:solidFill>
              <a:latin typeface="Euphemia"/>
            </a:endParaRPr>
          </a:p>
        </p:txBody>
      </p:sp>
      <p:sp>
        <p:nvSpPr>
          <p:cNvPr id="8" name="Dikdörtgen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solidFill>
                <a:prstClr val="white"/>
              </a:solidFill>
            </a:endParaRPr>
          </a:p>
        </p:txBody>
      </p:sp>
      <p:sp>
        <p:nvSpPr>
          <p:cNvPr id="2" name="Başlık 1"/>
          <p:cNvSpPr>
            <a:spLocks noGrp="1"/>
          </p:cNvSpPr>
          <p:nvPr>
            <p:ph type="title"/>
          </p:nvPr>
        </p:nvSpPr>
        <p:spPr>
          <a:xfrm>
            <a:off x="1524000" y="1143000"/>
            <a:ext cx="9144000" cy="2667000"/>
          </a:xfrm>
        </p:spPr>
        <p:txBody>
          <a:bodyPr anchor="b">
            <a:normAutofit/>
          </a:bodyPr>
          <a:lstStyle>
            <a:lvl1pPr algn="ctr">
              <a:defRPr sz="52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E583DDF-CA54-461A-A486-592D2374C532}" type="datetimeFigureOut">
              <a:rPr lang="tr-TR" smtClean="0">
                <a:solidFill>
                  <a:srgbClr val="E5E8E8"/>
                </a:solidFill>
              </a:rPr>
              <a:pPr/>
              <a:t>10.06.2015</a:t>
            </a:fld>
            <a:endParaRPr lang="tr-TR" dirty="0">
              <a:solidFill>
                <a:srgbClr val="E5E8E8"/>
              </a:solidFill>
            </a:endParaRPr>
          </a:p>
        </p:txBody>
      </p:sp>
      <p:sp>
        <p:nvSpPr>
          <p:cNvPr id="5" name="Altbilgi Yer Tutucusu 4"/>
          <p:cNvSpPr>
            <a:spLocks noGrp="1"/>
          </p:cNvSpPr>
          <p:nvPr>
            <p:ph type="ftr" sz="quarter" idx="11"/>
          </p:nvPr>
        </p:nvSpPr>
        <p:spPr/>
        <p:txBody>
          <a:bodyPr/>
          <a:lstStyle/>
          <a:p>
            <a:endParaRPr lang="tr-TR" dirty="0">
              <a:solidFill>
                <a:srgbClr val="E5E8E8"/>
              </a:solidFill>
            </a:endParaRPr>
          </a:p>
        </p:txBody>
      </p:sp>
      <p:sp>
        <p:nvSpPr>
          <p:cNvPr id="6" name="Slayt Numarası Yer Tutucusu 5"/>
          <p:cNvSpPr>
            <a:spLocks noGrp="1"/>
          </p:cNvSpPr>
          <p:nvPr>
            <p:ph type="sldNum" sz="quarter" idx="12"/>
          </p:nvPr>
        </p:nvSpPr>
        <p:spPr/>
        <p:txBody>
          <a:bodyPr/>
          <a:lstStyle/>
          <a:p>
            <a:fld id="{CA8D9AD5-F248-4919-864A-CFD76CC027D6}" type="slidenum">
              <a:rPr lang="tr-TR" smtClean="0">
                <a:solidFill>
                  <a:srgbClr val="E5E8E8"/>
                </a:solidFill>
              </a:rPr>
              <a:pPr/>
              <a:t>‹#›</a:t>
            </a:fld>
            <a:endParaRPr lang="tr-TR" dirty="0">
              <a:solidFill>
                <a:srgbClr val="E5E8E8"/>
              </a:solidFill>
            </a:endParaRPr>
          </a:p>
        </p:txBody>
      </p:sp>
    </p:spTree>
    <p:extLst>
      <p:ext uri="{BB962C8B-B14F-4D97-AF65-F5344CB8AC3E}">
        <p14:creationId xmlns:p14="http://schemas.microsoft.com/office/powerpoint/2010/main" val="35056670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Diğer Bölüm Başlığı">
    <p:bg>
      <p:bgRef idx="1003">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solidFill>
                  <a:schemeClr val="tx2"/>
                </a:solidFill>
              </a:defRPr>
            </a:lvl1pPr>
          </a:lstStyle>
          <a:p>
            <a:fld id="{9E583DDF-CA54-461A-A486-592D2374C532}" type="datetimeFigureOut">
              <a:rPr lang="tr-TR" smtClean="0">
                <a:solidFill>
                  <a:srgbClr val="E5E8E8"/>
                </a:solidFill>
              </a:rPr>
              <a:pPr/>
              <a:t>10.06.2015</a:t>
            </a:fld>
            <a:endParaRPr lang="tr-TR" dirty="0">
              <a:solidFill>
                <a:srgbClr val="E5E8E8"/>
              </a:solidFill>
            </a:endParaRPr>
          </a:p>
        </p:txBody>
      </p:sp>
      <p:sp>
        <p:nvSpPr>
          <p:cNvPr id="5" name="Altbilgi Yer Tutucusu 4"/>
          <p:cNvSpPr>
            <a:spLocks noGrp="1"/>
          </p:cNvSpPr>
          <p:nvPr>
            <p:ph type="ftr" sz="quarter" idx="11"/>
          </p:nvPr>
        </p:nvSpPr>
        <p:spPr/>
        <p:txBody>
          <a:bodyPr/>
          <a:lstStyle>
            <a:lvl1pPr>
              <a:defRPr>
                <a:solidFill>
                  <a:schemeClr val="tx2"/>
                </a:solidFill>
              </a:defRPr>
            </a:lvl1pPr>
          </a:lstStyle>
          <a:p>
            <a:endParaRPr lang="tr-TR" dirty="0">
              <a:solidFill>
                <a:srgbClr val="E5E8E8"/>
              </a:solidFill>
            </a:endParaRPr>
          </a:p>
        </p:txBody>
      </p:sp>
      <p:sp>
        <p:nvSpPr>
          <p:cNvPr id="6" name="Slayt Numarası Yer Tutucusu 5"/>
          <p:cNvSpPr>
            <a:spLocks noGrp="1"/>
          </p:cNvSpPr>
          <p:nvPr>
            <p:ph type="sldNum" sz="quarter" idx="12"/>
          </p:nvPr>
        </p:nvSpPr>
        <p:spPr/>
        <p:txBody>
          <a:bodyPr/>
          <a:lstStyle>
            <a:lvl1pPr>
              <a:defRPr>
                <a:solidFill>
                  <a:schemeClr val="tx2"/>
                </a:solidFill>
              </a:defRPr>
            </a:lvl1pPr>
          </a:lstStyle>
          <a:p>
            <a:fld id="{CA8D9AD5-F248-4919-864A-CFD76CC027D6}" type="slidenum">
              <a:rPr lang="tr-TR" smtClean="0">
                <a:solidFill>
                  <a:srgbClr val="E5E8E8"/>
                </a:solidFill>
              </a:rPr>
              <a:pPr/>
              <a:t>‹#›</a:t>
            </a:fld>
            <a:endParaRPr lang="tr-TR" dirty="0">
              <a:solidFill>
                <a:srgbClr val="E5E8E8"/>
              </a:solidFill>
            </a:endParaRPr>
          </a:p>
        </p:txBody>
      </p:sp>
    </p:spTree>
    <p:extLst>
      <p:ext uri="{BB962C8B-B14F-4D97-AF65-F5344CB8AC3E}">
        <p14:creationId xmlns:p14="http://schemas.microsoft.com/office/powerpoint/2010/main" val="95447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9DD7D43D-6574-4C7B-808D-C6C12215A4D4}" type="datetimeFigureOut">
              <a:rPr lang="tr-TR" smtClean="0">
                <a:solidFill>
                  <a:srgbClr val="E5E8E8"/>
                </a:solidFill>
              </a:rPr>
              <a:pPr/>
              <a:t>10.06.2015</a:t>
            </a:fld>
            <a:endParaRPr lang="tr-TR" dirty="0">
              <a:solidFill>
                <a:srgbClr val="E5E8E8"/>
              </a:solidFill>
            </a:endParaRPr>
          </a:p>
        </p:txBody>
      </p:sp>
      <p:sp>
        <p:nvSpPr>
          <p:cNvPr id="6" name="Altbilgi Yer Tutucusu 5"/>
          <p:cNvSpPr>
            <a:spLocks noGrp="1"/>
          </p:cNvSpPr>
          <p:nvPr>
            <p:ph type="ftr" sz="quarter" idx="11"/>
          </p:nvPr>
        </p:nvSpPr>
        <p:spPr/>
        <p:txBody>
          <a:bodyPr/>
          <a:lstStyle/>
          <a:p>
            <a:endParaRPr lang="tr-TR" dirty="0">
              <a:solidFill>
                <a:srgbClr val="E5E8E8"/>
              </a:solidFill>
            </a:endParaRPr>
          </a:p>
        </p:txBody>
      </p:sp>
      <p:sp>
        <p:nvSpPr>
          <p:cNvPr id="7" name="Slayt Numarası Yer Tutucusu 6"/>
          <p:cNvSpPr>
            <a:spLocks noGrp="1"/>
          </p:cNvSpPr>
          <p:nvPr>
            <p:ph type="sldNum" sz="quarter" idx="12"/>
          </p:nvPr>
        </p:nvSpPr>
        <p:spPr/>
        <p:txBody>
          <a:bodyPr/>
          <a:lstStyle/>
          <a:p>
            <a:fld id="{A0ECE5F2-81AA-4605-B028-6FBA391056AF}" type="slidenum">
              <a:rPr lang="tr-TR" smtClean="0">
                <a:solidFill>
                  <a:srgbClr val="E5E8E8"/>
                </a:solidFill>
              </a:rPr>
              <a:pPr/>
              <a:t>‹#›</a:t>
            </a:fld>
            <a:endParaRPr lang="tr-TR" dirty="0">
              <a:solidFill>
                <a:srgbClr val="E5E8E8"/>
              </a:solidFill>
            </a:endParaRPr>
          </a:p>
        </p:txBody>
      </p:sp>
    </p:spTree>
    <p:extLst>
      <p:ext uri="{BB962C8B-B14F-4D97-AF65-F5344CB8AC3E}">
        <p14:creationId xmlns:p14="http://schemas.microsoft.com/office/powerpoint/2010/main" val="325603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341120" y="466344"/>
            <a:ext cx="9509760" cy="1234440"/>
          </a:xfrm>
        </p:spPr>
        <p:txBody>
          <a:bodyPr/>
          <a:lstStyle/>
          <a:p>
            <a:r>
              <a:rPr lang="tr-TR" smtClean="0"/>
              <a:t>Asıl başlık stili için tıklatın</a:t>
            </a:r>
            <a:endParaRPr lang="tr-TR" dirty="0"/>
          </a:p>
        </p:txBody>
      </p:sp>
      <p:sp>
        <p:nvSpPr>
          <p:cNvPr id="3" name="Metin Yer Tutucusu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9E583DDF-CA54-461A-A486-592D2374C532}" type="datetimeFigureOut">
              <a:rPr lang="tr-TR" smtClean="0">
                <a:solidFill>
                  <a:srgbClr val="E5E8E8"/>
                </a:solidFill>
              </a:rPr>
              <a:pPr/>
              <a:t>10.06.2015</a:t>
            </a:fld>
            <a:endParaRPr lang="tr-TR" dirty="0">
              <a:solidFill>
                <a:srgbClr val="E5E8E8"/>
              </a:solidFill>
            </a:endParaRPr>
          </a:p>
        </p:txBody>
      </p:sp>
      <p:sp>
        <p:nvSpPr>
          <p:cNvPr id="8" name="Altbilgi Yer Tutucusu 7"/>
          <p:cNvSpPr>
            <a:spLocks noGrp="1"/>
          </p:cNvSpPr>
          <p:nvPr>
            <p:ph type="ftr" sz="quarter" idx="11"/>
          </p:nvPr>
        </p:nvSpPr>
        <p:spPr/>
        <p:txBody>
          <a:bodyPr/>
          <a:lstStyle/>
          <a:p>
            <a:endParaRPr lang="tr-TR" dirty="0">
              <a:solidFill>
                <a:srgbClr val="E5E8E8"/>
              </a:solidFill>
            </a:endParaRPr>
          </a:p>
        </p:txBody>
      </p:sp>
      <p:sp>
        <p:nvSpPr>
          <p:cNvPr id="9" name="Slayt Numarası Yer Tutucusu 8"/>
          <p:cNvSpPr>
            <a:spLocks noGrp="1"/>
          </p:cNvSpPr>
          <p:nvPr>
            <p:ph type="sldNum" sz="quarter" idx="12"/>
          </p:nvPr>
        </p:nvSpPr>
        <p:spPr/>
        <p:txBody>
          <a:bodyPr/>
          <a:lstStyle/>
          <a:p>
            <a:fld id="{CA8D9AD5-F248-4919-864A-CFD76CC027D6}" type="slidenum">
              <a:rPr lang="tr-TR" smtClean="0">
                <a:solidFill>
                  <a:srgbClr val="E5E8E8"/>
                </a:solidFill>
              </a:rPr>
              <a:pPr/>
              <a:t>‹#›</a:t>
            </a:fld>
            <a:endParaRPr lang="tr-TR" dirty="0">
              <a:solidFill>
                <a:srgbClr val="E5E8E8"/>
              </a:solidFill>
            </a:endParaRPr>
          </a:p>
        </p:txBody>
      </p:sp>
    </p:spTree>
    <p:extLst>
      <p:ext uri="{BB962C8B-B14F-4D97-AF65-F5344CB8AC3E}">
        <p14:creationId xmlns:p14="http://schemas.microsoft.com/office/powerpoint/2010/main" val="229928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fld id="{9E583DDF-CA54-461A-A486-592D2374C532}" type="datetimeFigureOut">
              <a:rPr lang="tr-TR" smtClean="0">
                <a:solidFill>
                  <a:srgbClr val="E5E8E8"/>
                </a:solidFill>
              </a:rPr>
              <a:pPr/>
              <a:t>10.06.2015</a:t>
            </a:fld>
            <a:endParaRPr lang="tr-TR" dirty="0">
              <a:solidFill>
                <a:srgbClr val="E5E8E8"/>
              </a:solidFill>
            </a:endParaRPr>
          </a:p>
        </p:txBody>
      </p:sp>
      <p:sp>
        <p:nvSpPr>
          <p:cNvPr id="4" name="Altbilgi Yer Tutucusu 3"/>
          <p:cNvSpPr>
            <a:spLocks noGrp="1"/>
          </p:cNvSpPr>
          <p:nvPr>
            <p:ph type="ftr" sz="quarter" idx="11"/>
          </p:nvPr>
        </p:nvSpPr>
        <p:spPr/>
        <p:txBody>
          <a:bodyPr/>
          <a:lstStyle/>
          <a:p>
            <a:endParaRPr lang="tr-TR" dirty="0">
              <a:solidFill>
                <a:srgbClr val="E5E8E8"/>
              </a:solidFill>
            </a:endParaRPr>
          </a:p>
        </p:txBody>
      </p:sp>
      <p:sp>
        <p:nvSpPr>
          <p:cNvPr id="5" name="Slayt Numarası Yer Tutucusu 4"/>
          <p:cNvSpPr>
            <a:spLocks noGrp="1"/>
          </p:cNvSpPr>
          <p:nvPr>
            <p:ph type="sldNum" sz="quarter" idx="12"/>
          </p:nvPr>
        </p:nvSpPr>
        <p:spPr/>
        <p:txBody>
          <a:bodyPr/>
          <a:lstStyle/>
          <a:p>
            <a:fld id="{CA8D9AD5-F248-4919-864A-CFD76CC027D6}" type="slidenum">
              <a:rPr lang="tr-TR" smtClean="0">
                <a:solidFill>
                  <a:srgbClr val="E5E8E8"/>
                </a:solidFill>
              </a:rPr>
              <a:pPr/>
              <a:t>‹#›</a:t>
            </a:fld>
            <a:endParaRPr lang="tr-TR" dirty="0">
              <a:solidFill>
                <a:srgbClr val="E5E8E8"/>
              </a:solidFill>
            </a:endParaRPr>
          </a:p>
        </p:txBody>
      </p:sp>
    </p:spTree>
    <p:extLst>
      <p:ext uri="{BB962C8B-B14F-4D97-AF65-F5344CB8AC3E}">
        <p14:creationId xmlns:p14="http://schemas.microsoft.com/office/powerpoint/2010/main" val="278137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402B9795-92DC-40DC-A1CA-9A4B349D7824}" type="datetimeFigureOut">
              <a:rPr lang="tr-TR" smtClean="0"/>
              <a:pPr/>
              <a:t>10.06.2015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lstStyle>
          <a:p>
            <a:fld id="{9E583DDF-CA54-461A-A486-592D2374C532}" type="datetimeFigureOut">
              <a:rPr lang="tr-TR" smtClean="0">
                <a:solidFill>
                  <a:srgbClr val="263050"/>
                </a:solidFill>
              </a:rPr>
              <a:pPr/>
              <a:t>10.06.2015</a:t>
            </a:fld>
            <a:endParaRPr lang="tr-TR" dirty="0">
              <a:solidFill>
                <a:srgbClr val="263050"/>
              </a:solidFill>
            </a:endParaRPr>
          </a:p>
        </p:txBody>
      </p:sp>
      <p:sp>
        <p:nvSpPr>
          <p:cNvPr id="3" name="Altbilgi Yer Tutucusu 2"/>
          <p:cNvSpPr>
            <a:spLocks noGrp="1"/>
          </p:cNvSpPr>
          <p:nvPr>
            <p:ph type="ftr" sz="quarter" idx="11"/>
          </p:nvPr>
        </p:nvSpPr>
        <p:spPr/>
        <p:txBody>
          <a:bodyPr/>
          <a:lstStyle>
            <a:lvl1pPr>
              <a:defRPr>
                <a:solidFill>
                  <a:schemeClr val="tx2"/>
                </a:solidFill>
              </a:defRPr>
            </a:lvl1pPr>
          </a:lstStyle>
          <a:p>
            <a:endParaRPr lang="tr-TR" dirty="0">
              <a:solidFill>
                <a:srgbClr val="263050"/>
              </a:solidFill>
            </a:endParaRPr>
          </a:p>
        </p:txBody>
      </p:sp>
      <p:sp>
        <p:nvSpPr>
          <p:cNvPr id="4" name="Slayt Numarası Yer Tutucusu 3"/>
          <p:cNvSpPr>
            <a:spLocks noGrp="1"/>
          </p:cNvSpPr>
          <p:nvPr>
            <p:ph type="sldNum" sz="quarter" idx="12"/>
          </p:nvPr>
        </p:nvSpPr>
        <p:spPr/>
        <p:txBody>
          <a:bodyPr/>
          <a:lstStyle>
            <a:lvl1pPr>
              <a:defRPr>
                <a:solidFill>
                  <a:schemeClr val="tx2"/>
                </a:solidFill>
              </a:defRPr>
            </a:lvl1pPr>
          </a:lstStyle>
          <a:p>
            <a:fld id="{CA8D9AD5-F248-4919-864A-CFD76CC027D6}" type="slidenum">
              <a:rPr lang="tr-TR" smtClean="0">
                <a:solidFill>
                  <a:srgbClr val="263050"/>
                </a:solidFill>
              </a:rPr>
              <a:pPr/>
              <a:t>‹#›</a:t>
            </a:fld>
            <a:endParaRPr lang="tr-TR" dirty="0">
              <a:solidFill>
                <a:srgbClr val="263050"/>
              </a:solidFill>
            </a:endParaRPr>
          </a:p>
        </p:txBody>
      </p:sp>
    </p:spTree>
    <p:extLst>
      <p:ext uri="{BB962C8B-B14F-4D97-AF65-F5344CB8AC3E}">
        <p14:creationId xmlns:p14="http://schemas.microsoft.com/office/powerpoint/2010/main" val="203937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60412" y="2362200"/>
            <a:ext cx="3200400" cy="1990725"/>
          </a:xfrm>
        </p:spPr>
        <p:txBody>
          <a:bodyPr anchor="b">
            <a:normAutofit/>
          </a:bodyPr>
          <a:lstStyle>
            <a:lvl1pPr>
              <a:defRPr sz="3400" b="0"/>
            </a:lvl1pPr>
          </a:lstStyle>
          <a:p>
            <a:r>
              <a:rPr lang="tr-TR" smtClean="0"/>
              <a:t>Asıl başlık stili için tıklatın</a:t>
            </a:r>
            <a:endParaRPr lang="tr-TR" dirty="0"/>
          </a:p>
        </p:txBody>
      </p:sp>
      <p:sp>
        <p:nvSpPr>
          <p:cNvPr id="3" name="İçerik Yer Tutucusu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E583DDF-CA54-461A-A486-592D2374C532}" type="datetimeFigureOut">
              <a:rPr lang="tr-TR" smtClean="0">
                <a:solidFill>
                  <a:srgbClr val="E5E8E8"/>
                </a:solidFill>
              </a:rPr>
              <a:pPr/>
              <a:t>10.06.2015</a:t>
            </a:fld>
            <a:endParaRPr lang="tr-TR" dirty="0">
              <a:solidFill>
                <a:srgbClr val="E5E8E8"/>
              </a:solidFill>
            </a:endParaRPr>
          </a:p>
        </p:txBody>
      </p:sp>
      <p:sp>
        <p:nvSpPr>
          <p:cNvPr id="6" name="Altbilgi Yer Tutucusu 5"/>
          <p:cNvSpPr>
            <a:spLocks noGrp="1"/>
          </p:cNvSpPr>
          <p:nvPr>
            <p:ph type="ftr" sz="quarter" idx="11"/>
          </p:nvPr>
        </p:nvSpPr>
        <p:spPr/>
        <p:txBody>
          <a:bodyPr/>
          <a:lstStyle/>
          <a:p>
            <a:endParaRPr lang="tr-TR" dirty="0">
              <a:solidFill>
                <a:srgbClr val="E5E8E8"/>
              </a:solidFill>
            </a:endParaRPr>
          </a:p>
        </p:txBody>
      </p:sp>
      <p:sp>
        <p:nvSpPr>
          <p:cNvPr id="7" name="Slayt Numarası Yer Tutucusu 6"/>
          <p:cNvSpPr>
            <a:spLocks noGrp="1"/>
          </p:cNvSpPr>
          <p:nvPr>
            <p:ph type="sldNum" sz="quarter" idx="12"/>
          </p:nvPr>
        </p:nvSpPr>
        <p:spPr/>
        <p:txBody>
          <a:bodyPr/>
          <a:lstStyle/>
          <a:p>
            <a:fld id="{CA8D9AD5-F248-4919-864A-CFD76CC027D6}" type="slidenum">
              <a:rPr lang="tr-TR" smtClean="0">
                <a:solidFill>
                  <a:srgbClr val="E5E8E8"/>
                </a:solidFill>
              </a:rPr>
              <a:pPr/>
              <a:t>‹#›</a:t>
            </a:fld>
            <a:endParaRPr lang="tr-TR" dirty="0">
              <a:solidFill>
                <a:srgbClr val="E5E8E8"/>
              </a:solidFill>
            </a:endParaRPr>
          </a:p>
        </p:txBody>
      </p:sp>
    </p:spTree>
    <p:extLst>
      <p:ext uri="{BB962C8B-B14F-4D97-AF65-F5344CB8AC3E}">
        <p14:creationId xmlns:p14="http://schemas.microsoft.com/office/powerpoint/2010/main" val="172835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Başlıklı Diğer İçerik">
    <p:spTree>
      <p:nvGrpSpPr>
        <p:cNvPr id="1" name=""/>
        <p:cNvGrpSpPr/>
        <p:nvPr/>
      </p:nvGrpSpPr>
      <p:grpSpPr>
        <a:xfrm>
          <a:off x="0" y="0"/>
          <a:ext cx="0" cy="0"/>
          <a:chOff x="0" y="0"/>
          <a:chExt cx="0" cy="0"/>
        </a:xfrm>
      </p:grpSpPr>
      <p:sp>
        <p:nvSpPr>
          <p:cNvPr id="8" name="Dikdörtgen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lang="tr-TR" kern="0" dirty="0">
              <a:solidFill>
                <a:prstClr val="white"/>
              </a:solidFill>
              <a:latin typeface="Euphemia"/>
            </a:endParaRPr>
          </a:p>
        </p:txBody>
      </p:sp>
      <p:sp>
        <p:nvSpPr>
          <p:cNvPr id="2" name="Başlık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tr-TR" smtClean="0"/>
              <a:t>Asıl başlık stili için tıklatın</a:t>
            </a:r>
            <a:endParaRPr lang="tr-TR" dirty="0"/>
          </a:p>
        </p:txBody>
      </p:sp>
      <p:sp>
        <p:nvSpPr>
          <p:cNvPr id="3" name="İçerik Yer Tutucusu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solidFill>
                  <a:schemeClr val="tx2"/>
                </a:solidFill>
              </a:defRPr>
            </a:lvl1pPr>
          </a:lstStyle>
          <a:p>
            <a:fld id="{9E583DDF-CA54-461A-A486-592D2374C532}" type="datetimeFigureOut">
              <a:rPr lang="tr-TR" smtClean="0">
                <a:solidFill>
                  <a:srgbClr val="263050"/>
                </a:solidFill>
              </a:rPr>
              <a:pPr/>
              <a:t>10.06.2015</a:t>
            </a:fld>
            <a:endParaRPr lang="tr-TR" dirty="0">
              <a:solidFill>
                <a:srgbClr val="263050"/>
              </a:solidFill>
            </a:endParaRPr>
          </a:p>
        </p:txBody>
      </p:sp>
      <p:sp>
        <p:nvSpPr>
          <p:cNvPr id="6" name="Altbilgi Yer Tutucusu 5"/>
          <p:cNvSpPr>
            <a:spLocks noGrp="1"/>
          </p:cNvSpPr>
          <p:nvPr>
            <p:ph type="ftr" sz="quarter" idx="11"/>
          </p:nvPr>
        </p:nvSpPr>
        <p:spPr/>
        <p:txBody>
          <a:bodyPr/>
          <a:lstStyle/>
          <a:p>
            <a:endParaRPr lang="tr-TR" dirty="0">
              <a:solidFill>
                <a:srgbClr val="E5E8E8"/>
              </a:solidFill>
            </a:endParaRPr>
          </a:p>
        </p:txBody>
      </p:sp>
      <p:sp>
        <p:nvSpPr>
          <p:cNvPr id="7" name="Slayt Numarası Yer Tutucusu 6"/>
          <p:cNvSpPr>
            <a:spLocks noGrp="1"/>
          </p:cNvSpPr>
          <p:nvPr>
            <p:ph type="sldNum" sz="quarter" idx="12"/>
          </p:nvPr>
        </p:nvSpPr>
        <p:spPr/>
        <p:txBody>
          <a:bodyPr/>
          <a:lstStyle>
            <a:lvl1pPr>
              <a:defRPr>
                <a:solidFill>
                  <a:schemeClr val="tx2"/>
                </a:solidFill>
              </a:defRPr>
            </a:lvl1pPr>
          </a:lstStyle>
          <a:p>
            <a:fld id="{CA8D9AD5-F248-4919-864A-CFD76CC027D6}" type="slidenum">
              <a:rPr lang="tr-TR" smtClean="0">
                <a:solidFill>
                  <a:srgbClr val="263050"/>
                </a:solidFill>
              </a:rPr>
              <a:pPr/>
              <a:t>‹#›</a:t>
            </a:fld>
            <a:endParaRPr lang="tr-TR" dirty="0">
              <a:solidFill>
                <a:srgbClr val="263050"/>
              </a:solidFill>
            </a:endParaRPr>
          </a:p>
        </p:txBody>
      </p:sp>
    </p:spTree>
    <p:extLst>
      <p:ext uri="{BB962C8B-B14F-4D97-AF65-F5344CB8AC3E}">
        <p14:creationId xmlns:p14="http://schemas.microsoft.com/office/powerpoint/2010/main" val="192049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Dikdörtgen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lang="tr-TR" kern="0" dirty="0">
              <a:solidFill>
                <a:prstClr val="white"/>
              </a:solidFill>
              <a:latin typeface="Euphemia"/>
            </a:endParaRPr>
          </a:p>
        </p:txBody>
      </p:sp>
      <p:sp>
        <p:nvSpPr>
          <p:cNvPr id="2" name="Başlık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tr-TR" smtClean="0"/>
              <a:t>Asıl başlık stili için tıklatın</a:t>
            </a:r>
            <a:endParaRPr lang="tr-TR" dirty="0"/>
          </a:p>
        </p:txBody>
      </p:sp>
      <p:sp>
        <p:nvSpPr>
          <p:cNvPr id="3" name="Resim Yer Tutucusu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E583DDF-CA54-461A-A486-592D2374C532}" type="datetimeFigureOut">
              <a:rPr lang="tr-TR" smtClean="0">
                <a:solidFill>
                  <a:srgbClr val="E5E8E8"/>
                </a:solidFill>
              </a:rPr>
              <a:pPr/>
              <a:t>10.06.2015</a:t>
            </a:fld>
            <a:endParaRPr lang="tr-TR" dirty="0">
              <a:solidFill>
                <a:srgbClr val="E5E8E8"/>
              </a:solidFill>
            </a:endParaRPr>
          </a:p>
        </p:txBody>
      </p:sp>
      <p:sp>
        <p:nvSpPr>
          <p:cNvPr id="6" name="Altbilgi Yer Tutucusu 5"/>
          <p:cNvSpPr>
            <a:spLocks noGrp="1"/>
          </p:cNvSpPr>
          <p:nvPr>
            <p:ph type="ftr" sz="quarter" idx="11"/>
          </p:nvPr>
        </p:nvSpPr>
        <p:spPr/>
        <p:txBody>
          <a:bodyPr/>
          <a:lstStyle/>
          <a:p>
            <a:endParaRPr lang="tr-TR" dirty="0">
              <a:solidFill>
                <a:srgbClr val="E5E8E8"/>
              </a:solidFill>
            </a:endParaRPr>
          </a:p>
        </p:txBody>
      </p:sp>
      <p:sp>
        <p:nvSpPr>
          <p:cNvPr id="7" name="Slayt Numarası Yer Tutucusu 6"/>
          <p:cNvSpPr>
            <a:spLocks noGrp="1"/>
          </p:cNvSpPr>
          <p:nvPr>
            <p:ph type="sldNum" sz="quarter" idx="12"/>
          </p:nvPr>
        </p:nvSpPr>
        <p:spPr/>
        <p:txBody>
          <a:bodyPr/>
          <a:lstStyle/>
          <a:p>
            <a:fld id="{CA8D9AD5-F248-4919-864A-CFD76CC027D6}" type="slidenum">
              <a:rPr lang="tr-TR" smtClean="0">
                <a:solidFill>
                  <a:srgbClr val="E5E8E8"/>
                </a:solidFill>
              </a:rPr>
              <a:pPr/>
              <a:t>‹#›</a:t>
            </a:fld>
            <a:endParaRPr lang="tr-TR" dirty="0">
              <a:solidFill>
                <a:srgbClr val="E5E8E8"/>
              </a:solidFill>
            </a:endParaRPr>
          </a:p>
        </p:txBody>
      </p:sp>
    </p:spTree>
    <p:extLst>
      <p:ext uri="{BB962C8B-B14F-4D97-AF65-F5344CB8AC3E}">
        <p14:creationId xmlns:p14="http://schemas.microsoft.com/office/powerpoint/2010/main" val="213570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9E583DDF-CA54-461A-A486-592D2374C532}" type="datetimeFigureOut">
              <a:rPr lang="tr-TR" smtClean="0">
                <a:solidFill>
                  <a:srgbClr val="E5E8E8"/>
                </a:solidFill>
              </a:rPr>
              <a:pPr/>
              <a:t>10.06.2015</a:t>
            </a:fld>
            <a:endParaRPr lang="tr-TR" dirty="0">
              <a:solidFill>
                <a:srgbClr val="E5E8E8"/>
              </a:solidFill>
            </a:endParaRPr>
          </a:p>
        </p:txBody>
      </p:sp>
      <p:sp>
        <p:nvSpPr>
          <p:cNvPr id="5" name="Altbilgi Yer Tutucusu 4"/>
          <p:cNvSpPr>
            <a:spLocks noGrp="1"/>
          </p:cNvSpPr>
          <p:nvPr>
            <p:ph type="ftr" sz="quarter" idx="11"/>
          </p:nvPr>
        </p:nvSpPr>
        <p:spPr/>
        <p:txBody>
          <a:bodyPr/>
          <a:lstStyle/>
          <a:p>
            <a:endParaRPr lang="tr-TR" dirty="0">
              <a:solidFill>
                <a:srgbClr val="E5E8E8"/>
              </a:solidFill>
            </a:endParaRPr>
          </a:p>
        </p:txBody>
      </p:sp>
      <p:sp>
        <p:nvSpPr>
          <p:cNvPr id="6" name="Slayt Numarası Yer Tutucusu 5"/>
          <p:cNvSpPr>
            <a:spLocks noGrp="1"/>
          </p:cNvSpPr>
          <p:nvPr>
            <p:ph type="sldNum" sz="quarter" idx="12"/>
          </p:nvPr>
        </p:nvSpPr>
        <p:spPr/>
        <p:txBody>
          <a:bodyPr/>
          <a:lstStyle/>
          <a:p>
            <a:fld id="{CA8D9AD5-F248-4919-864A-CFD76CC027D6}" type="slidenum">
              <a:rPr lang="tr-TR" smtClean="0">
                <a:solidFill>
                  <a:srgbClr val="E5E8E8"/>
                </a:solidFill>
              </a:rPr>
              <a:pPr/>
              <a:t>‹#›</a:t>
            </a:fld>
            <a:endParaRPr lang="tr-TR" dirty="0">
              <a:solidFill>
                <a:srgbClr val="E5E8E8"/>
              </a:solidFill>
            </a:endParaRPr>
          </a:p>
        </p:txBody>
      </p:sp>
    </p:spTree>
    <p:extLst>
      <p:ext uri="{BB962C8B-B14F-4D97-AF65-F5344CB8AC3E}">
        <p14:creationId xmlns:p14="http://schemas.microsoft.com/office/powerpoint/2010/main" val="32968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0"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9E583DDF-CA54-461A-A486-592D2374C532}" type="datetimeFigureOut">
              <a:rPr lang="tr-TR" smtClean="0">
                <a:solidFill>
                  <a:srgbClr val="E5E8E8"/>
                </a:solidFill>
              </a:rPr>
              <a:pPr/>
              <a:t>10.06.2015</a:t>
            </a:fld>
            <a:endParaRPr lang="tr-TR" dirty="0">
              <a:solidFill>
                <a:srgbClr val="E5E8E8"/>
              </a:solidFill>
            </a:endParaRPr>
          </a:p>
        </p:txBody>
      </p:sp>
      <p:sp>
        <p:nvSpPr>
          <p:cNvPr id="5" name="Altbilgi Yer Tutucusu 4"/>
          <p:cNvSpPr>
            <a:spLocks noGrp="1"/>
          </p:cNvSpPr>
          <p:nvPr>
            <p:ph type="ftr" sz="quarter" idx="11"/>
          </p:nvPr>
        </p:nvSpPr>
        <p:spPr/>
        <p:txBody>
          <a:bodyPr/>
          <a:lstStyle/>
          <a:p>
            <a:endParaRPr lang="tr-TR" dirty="0">
              <a:solidFill>
                <a:srgbClr val="E5E8E8"/>
              </a:solidFill>
            </a:endParaRPr>
          </a:p>
        </p:txBody>
      </p:sp>
      <p:sp>
        <p:nvSpPr>
          <p:cNvPr id="6" name="Slayt Numarası Yer Tutucusu 5"/>
          <p:cNvSpPr>
            <a:spLocks noGrp="1"/>
          </p:cNvSpPr>
          <p:nvPr>
            <p:ph type="sldNum" sz="quarter" idx="12"/>
          </p:nvPr>
        </p:nvSpPr>
        <p:spPr/>
        <p:txBody>
          <a:bodyPr/>
          <a:lstStyle/>
          <a:p>
            <a:fld id="{CA8D9AD5-F248-4919-864A-CFD76CC027D6}" type="slidenum">
              <a:rPr lang="tr-TR" smtClean="0">
                <a:solidFill>
                  <a:srgbClr val="E5E8E8"/>
                </a:solidFill>
              </a:rPr>
              <a:pPr/>
              <a:t>‹#›</a:t>
            </a:fld>
            <a:endParaRPr lang="tr-TR" dirty="0">
              <a:solidFill>
                <a:srgbClr val="E5E8E8"/>
              </a:solidFill>
            </a:endParaRPr>
          </a:p>
        </p:txBody>
      </p:sp>
    </p:spTree>
    <p:extLst>
      <p:ext uri="{BB962C8B-B14F-4D97-AF65-F5344CB8AC3E}">
        <p14:creationId xmlns:p14="http://schemas.microsoft.com/office/powerpoint/2010/main" val="63033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grpSp>
        <p:nvGrpSpPr>
          <p:cNvPr id="13"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ctrTitle"/>
          </p:nvPr>
        </p:nvSpPr>
        <p:spPr>
          <a:xfrm>
            <a:off x="1104900" y="2292094"/>
            <a:ext cx="5734050" cy="2219691"/>
          </a:xfrm>
        </p:spPr>
        <p:txBody>
          <a:bodyPr anchor="ctr">
            <a:normAutofit/>
          </a:bodyPr>
          <a:lstStyle>
            <a:lvl1pPr algn="l">
              <a:defRPr sz="4400" cap="all" baseline="0">
                <a:latin typeface="Times New Roman" panose="02020603050405020304" pitchFamily="18" charset="0"/>
                <a:cs typeface="Times New Roman" panose="02020603050405020304" pitchFamily="18"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dirty="0"/>
          </a:p>
        </p:txBody>
      </p:sp>
      <p:pic>
        <p:nvPicPr>
          <p:cNvPr id="10" name="Resi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Resim Yer Tutucusu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tr-TR" smtClean="0"/>
              <a:t>Resim eklemek için simgeyi tıklatın</a:t>
            </a:r>
            <a:endParaRPr lang="tr-TR" dirty="0"/>
          </a:p>
        </p:txBody>
      </p:sp>
      <p:sp>
        <p:nvSpPr>
          <p:cNvPr id="19" name="Talimat Metni"/>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buNone/>
            </a:pPr>
            <a:r>
              <a:rPr lang="tr-TR" sz="1200" b="1" i="1" dirty="0" smtClean="0">
                <a:latin typeface="Arial"/>
                <a:ea typeface="+mn-ea"/>
                <a:cs typeface="Arial"/>
              </a:rPr>
              <a:t>NOT:</a:t>
            </a:r>
          </a:p>
          <a:p>
            <a:pPr algn="l" defTabSz="914400" rtl="1">
              <a:buNone/>
            </a:pPr>
            <a:r>
              <a:rPr lang="tr-TR" sz="1200" b="0" i="1" dirty="0" smtClean="0">
                <a:latin typeface="Arial"/>
                <a:ea typeface="+mn-ea"/>
                <a:cs typeface="Arial"/>
              </a:rPr>
              <a:t>Bu slayt üzerindeki resmi değiştirmek için resmi seçin ve silin. Ardından, kendi resminizi eklemek için yer tutucudaki Resimler simgesini tıklatın.</a:t>
            </a:r>
            <a:endParaRPr lang="tr-TR" sz="1200" b="0" i="1" dirty="0">
              <a:latin typeface="Arial"/>
              <a:ea typeface="+mn-ea"/>
              <a:cs typeface="Arial"/>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Düz Bağlayıcı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ikdörtgen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11" name="Grup 10"/>
            <p:cNvGrpSpPr/>
            <p:nvPr/>
          </p:nvGrpSpPr>
          <p:grpSpPr>
            <a:xfrm rot="10800000">
              <a:off x="647402" y="5645510"/>
              <a:ext cx="10838688" cy="63125"/>
              <a:chOff x="507492" y="1501519"/>
              <a:chExt cx="8129016" cy="63125"/>
            </a:xfrm>
          </p:grpSpPr>
          <p:cxnSp>
            <p:nvCxnSpPr>
              <p:cNvPr id="12" name="Düz Bağlayıcı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Başlık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02B9795-92DC-40DC-A1CA-9A4B349D7824}" type="datetimeFigureOut">
              <a:rPr lang="tr-TR" smtClean="0"/>
              <a:pPr/>
              <a:t>10.06.2015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pic>
        <p:nvPicPr>
          <p:cNvPr id="7" name="Resim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402B9795-92DC-40DC-A1CA-9A4B349D7824}" type="datetimeFigureOut">
              <a:rPr lang="tr-TR" smtClean="0"/>
              <a:pPr/>
              <a:t>10.06.2015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Metin Yer Tutucusu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104900" y="2424112"/>
            <a:ext cx="4919472" cy="37480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66110" y="2424112"/>
            <a:ext cx="4919472" cy="37480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402B9795-92DC-40DC-A1CA-9A4B349D7824}" type="datetimeFigureOut">
              <a:rPr lang="tr-TR" smtClean="0"/>
              <a:pPr/>
              <a:t>10.06.2015</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fld id="{402B9795-92DC-40DC-A1CA-9A4B349D7824}" type="datetimeFigureOut">
              <a:rPr lang="tr-TR" smtClean="0"/>
              <a:pPr/>
              <a:t>10.06.2015</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02B9795-92DC-40DC-A1CA-9A4B349D7824}" type="datetimeFigureOut">
              <a:rPr lang="tr-TR" smtClean="0"/>
              <a:pPr/>
              <a:t>10.06.2015</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b"/>
          <a:lstStyle>
            <a:lvl1pPr>
              <a:defRPr sz="3200"/>
            </a:lvl1pPr>
          </a:lstStyle>
          <a:p>
            <a:r>
              <a:rPr lang="tr-TR" smtClean="0"/>
              <a:t>Asıl başlık stili için tıklatın</a:t>
            </a:r>
            <a:endParaRPr lang="tr-TR" dirty="0"/>
          </a:p>
        </p:txBody>
      </p:sp>
      <p:sp>
        <p:nvSpPr>
          <p:cNvPr id="3" name="İçerik Yer Tutucusu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02B9795-92DC-40DC-A1CA-9A4B349D7824}" type="datetimeFigureOut">
              <a:rPr lang="tr-TR" smtClean="0"/>
              <a:pPr/>
              <a:t>10.06.2015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a:t>
            </a:r>
            <a:r>
              <a:rPr lang="tr-TR" noProof="0" dirty="0" smtClean="0"/>
              <a:t>düzey</a:t>
            </a:r>
          </a:p>
          <a:p>
            <a:pPr lvl="4"/>
            <a:r>
              <a:rPr lang="tr-TR" dirty="0" smtClean="0"/>
              <a:t>Beşinci düzey</a:t>
            </a:r>
            <a:endParaRPr lang="tr-TR" dirty="0"/>
          </a:p>
        </p:txBody>
      </p:sp>
      <p:sp>
        <p:nvSpPr>
          <p:cNvPr id="4" name="Veri Yer Tutucus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tr-TR" smtClean="0"/>
              <a:pPr/>
              <a:t>10.06.2015</a:t>
            </a:fld>
            <a:endParaRPr lang="tr-TR" dirty="0"/>
          </a:p>
        </p:txBody>
      </p:sp>
      <p:sp>
        <p:nvSpPr>
          <p:cNvPr id="5" name="Altbilgi Yer Tutucusu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lang="tr-TR" dirty="0"/>
          </a:p>
        </p:txBody>
      </p:sp>
      <p:sp>
        <p:nvSpPr>
          <p:cNvPr id="6" name="Slayt Numarası Yer Tutucus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lang="tr-TR" smtClean="0"/>
              <a:pPr/>
              <a:t>‹#›</a:t>
            </a:fld>
            <a:endParaRPr lang="tr-TR" dirty="0"/>
          </a:p>
        </p:txBody>
      </p:sp>
      <p:grpSp>
        <p:nvGrpSpPr>
          <p:cNvPr id="15" name="Grup 14"/>
          <p:cNvGrpSpPr/>
          <p:nvPr/>
        </p:nvGrpSpPr>
        <p:grpSpPr>
          <a:xfrm>
            <a:off x="1103376" y="1219201"/>
            <a:ext cx="9985248" cy="84403"/>
            <a:chOff x="1073150" y="1219201"/>
            <a:chExt cx="10058400" cy="63125"/>
          </a:xfrm>
        </p:grpSpPr>
        <p:cxnSp>
          <p:nvCxnSpPr>
            <p:cNvPr id="13" name="Düz Bağlayıcı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Dikdörtgen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lang="tr-TR" kern="0" dirty="0">
              <a:solidFill>
                <a:prstClr val="white"/>
              </a:solidFill>
              <a:latin typeface="Euphemia"/>
            </a:endParaRPr>
          </a:p>
        </p:txBody>
      </p:sp>
      <p:sp>
        <p:nvSpPr>
          <p:cNvPr id="8" name="Dikdörtgen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solidFill>
                <a:prstClr val="white"/>
              </a:solidFill>
            </a:endParaRPr>
          </a:p>
        </p:txBody>
      </p:sp>
      <p:sp>
        <p:nvSpPr>
          <p:cNvPr id="2" name="Başlık Yer Tutucusu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p>
          <a:p>
            <a:pPr lvl="5"/>
            <a:r>
              <a:rPr lang="tr-TR" dirty="0" smtClean="0"/>
              <a:t>Altıncı</a:t>
            </a:r>
          </a:p>
          <a:p>
            <a:pPr lvl="6"/>
            <a:r>
              <a:rPr lang="tr-TR" dirty="0" smtClean="0"/>
              <a:t>Yedinci</a:t>
            </a:r>
          </a:p>
          <a:p>
            <a:pPr lvl="7"/>
            <a:r>
              <a:rPr lang="tr-TR" dirty="0" smtClean="0"/>
              <a:t>Sekizinci</a:t>
            </a:r>
          </a:p>
          <a:p>
            <a:pPr lvl="8"/>
            <a:r>
              <a:rPr lang="tr-TR" dirty="0" smtClean="0"/>
              <a:t>Dokuzuncu</a:t>
            </a:r>
            <a:endParaRPr lang="tr-TR" dirty="0"/>
          </a:p>
        </p:txBody>
      </p:sp>
      <p:sp>
        <p:nvSpPr>
          <p:cNvPr id="4" name="Veri Yer Tutucusu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tr-TR" smtClean="0">
                <a:solidFill>
                  <a:srgbClr val="E5E8E8"/>
                </a:solidFill>
              </a:rPr>
              <a:pPr/>
              <a:t>10.06.2015</a:t>
            </a:fld>
            <a:endParaRPr lang="tr-TR" dirty="0">
              <a:solidFill>
                <a:srgbClr val="E5E8E8"/>
              </a:solidFill>
            </a:endParaRPr>
          </a:p>
        </p:txBody>
      </p:sp>
      <p:sp>
        <p:nvSpPr>
          <p:cNvPr id="5" name="Altbilgi Yer Tutucusu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tr-TR" dirty="0">
              <a:solidFill>
                <a:srgbClr val="E5E8E8"/>
              </a:solidFill>
            </a:endParaRPr>
          </a:p>
        </p:txBody>
      </p:sp>
      <p:sp>
        <p:nvSpPr>
          <p:cNvPr id="6" name="Slayt Numarası Yer Tutucusu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lang="tr-TR" smtClean="0">
                <a:solidFill>
                  <a:srgbClr val="E5E8E8"/>
                </a:solidFill>
              </a:rPr>
              <a:pPr/>
              <a:t>‹#›</a:t>
            </a:fld>
            <a:endParaRPr lang="tr-TR" dirty="0">
              <a:solidFill>
                <a:srgbClr val="E5E8E8"/>
              </a:solidFill>
            </a:endParaRPr>
          </a:p>
        </p:txBody>
      </p:sp>
    </p:spTree>
    <p:extLst>
      <p:ext uri="{BB962C8B-B14F-4D97-AF65-F5344CB8AC3E}">
        <p14:creationId xmlns:p14="http://schemas.microsoft.com/office/powerpoint/2010/main" val="31246261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07153" y="1082792"/>
            <a:ext cx="7486875" cy="2000208"/>
          </a:xfrm>
        </p:spPr>
        <p:txBody>
          <a:bodyPr/>
          <a:lstStyle/>
          <a:p>
            <a:pPr algn="ctr"/>
            <a:r>
              <a:rPr lang="pt-BR" dirty="0"/>
              <a:t>PAZARLAMA ARAŞTIRMALARINDA</a:t>
            </a:r>
            <a:br>
              <a:rPr lang="pt-BR" dirty="0"/>
            </a:br>
            <a:r>
              <a:rPr lang="pt-BR" dirty="0"/>
              <a:t>FELSEFE, YÖNTEM VE </a:t>
            </a:r>
            <a:r>
              <a:rPr lang="pt-BR" dirty="0" smtClean="0"/>
              <a:t>ETİK</a:t>
            </a:r>
            <a:endParaRPr lang="tr-TR" dirty="0"/>
          </a:p>
        </p:txBody>
      </p:sp>
      <p:sp>
        <p:nvSpPr>
          <p:cNvPr id="3" name="Alt Başlık 2"/>
          <p:cNvSpPr>
            <a:spLocks noGrp="1"/>
          </p:cNvSpPr>
          <p:nvPr>
            <p:ph type="subTitle" idx="1"/>
          </p:nvPr>
        </p:nvSpPr>
        <p:spPr>
          <a:xfrm>
            <a:off x="2428090" y="4593515"/>
            <a:ext cx="6866518" cy="978946"/>
          </a:xfr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tr-TR" dirty="0" smtClean="0">
                <a:latin typeface="Book Antiqua" panose="02040602050305030304" pitchFamily="18" charset="0"/>
              </a:rPr>
              <a:t>20.Ulusal Pazarlama Kongresi</a:t>
            </a:r>
          </a:p>
          <a:p>
            <a:pPr algn="ctr"/>
            <a:r>
              <a:rPr lang="tr-TR" dirty="0" smtClean="0">
                <a:latin typeface="Book Antiqua" panose="02040602050305030304" pitchFamily="18" charset="0"/>
              </a:rPr>
              <a:t>10-13 Haziran 2015</a:t>
            </a:r>
          </a:p>
          <a:p>
            <a:pPr algn="ctr"/>
            <a:r>
              <a:rPr lang="tr-TR" dirty="0" smtClean="0">
                <a:latin typeface="Book Antiqua" panose="02040602050305030304" pitchFamily="18" charset="0"/>
              </a:rPr>
              <a:t>Eskişehir</a:t>
            </a:r>
            <a:endParaRPr lang="tr-TR" dirty="0">
              <a:latin typeface="Book Antiqua" panose="02040602050305030304" pitchFamily="18" charset="0"/>
            </a:endParaRPr>
          </a:p>
        </p:txBody>
      </p:sp>
      <p:sp>
        <p:nvSpPr>
          <p:cNvPr id="5" name="Alt Başlık 2"/>
          <p:cNvSpPr txBox="1">
            <a:spLocks/>
          </p:cNvSpPr>
          <p:nvPr/>
        </p:nvSpPr>
        <p:spPr>
          <a:xfrm>
            <a:off x="2786231" y="3244365"/>
            <a:ext cx="5701552" cy="811269"/>
          </a:xfrm>
          <a:prstGeom prst="rect">
            <a:avLst/>
          </a:prstGeom>
        </p:spPr>
        <p:txBody>
          <a:bodyPr vert="horz" lIns="0" tIns="45720" rIns="0" bIns="45720" rtlCol="0">
            <a:normAutofit lnSpcReduction="10000"/>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algn="ctr"/>
            <a:r>
              <a:rPr lang="tr-TR" dirty="0" smtClean="0"/>
              <a:t>Burçin KAPLAN </a:t>
            </a:r>
          </a:p>
          <a:p>
            <a:pPr algn="ctr"/>
            <a:endParaRPr lang="tr-TR" dirty="0"/>
          </a:p>
          <a:p>
            <a:pPr algn="ctr"/>
            <a:r>
              <a:rPr lang="tr-TR" dirty="0" smtClean="0"/>
              <a:t>Melis KAYTAZ YİĞİT</a:t>
            </a:r>
          </a:p>
        </p:txBody>
      </p:sp>
    </p:spTree>
    <p:extLst>
      <p:ext uri="{BB962C8B-B14F-4D97-AF65-F5344CB8AC3E}">
        <p14:creationId xmlns:p14="http://schemas.microsoft.com/office/powerpoint/2010/main" val="226378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23986" y="365760"/>
            <a:ext cx="3616939" cy="5690795"/>
          </a:xfrm>
        </p:spPr>
        <p:txBody>
          <a:bodyPr>
            <a:normAutofit/>
          </a:bodyPr>
          <a:lstStyle/>
          <a:p>
            <a:r>
              <a:rPr lang="tr-TR" sz="2000" cap="all" dirty="0">
                <a:solidFill>
                  <a:srgbClr val="92D050"/>
                </a:solidFill>
                <a:latin typeface="Times New Roman" panose="02020603050405020304" pitchFamily="18" charset="0"/>
                <a:cs typeface="Times New Roman" panose="02020603050405020304" pitchFamily="18" charset="0"/>
              </a:rPr>
              <a:t>Araştırmacının müşteriyle ilişkilerinde oluşabilecek etik olmayan </a:t>
            </a:r>
            <a:r>
              <a:rPr lang="tr-TR" sz="2000" cap="all" dirty="0" smtClean="0">
                <a:solidFill>
                  <a:srgbClr val="92D050"/>
                </a:solidFill>
                <a:latin typeface="Times New Roman" panose="02020603050405020304" pitchFamily="18" charset="0"/>
                <a:cs typeface="Times New Roman" panose="02020603050405020304" pitchFamily="18" charset="0"/>
              </a:rPr>
              <a:t>durumlar:</a:t>
            </a:r>
          </a:p>
          <a:p>
            <a:endParaRPr lang="tr-TR" sz="2000" cap="all" dirty="0" smtClean="0">
              <a:solidFill>
                <a:srgbClr val="92D050"/>
              </a:solidFill>
              <a:latin typeface="Times New Roman" panose="02020603050405020304" pitchFamily="18" charset="0"/>
              <a:cs typeface="Times New Roman" panose="02020603050405020304" pitchFamily="18" charset="0"/>
            </a:endParaRPr>
          </a:p>
          <a:p>
            <a:endParaRPr lang="tr-TR" sz="2000" cap="all" dirty="0">
              <a:solidFill>
                <a:srgbClr val="92D05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tr-TR" sz="2000" dirty="0"/>
              <a:t>Projede öngörülenden fazla harcamada bulunma, </a:t>
            </a:r>
            <a:endParaRPr lang="tr-TR" sz="2000" dirty="0" smtClean="0"/>
          </a:p>
          <a:p>
            <a:pPr marL="342900" lvl="0" indent="-342900">
              <a:buFont typeface="Arial" panose="020B0604020202020204" pitchFamily="34" charset="0"/>
              <a:buChar char="•"/>
            </a:pPr>
            <a:endParaRPr lang="tr-TR" sz="2000" dirty="0"/>
          </a:p>
          <a:p>
            <a:pPr marL="342900" lvl="0" indent="-342900">
              <a:buFont typeface="Arial" panose="020B0604020202020204" pitchFamily="34" charset="0"/>
              <a:buChar char="•"/>
            </a:pPr>
            <a:r>
              <a:rPr lang="tr-TR" sz="2000" dirty="0"/>
              <a:t>Müşterinin güvenini sürdürmede ihmal</a:t>
            </a:r>
            <a:r>
              <a:rPr lang="tr-TR" sz="2000" dirty="0" smtClean="0"/>
              <a:t>,</a:t>
            </a:r>
          </a:p>
          <a:p>
            <a:pPr marL="342900" lvl="0" indent="-342900">
              <a:buFont typeface="Arial" panose="020B0604020202020204" pitchFamily="34" charset="0"/>
              <a:buChar char="•"/>
            </a:pPr>
            <a:endParaRPr lang="tr-TR" sz="2000" dirty="0"/>
          </a:p>
          <a:p>
            <a:pPr marL="342900" indent="-342900">
              <a:buFont typeface="Arial" panose="020B0604020202020204" pitchFamily="34" charset="0"/>
              <a:buChar char="•"/>
            </a:pPr>
            <a:r>
              <a:rPr lang="tr-TR" sz="2000" dirty="0"/>
              <a:t>Olası çıkar çatışmalarını önlemede başarısızlık gibi </a:t>
            </a:r>
            <a:endParaRPr lang="tr-TR" sz="2000" dirty="0" smtClean="0"/>
          </a:p>
          <a:p>
            <a:endParaRPr lang="tr-TR" sz="2000" dirty="0"/>
          </a:p>
        </p:txBody>
      </p:sp>
      <p:sp>
        <p:nvSpPr>
          <p:cNvPr id="5" name="Metin Yer Tutucusu 4"/>
          <p:cNvSpPr>
            <a:spLocks noGrp="1"/>
          </p:cNvSpPr>
          <p:nvPr>
            <p:ph type="body" sz="quarter" idx="3"/>
          </p:nvPr>
        </p:nvSpPr>
        <p:spPr>
          <a:xfrm>
            <a:off x="4961255" y="1516828"/>
            <a:ext cx="6151396" cy="4271840"/>
          </a:xfrm>
        </p:spPr>
        <p:txBody>
          <a:bodyPr>
            <a:noAutofit/>
          </a:bodyPr>
          <a:lstStyle/>
          <a:p>
            <a:r>
              <a:rPr lang="tr-TR" sz="2000" cap="all" dirty="0">
                <a:solidFill>
                  <a:srgbClr val="92D050"/>
                </a:solidFill>
                <a:latin typeface="Times New Roman" panose="02020603050405020304" pitchFamily="18" charset="0"/>
                <a:cs typeface="Times New Roman" panose="02020603050405020304" pitchFamily="18" charset="0"/>
              </a:rPr>
              <a:t>Müşterinin araştırmacıya karşı etik olmayan </a:t>
            </a:r>
            <a:r>
              <a:rPr lang="tr-TR" sz="2000" cap="all" dirty="0" smtClean="0">
                <a:solidFill>
                  <a:srgbClr val="92D050"/>
                </a:solidFill>
                <a:latin typeface="Times New Roman" panose="02020603050405020304" pitchFamily="18" charset="0"/>
                <a:cs typeface="Times New Roman" panose="02020603050405020304" pitchFamily="18" charset="0"/>
              </a:rPr>
              <a:t>davranışlar:</a:t>
            </a:r>
          </a:p>
          <a:p>
            <a:endParaRPr lang="tr-TR" sz="2000" cap="all" dirty="0" smtClean="0">
              <a:solidFill>
                <a:srgbClr val="92D050"/>
              </a:solidFill>
              <a:latin typeface="Times New Roman" panose="02020603050405020304" pitchFamily="18" charset="0"/>
              <a:cs typeface="Times New Roman" panose="02020603050405020304" pitchFamily="18" charset="0"/>
            </a:endParaRPr>
          </a:p>
          <a:p>
            <a:endParaRPr lang="tr-TR" sz="2000" cap="all" dirty="0" smtClean="0">
              <a:solidFill>
                <a:srgbClr val="92D05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000" dirty="0" smtClean="0"/>
              <a:t>Uygun </a:t>
            </a:r>
            <a:r>
              <a:rPr lang="tr-TR" sz="2000" dirty="0"/>
              <a:t>olmayan araştırma önerileri getirmek</a:t>
            </a:r>
            <a:r>
              <a:rPr lang="tr-TR" sz="2000" dirty="0" smtClean="0"/>
              <a:t>,</a:t>
            </a:r>
          </a:p>
          <a:p>
            <a:pPr marL="342900" indent="-342900"/>
            <a:endParaRPr lang="tr-TR" sz="2000" dirty="0"/>
          </a:p>
          <a:p>
            <a:pPr marL="342900" lvl="0" indent="-342900">
              <a:buFont typeface="Arial" panose="020B0604020202020204" pitchFamily="34" charset="0"/>
              <a:buChar char="•"/>
            </a:pPr>
            <a:r>
              <a:rPr lang="tr-TR" sz="2000" dirty="0"/>
              <a:t>Araştırmacının özel teknik ve modellerini ifşa etmek ya da kullanmak, </a:t>
            </a:r>
            <a:endParaRPr lang="tr-TR" sz="2000" dirty="0" smtClean="0"/>
          </a:p>
          <a:p>
            <a:pPr marL="342900" lvl="0" indent="-342900"/>
            <a:endParaRPr lang="tr-TR" sz="2000" dirty="0"/>
          </a:p>
          <a:p>
            <a:pPr marL="342900" lvl="0" indent="-342900">
              <a:buFont typeface="Arial" panose="020B0604020202020204" pitchFamily="34" charset="0"/>
              <a:buChar char="•"/>
            </a:pPr>
            <a:r>
              <a:rPr lang="tr-TR" sz="2000" dirty="0"/>
              <a:t>Nedensiz yere projeyi iptal etmek veya para ödemelerini durdurmak, </a:t>
            </a:r>
            <a:endParaRPr lang="tr-TR" sz="2000" dirty="0" smtClean="0"/>
          </a:p>
          <a:p>
            <a:pPr marL="342900" lvl="0" indent="-342900">
              <a:buFont typeface="Arial" panose="020B0604020202020204" pitchFamily="34" charset="0"/>
              <a:buChar char="•"/>
            </a:pPr>
            <a:endParaRPr lang="tr-TR" sz="2000" dirty="0"/>
          </a:p>
          <a:p>
            <a:pPr marL="342900" indent="-342900">
              <a:buFont typeface="Arial" panose="020B0604020202020204" pitchFamily="34" charset="0"/>
              <a:buChar char="•"/>
            </a:pPr>
            <a:r>
              <a:rPr lang="tr-TR" sz="2000" dirty="0"/>
              <a:t>Tehlikeli ve zararlı bulguları ihmal etmek </a:t>
            </a:r>
            <a:r>
              <a:rPr lang="tr-TR" sz="2000" dirty="0" smtClean="0"/>
              <a:t>gibi</a:t>
            </a:r>
            <a:endParaRPr lang="tr-TR" sz="2000" u="sng" dirty="0" smtClean="0"/>
          </a:p>
          <a:p>
            <a:endParaRPr lang="tr-TR" sz="2000" dirty="0">
              <a:latin typeface="Plantagenet Cherokee"/>
            </a:endParaRPr>
          </a:p>
        </p:txBody>
      </p:sp>
    </p:spTree>
    <p:extLst>
      <p:ext uri="{BB962C8B-B14F-4D97-AF65-F5344CB8AC3E}">
        <p14:creationId xmlns:p14="http://schemas.microsoft.com/office/powerpoint/2010/main" val="81668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365760" y="120766"/>
            <a:ext cx="11260183" cy="956534"/>
          </a:xfrm>
        </p:spPr>
        <p:txBody>
          <a:bodyPr>
            <a:normAutofit/>
          </a:bodyPr>
          <a:lstStyle/>
          <a:p>
            <a:pPr>
              <a:spcBef>
                <a:spcPts val="0"/>
              </a:spcBef>
            </a:pPr>
            <a:r>
              <a:rPr lang="tr-TR" sz="2000" dirty="0"/>
              <a:t>Pazarlama etiği konusunda öne sürülen bu modellere karşılık, pazarlama araştırmasında etik konusunda tek model </a:t>
            </a:r>
            <a:r>
              <a:rPr lang="tr-TR" sz="2000" dirty="0" err="1"/>
              <a:t>Malhotra</a:t>
            </a:r>
            <a:r>
              <a:rPr lang="tr-TR" sz="2000" dirty="0"/>
              <a:t> ve Miller (1998) tarafından tasarlanmıştır. </a:t>
            </a:r>
            <a:endParaRPr lang="tr-TR" sz="2000" b="0" i="0" dirty="0">
              <a:latin typeface="Plantagenet Cherokee"/>
              <a:ea typeface="+mj-ea"/>
              <a:cs typeface="+mj-cs"/>
            </a:endParaRPr>
          </a:p>
        </p:txBody>
      </p:sp>
      <p:pic>
        <p:nvPicPr>
          <p:cNvPr id="3" name="İçerik Yer Tutucusu 2"/>
          <p:cNvPicPr>
            <a:picLocks noGrp="1" noChangeAspect="1"/>
          </p:cNvPicPr>
          <p:nvPr>
            <p:ph idx="1"/>
          </p:nvPr>
        </p:nvPicPr>
        <p:blipFill>
          <a:blip r:embed="rId2" cstate="print"/>
          <a:stretch>
            <a:fillRect/>
          </a:stretch>
        </p:blipFill>
        <p:spPr>
          <a:xfrm>
            <a:off x="1043492" y="1077300"/>
            <a:ext cx="10671585" cy="5172893"/>
          </a:xfrm>
          <a:prstGeom prst="rect">
            <a:avLst/>
          </a:prstGeom>
        </p:spPr>
      </p:pic>
      <p:sp>
        <p:nvSpPr>
          <p:cNvPr id="4" name="Başlık 12"/>
          <p:cNvSpPr txBox="1">
            <a:spLocks/>
          </p:cNvSpPr>
          <p:nvPr/>
        </p:nvSpPr>
        <p:spPr>
          <a:xfrm>
            <a:off x="3301254" y="1291814"/>
            <a:ext cx="2724823" cy="1021080"/>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spcBef>
                <a:spcPts val="0"/>
              </a:spcBef>
            </a:pPr>
            <a:endParaRPr lang="tr-TR" dirty="0">
              <a:latin typeface="Plantagenet Cherokee"/>
            </a:endParaRPr>
          </a:p>
        </p:txBody>
      </p:sp>
      <p:sp>
        <p:nvSpPr>
          <p:cNvPr id="6" name="İçerik Yer Tutucusu 13"/>
          <p:cNvSpPr txBox="1">
            <a:spLocks/>
          </p:cNvSpPr>
          <p:nvPr/>
        </p:nvSpPr>
        <p:spPr>
          <a:xfrm>
            <a:off x="3107615" y="2530160"/>
            <a:ext cx="2014818" cy="1939065"/>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buClr>
                <a:srgbClr val="514843"/>
              </a:buClr>
              <a:buFont typeface="Wingdings"/>
              <a:buChar char="§"/>
            </a:pPr>
            <a:endParaRPr lang="tr-TR" dirty="0">
              <a:latin typeface="Euphemia"/>
            </a:endParaRPr>
          </a:p>
        </p:txBody>
      </p:sp>
      <p:sp>
        <p:nvSpPr>
          <p:cNvPr id="5" name="Dikdörtgen 4"/>
          <p:cNvSpPr/>
          <p:nvPr/>
        </p:nvSpPr>
        <p:spPr>
          <a:xfrm>
            <a:off x="172122" y="5934670"/>
            <a:ext cx="11996345" cy="923330"/>
          </a:xfrm>
          <a:prstGeom prst="rect">
            <a:avLst/>
          </a:prstGeom>
        </p:spPr>
        <p:txBody>
          <a:bodyPr wrap="square">
            <a:spAutoFit/>
          </a:bodyPr>
          <a:lstStyle/>
          <a:p>
            <a:pPr algn="just">
              <a:lnSpc>
                <a:spcPct val="150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Kaynak: </a:t>
            </a:r>
            <a:r>
              <a:rPr lang="tr-TR" dirty="0" err="1">
                <a:latin typeface="Times New Roman" panose="02020603050405020304" pitchFamily="18" charset="0"/>
                <a:ea typeface="Calibri" panose="020F0502020204030204" pitchFamily="34" charset="0"/>
                <a:cs typeface="Times New Roman" panose="02020603050405020304" pitchFamily="18" charset="0"/>
              </a:rPr>
              <a:t>Malhotra</a:t>
            </a:r>
            <a:r>
              <a:rPr lang="tr-TR" dirty="0">
                <a:latin typeface="Times New Roman" panose="02020603050405020304" pitchFamily="18" charset="0"/>
                <a:ea typeface="Calibri" panose="020F0502020204030204" pitchFamily="34" charset="0"/>
                <a:cs typeface="Times New Roman" panose="02020603050405020304" pitchFamily="18" charset="0"/>
              </a:rPr>
              <a:t>, N.K., Miller, G.L., (1998), “An </a:t>
            </a:r>
            <a:r>
              <a:rPr lang="tr-TR" dirty="0" err="1">
                <a:latin typeface="Times New Roman" panose="02020603050405020304" pitchFamily="18" charset="0"/>
                <a:ea typeface="Calibri" panose="020F0502020204030204" pitchFamily="34" charset="0"/>
                <a:cs typeface="Times New Roman" panose="02020603050405020304" pitchFamily="18" charset="0"/>
              </a:rPr>
              <a:t>Integrated</a:t>
            </a:r>
            <a:r>
              <a:rPr lang="tr-TR" dirty="0">
                <a:latin typeface="Times New Roman" panose="02020603050405020304" pitchFamily="18" charset="0"/>
                <a:ea typeface="Calibri" panose="020F0502020204030204" pitchFamily="34" charset="0"/>
                <a:cs typeface="Times New Roman" panose="02020603050405020304" pitchFamily="18" charset="0"/>
              </a:rPr>
              <a:t> Model </a:t>
            </a:r>
            <a:r>
              <a:rPr lang="tr-TR" dirty="0" err="1">
                <a:latin typeface="Times New Roman" panose="02020603050405020304" pitchFamily="18" charset="0"/>
                <a:ea typeface="Calibri" panose="020F0502020204030204" pitchFamily="34" charset="0"/>
                <a:cs typeface="Times New Roman" panose="02020603050405020304" pitchFamily="18" charset="0"/>
              </a:rPr>
              <a:t>for</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Ethical</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smtClean="0">
                <a:latin typeface="Times New Roman" panose="02020603050405020304" pitchFamily="18" charset="0"/>
                <a:ea typeface="Calibri" panose="020F0502020204030204" pitchFamily="34" charset="0"/>
                <a:cs typeface="Times New Roman" panose="02020603050405020304" pitchFamily="18" charset="0"/>
              </a:rPr>
              <a:t>Decisions</a:t>
            </a:r>
            <a:endParaRPr lang="tr-TR" sz="1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tr-TR" dirty="0" smtClean="0">
                <a:latin typeface="Times New Roman" panose="02020603050405020304" pitchFamily="18" charset="0"/>
                <a:ea typeface="Calibri" panose="020F0502020204030204" pitchFamily="34" charset="0"/>
                <a:cs typeface="Times New Roman" panose="02020603050405020304" pitchFamily="18" charset="0"/>
              </a:rPr>
              <a:t>in Marketing </a:t>
            </a:r>
            <a:r>
              <a:rPr lang="tr-TR" dirty="0" err="1" smtClean="0">
                <a:latin typeface="Times New Roman" panose="02020603050405020304" pitchFamily="18" charset="0"/>
                <a:ea typeface="Calibri" panose="020F0502020204030204" pitchFamily="34" charset="0"/>
                <a:cs typeface="Times New Roman" panose="02020603050405020304" pitchFamily="18" charset="0"/>
              </a:rPr>
              <a:t>Research</a:t>
            </a:r>
            <a:r>
              <a:rPr lang="tr-TR" dirty="0" smtClean="0">
                <a:latin typeface="Times New Roman" panose="02020603050405020304" pitchFamily="18" charset="0"/>
                <a:ea typeface="Calibri" panose="020F0502020204030204" pitchFamily="34" charset="0"/>
                <a:cs typeface="Times New Roman" panose="02020603050405020304" pitchFamily="18" charset="0"/>
              </a:rPr>
              <a:t>,” </a:t>
            </a:r>
            <a:r>
              <a:rPr lang="tr-TR" dirty="0" err="1" smtClean="0">
                <a:latin typeface="Times New Roman" panose="02020603050405020304" pitchFamily="18" charset="0"/>
                <a:ea typeface="Calibri" panose="020F0502020204030204" pitchFamily="34" charset="0"/>
                <a:cs typeface="Times New Roman" panose="02020603050405020304" pitchFamily="18" charset="0"/>
              </a:rPr>
              <a:t>Journal</a:t>
            </a:r>
            <a:r>
              <a:rPr lang="tr-TR" dirty="0" smtClean="0">
                <a:latin typeface="Times New Roman" panose="02020603050405020304" pitchFamily="18" charset="0"/>
                <a:ea typeface="Calibri" panose="020F0502020204030204" pitchFamily="34" charset="0"/>
                <a:cs typeface="Times New Roman" panose="02020603050405020304" pitchFamily="18" charset="0"/>
              </a:rPr>
              <a:t> of Business </a:t>
            </a:r>
            <a:r>
              <a:rPr lang="tr-TR" dirty="0" err="1" smtClean="0">
                <a:latin typeface="Times New Roman" panose="02020603050405020304" pitchFamily="18" charset="0"/>
                <a:ea typeface="Calibri" panose="020F0502020204030204" pitchFamily="34" charset="0"/>
                <a:cs typeface="Times New Roman" panose="02020603050405020304" pitchFamily="18" charset="0"/>
              </a:rPr>
              <a:t>Ethics</a:t>
            </a:r>
            <a:r>
              <a:rPr lang="tr-TR" dirty="0" smtClean="0">
                <a:latin typeface="Times New Roman" panose="02020603050405020304" pitchFamily="18" charset="0"/>
                <a:ea typeface="Calibri" panose="020F0502020204030204" pitchFamily="34" charset="0"/>
                <a:cs typeface="Times New Roman" panose="02020603050405020304" pitchFamily="18" charset="0"/>
              </a:rPr>
              <a:t>, 17/3,s.272.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6571" y="76200"/>
            <a:ext cx="11312435" cy="1096962"/>
          </a:xfrm>
        </p:spPr>
        <p:txBody>
          <a:bodyPr>
            <a:normAutofit/>
          </a:bodyPr>
          <a:lstStyle/>
          <a:p>
            <a:pPr>
              <a:spcBef>
                <a:spcPts val="0"/>
              </a:spcBef>
            </a:pPr>
            <a:r>
              <a:rPr lang="tr-TR" sz="1600" dirty="0"/>
              <a:t>Türkiye’de pazarlama araştırmalarında etik konusunda çok fazla sayıda çalışma yapılmamış olmasına karşılık; mevcut örnekler içinde, Türkiye Etik Değerler Merkezi Vakfı  (TEDMER)’</a:t>
            </a:r>
            <a:r>
              <a:rPr lang="tr-TR" sz="1600" dirty="0" err="1"/>
              <a:t>nın</a:t>
            </a:r>
            <a:r>
              <a:rPr lang="tr-TR" sz="1600" dirty="0"/>
              <a:t> 2007 yılında yapmış olduğu “Etik Barometre </a:t>
            </a:r>
            <a:r>
              <a:rPr lang="tr-TR" sz="1600" dirty="0" err="1"/>
              <a:t>Araştırması”na</a:t>
            </a:r>
            <a:r>
              <a:rPr lang="tr-TR" sz="1600" dirty="0"/>
              <a:t> göre ülkemizde Pazar araştırmaları, “Etik konusunda en fazla yol kat etmiş sektörler” içinde 11.2%’lik oranla  incelenen </a:t>
            </a:r>
            <a:r>
              <a:rPr lang="tr-TR" sz="1600" dirty="0" err="1"/>
              <a:t>yirmibir</a:t>
            </a:r>
            <a:r>
              <a:rPr lang="tr-TR" sz="1600" dirty="0"/>
              <a:t> sektörün içinde dokuzuncu sıradadır </a:t>
            </a:r>
            <a:endParaRPr lang="tr-TR" sz="1600" b="0" i="0" dirty="0">
              <a:latin typeface="Plantagenet Cherokee"/>
            </a:endParaRPr>
          </a:p>
        </p:txBody>
      </p:sp>
      <p:pic>
        <p:nvPicPr>
          <p:cNvPr id="4" name="İçerik Yer Tutucusu 3"/>
          <p:cNvPicPr>
            <a:picLocks noGrp="1" noChangeAspect="1"/>
          </p:cNvPicPr>
          <p:nvPr>
            <p:ph idx="1"/>
          </p:nvPr>
        </p:nvPicPr>
        <p:blipFill>
          <a:blip r:embed="rId2" cstate="print"/>
          <a:stretch>
            <a:fillRect/>
          </a:stretch>
        </p:blipFill>
        <p:spPr>
          <a:xfrm>
            <a:off x="1226595" y="1868089"/>
            <a:ext cx="9523655" cy="3956284"/>
          </a:xfrm>
          <a:prstGeom prst="rect">
            <a:avLst/>
          </a:prstGeom>
        </p:spPr>
      </p:pic>
      <p:sp>
        <p:nvSpPr>
          <p:cNvPr id="5" name="Dikdörtgen 4"/>
          <p:cNvSpPr/>
          <p:nvPr/>
        </p:nvSpPr>
        <p:spPr>
          <a:xfrm>
            <a:off x="1348292" y="1591090"/>
            <a:ext cx="9280263" cy="369332"/>
          </a:xfrm>
          <a:prstGeom prst="rect">
            <a:avLst/>
          </a:prstGeom>
        </p:spPr>
        <p:txBody>
          <a:bodyPr wrap="square">
            <a:spAutoFit/>
          </a:bodyPr>
          <a:lstStyle/>
          <a:p>
            <a:r>
              <a:rPr lang="tr-TR" dirty="0"/>
              <a:t>Tablo1. Türkiye’de Etik Konusunda En Fazla Yol Kat Etmiş Sektörler</a:t>
            </a:r>
          </a:p>
        </p:txBody>
      </p:sp>
      <p:sp>
        <p:nvSpPr>
          <p:cNvPr id="7" name="Dikdörtgen 6"/>
          <p:cNvSpPr/>
          <p:nvPr/>
        </p:nvSpPr>
        <p:spPr>
          <a:xfrm>
            <a:off x="246891" y="5732040"/>
            <a:ext cx="11696700" cy="878895"/>
          </a:xfrm>
          <a:prstGeom prst="rect">
            <a:avLst/>
          </a:prstGeom>
        </p:spPr>
        <p:txBody>
          <a:bodyPr wrap="square">
            <a:spAutoFit/>
          </a:bodyPr>
          <a:lstStyle/>
          <a:p>
            <a:pPr algn="just">
              <a:lnSpc>
                <a:spcPct val="150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Kaynak: Etik Değerler Araştırması- Türkiye Etik Değerler Merkezi Vakfı – TEDMER. (2007). Etik Barometre Araştırması. ERA </a:t>
            </a:r>
            <a:r>
              <a:rPr lang="tr-TR" dirty="0" err="1">
                <a:latin typeface="Times New Roman" panose="02020603050405020304" pitchFamily="18" charset="0"/>
                <a:ea typeface="Calibri" panose="020F0502020204030204" pitchFamily="34" charset="0"/>
                <a:cs typeface="Times New Roman" panose="02020603050405020304" pitchFamily="18" charset="0"/>
              </a:rPr>
              <a:t>Research</a:t>
            </a:r>
            <a:r>
              <a:rPr lang="tr-TR" dirty="0">
                <a:latin typeface="Times New Roman" panose="02020603050405020304" pitchFamily="18" charset="0"/>
                <a:ea typeface="Calibri" panose="020F0502020204030204" pitchFamily="34" charset="0"/>
                <a:cs typeface="Times New Roman" panose="02020603050405020304" pitchFamily="18" charset="0"/>
              </a:rPr>
              <a:t> &amp; </a:t>
            </a:r>
            <a:r>
              <a:rPr lang="tr-TR" dirty="0" err="1" smtClean="0">
                <a:latin typeface="Times New Roman" panose="02020603050405020304" pitchFamily="18" charset="0"/>
                <a:ea typeface="Calibri" panose="020F0502020204030204" pitchFamily="34" charset="0"/>
                <a:cs typeface="Times New Roman" panose="02020603050405020304" pitchFamily="18" charset="0"/>
              </a:rPr>
              <a:t>Consultancy</a:t>
            </a:r>
            <a:r>
              <a:rPr lang="tr-TR" dirty="0" smtClean="0">
                <a:latin typeface="Times New Roman" panose="02020603050405020304" pitchFamily="18" charset="0"/>
                <a:ea typeface="Calibri" panose="020F0502020204030204" pitchFamily="34" charset="0"/>
                <a:cs typeface="Times New Roman" panose="02020603050405020304" pitchFamily="18" charset="0"/>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spcBef>
                <a:spcPts val="0"/>
              </a:spcBef>
            </a:pPr>
            <a:r>
              <a:rPr lang="tr-TR" sz="2800" b="1" cap="all" dirty="0" smtClean="0">
                <a:solidFill>
                  <a:srgbClr val="92D050"/>
                </a:solidFill>
                <a:latin typeface="Times New Roman" panose="02020603050405020304" pitchFamily="18" charset="0"/>
                <a:ea typeface="+mn-ea"/>
                <a:cs typeface="Times New Roman" panose="02020603050405020304" pitchFamily="18" charset="0"/>
              </a:rPr>
              <a:t>Sonuç ve Öneriler</a:t>
            </a:r>
            <a:endParaRPr lang="tr-TR" sz="2800" b="1" cap="all" dirty="0">
              <a:solidFill>
                <a:srgbClr val="92D050"/>
              </a:solidFill>
              <a:latin typeface="Times New Roman" panose="02020603050405020304" pitchFamily="18" charset="0"/>
              <a:ea typeface="+mn-ea"/>
              <a:cs typeface="Times New Roman" panose="02020603050405020304" pitchFamily="18" charset="0"/>
            </a:endParaRPr>
          </a:p>
        </p:txBody>
      </p:sp>
      <p:sp>
        <p:nvSpPr>
          <p:cNvPr id="4" name="Metin Yer Tutucusu 3"/>
          <p:cNvSpPr>
            <a:spLocks noGrp="1"/>
          </p:cNvSpPr>
          <p:nvPr>
            <p:ph type="body" sz="half" idx="2"/>
          </p:nvPr>
        </p:nvSpPr>
        <p:spPr>
          <a:xfrm>
            <a:off x="888275" y="1874520"/>
            <a:ext cx="10063010" cy="3036346"/>
          </a:xfrm>
        </p:spPr>
        <p:txBody>
          <a:bodyPr>
            <a:normAutofit/>
          </a:bodyPr>
          <a:lstStyle/>
          <a:p>
            <a:r>
              <a:rPr lang="tr-TR" sz="2400" dirty="0"/>
              <a:t>Yüzyılın paradigması olan </a:t>
            </a:r>
            <a:r>
              <a:rPr lang="tr-TR" sz="2400" dirty="0" err="1"/>
              <a:t>postmodernizim</a:t>
            </a:r>
            <a:r>
              <a:rPr lang="tr-TR" sz="2400" dirty="0"/>
              <a:t>, pazarlama araştırmalarını da etkilemiş ve pazarın yapısını olduğu kadar tüketicilerin yapısını da değiştirmiştir. Bu noktada pazarlama araştırmacılarını hem yöntem hem de felsefe olarak sürekli değişkenlikler beklemektedir. Bu gelişim ve yeniliklere ayak uydurarak pazarlama araştırmalarında kullanılan yöntemleri yakından takip etmek ve etik kararlar vermek şüphesiz işletmelerin önemli bir rekabet avantajı elde etmesini sağlamaktadır. </a:t>
            </a:r>
          </a:p>
        </p:txBody>
      </p:sp>
    </p:spTree>
    <p:extLst>
      <p:ext uri="{BB962C8B-B14F-4D97-AF65-F5344CB8AC3E}">
        <p14:creationId xmlns:p14="http://schemas.microsoft.com/office/powerpoint/2010/main" val="4595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spcBef>
                <a:spcPts val="0"/>
              </a:spcBef>
            </a:pPr>
            <a:r>
              <a:rPr lang="tr-TR" sz="2800" b="1" cap="all" dirty="0" smtClean="0">
                <a:solidFill>
                  <a:srgbClr val="92D050"/>
                </a:solidFill>
                <a:latin typeface="Times New Roman" panose="02020603050405020304" pitchFamily="18" charset="0"/>
                <a:ea typeface="+mn-ea"/>
                <a:cs typeface="Times New Roman" panose="02020603050405020304" pitchFamily="18" charset="0"/>
              </a:rPr>
              <a:t>Sonuç ve Öneriler</a:t>
            </a:r>
            <a:endParaRPr lang="tr-TR" sz="2800" b="1" cap="all" dirty="0">
              <a:solidFill>
                <a:srgbClr val="92D050"/>
              </a:solidFill>
              <a:latin typeface="Times New Roman" panose="02020603050405020304" pitchFamily="18" charset="0"/>
              <a:ea typeface="+mn-ea"/>
              <a:cs typeface="Times New Roman" panose="02020603050405020304" pitchFamily="18" charset="0"/>
            </a:endParaRPr>
          </a:p>
        </p:txBody>
      </p:sp>
      <p:sp>
        <p:nvSpPr>
          <p:cNvPr id="4" name="Metin Yer Tutucusu 3"/>
          <p:cNvSpPr>
            <a:spLocks noGrp="1"/>
          </p:cNvSpPr>
          <p:nvPr>
            <p:ph type="body" sz="half" idx="2"/>
          </p:nvPr>
        </p:nvSpPr>
        <p:spPr>
          <a:xfrm>
            <a:off x="1172048" y="1600200"/>
            <a:ext cx="10114261" cy="3677194"/>
          </a:xfrm>
        </p:spPr>
        <p:txBody>
          <a:bodyPr>
            <a:noAutofit/>
          </a:bodyPr>
          <a:lstStyle/>
          <a:p>
            <a:r>
              <a:rPr lang="tr-TR" sz="2400" dirty="0" smtClean="0"/>
              <a:t>Ancak globalleşmenin hızlandırdığı ve küçülttüğü dünyamızda, birbirine yakınlaşan tarafların özellikle pazarlama araştırmalarında birbirlerini takibi başta olmak üzere pek çok alanda etik olmayan davranışlarında gözle görülür artışlar söz konusudur. Müşteri bilgilerinin taraflar arasında onaysız paylaşımları, rakip işletme bilgilerinin aleyhte kullanımı çabaları, satın alma veya satış kararlarını etkileyebilecek araştırma sonuçlarının saptırılarak yayınlanması gibi pek çok ana ve alt başlık önümüzdeki yıllarda pazarlama araştırmalarında etik </a:t>
            </a:r>
            <a:r>
              <a:rPr lang="tr-TR" sz="2400" smtClean="0"/>
              <a:t>konusunun </a:t>
            </a:r>
            <a:r>
              <a:rPr lang="tr-TR" sz="2400" smtClean="0"/>
              <a:t>temel sorunsalları </a:t>
            </a:r>
            <a:r>
              <a:rPr lang="tr-TR" sz="2400" dirty="0" smtClean="0"/>
              <a:t>olacaktır. </a:t>
            </a:r>
          </a:p>
          <a:p>
            <a:endParaRPr lang="tr-TR" sz="2400" dirty="0"/>
          </a:p>
        </p:txBody>
      </p:sp>
    </p:spTree>
    <p:extLst>
      <p:ext uri="{BB962C8B-B14F-4D97-AF65-F5344CB8AC3E}">
        <p14:creationId xmlns:p14="http://schemas.microsoft.com/office/powerpoint/2010/main" val="171868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descr="Önde ve arkada flu daha fazla kitap, yakın çekim kitap rafları"/>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6766560" y="1600199"/>
            <a:ext cx="4319022" cy="4572001"/>
          </a:xfrm>
        </p:spPr>
      </p:pic>
      <p:sp>
        <p:nvSpPr>
          <p:cNvPr id="4" name="Metin Yer Tutucusu 3"/>
          <p:cNvSpPr>
            <a:spLocks noGrp="1"/>
          </p:cNvSpPr>
          <p:nvPr>
            <p:ph type="body" sz="half" idx="2"/>
          </p:nvPr>
        </p:nvSpPr>
        <p:spPr>
          <a:xfrm>
            <a:off x="355002" y="1358537"/>
            <a:ext cx="5549410" cy="5133703"/>
          </a:xfrm>
        </p:spPr>
        <p:txBody>
          <a:bodyPr>
            <a:normAutofit lnSpcReduction="10000"/>
          </a:bodyPr>
          <a:lstStyle/>
          <a:p>
            <a:r>
              <a:rPr lang="tr-TR" dirty="0"/>
              <a:t>Bu çalışma, pazarlama araştırmalarının içinde bulunduğumuz yıllara kadar göstermiş olduğu felsefi, yöntemsel ve etik gelişmeleri tarihsel gelişimi içinde inceleyerek, daha kapsamlı ve kantitatif araştırmalar için bir baz oluşturmak üzere yola çıkılarak hazırlanmıştır. </a:t>
            </a:r>
            <a:endParaRPr lang="tr-TR" dirty="0" smtClean="0"/>
          </a:p>
          <a:p>
            <a:endParaRPr lang="tr-TR" dirty="0" smtClean="0"/>
          </a:p>
          <a:p>
            <a:r>
              <a:rPr lang="tr-TR" dirty="0" smtClean="0"/>
              <a:t>Çalışmanın </a:t>
            </a:r>
            <a:r>
              <a:rPr lang="tr-TR" dirty="0"/>
              <a:t>bir akademik yazın inceleme şeklinde kurgulanan örgüsünün, yapı itibariyle bir uygulamaya sahip olmaması temel eksikliği olarak gösterilebilir</a:t>
            </a:r>
            <a:r>
              <a:rPr lang="tr-TR" dirty="0" smtClean="0"/>
              <a:t>.</a:t>
            </a:r>
          </a:p>
          <a:p>
            <a:endParaRPr lang="tr-TR" dirty="0" smtClean="0"/>
          </a:p>
          <a:p>
            <a:r>
              <a:rPr lang="tr-TR" dirty="0" smtClean="0"/>
              <a:t>Bundan </a:t>
            </a:r>
            <a:r>
              <a:rPr lang="tr-TR" dirty="0"/>
              <a:t>sonra yapılacak olan araştırmaların, başta pazarlama araştırmacılarını hedef alan bir örneklem çerçevesi içinde mevcut araştırma içeriğine uygun biçimde güncel eğilimleri belirleyebilmek üzere yapılması, özellikle gelişen teknolojiler ışığındaki değişimlerin karşılaştırılması adına son derece faydalı olabilecektir.</a:t>
            </a: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i="1" dirty="0" smtClean="0"/>
              <a:t>Teşekkürler</a:t>
            </a:r>
            <a:endParaRPr lang="tr-TR" i="1" dirty="0"/>
          </a:p>
        </p:txBody>
      </p:sp>
    </p:spTree>
    <p:extLst>
      <p:ext uri="{BB962C8B-B14F-4D97-AF65-F5344CB8AC3E}">
        <p14:creationId xmlns:p14="http://schemas.microsoft.com/office/powerpoint/2010/main" val="130379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17683" y="2710927"/>
            <a:ext cx="6766561" cy="1129553"/>
          </a:xfrm>
        </p:spPr>
        <p:txBody>
          <a:bodyPr>
            <a:normAutofit lnSpcReduction="10000"/>
          </a:bodyPr>
          <a:lstStyle/>
          <a:p>
            <a:r>
              <a:rPr lang="tr-TR" sz="2000" i="1" dirty="0"/>
              <a:t>Bu çalışma, </a:t>
            </a:r>
            <a:r>
              <a:rPr lang="tr-TR" sz="2000" i="1" dirty="0" smtClean="0"/>
              <a:t>pazarlama </a:t>
            </a:r>
            <a:r>
              <a:rPr lang="tr-TR" sz="2000" i="1" dirty="0"/>
              <a:t>araştırmaları konusunu, kavramın felsefesi, kullanıldığı yöntemler ve etik duruşu boyutlarıyla </a:t>
            </a:r>
            <a:r>
              <a:rPr lang="tr-TR" sz="2000" i="1" dirty="0" smtClean="0"/>
              <a:t>akademik yazın çerçevesinde ele alan kavramsal bir çalışmadır.</a:t>
            </a:r>
          </a:p>
          <a:p>
            <a:endParaRPr lang="tr-TR" sz="2000" i="1" dirty="0"/>
          </a:p>
        </p:txBody>
      </p:sp>
      <p:pic>
        <p:nvPicPr>
          <p:cNvPr id="4" name="Resim Yer Tutucusu 3" descr="Masada açık bir kitap, arka planda flu kitap rafları"/>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6818" y="1600199"/>
            <a:ext cx="8522747" cy="3908303"/>
          </a:xfrm>
          <a:solidFill>
            <a:schemeClr val="bg2">
              <a:lumMod val="90000"/>
            </a:schemeClr>
          </a:solidFill>
        </p:spPr>
        <p:txBody>
          <a:bodyPr>
            <a:normAutofit fontScale="92500" lnSpcReduction="20000"/>
          </a:bodyPr>
          <a:lstStyle/>
          <a:p>
            <a:pPr algn="r">
              <a:lnSpc>
                <a:spcPct val="120000"/>
              </a:lnSpc>
            </a:pPr>
            <a:r>
              <a:rPr lang="tr-TR" i="1" dirty="0"/>
              <a:t>Pazarlama araştırmaları, pazarlama alanında mevcut veya potansiyel fırsatların veya tehditlerin belirlenmesi, incelenen alanda problemlerin tanımlanarak bu fırsat ve tehditlere karşısında izlenebilecek yol haritalarına uygun faaliyetlerinin planlanması, değerlendirilmesi,  uygulanan planların sonunda elde edilen pazarlama performansının kontrol edilmesi işlemlerinde bilimsel yöntemlerin kullanılarak pazarlama anlayışının geliştirilmesi amacını taşıyan ve sonuçta tüm bu basamaklara dâhil olan tarafları bilgilendirme yoluyla pazarlamacıya yakınlaştıran bir süreçtir </a:t>
            </a:r>
            <a:endParaRPr lang="tr-TR" i="1" dirty="0" smtClean="0"/>
          </a:p>
          <a:p>
            <a:pPr algn="r">
              <a:lnSpc>
                <a:spcPct val="120000"/>
              </a:lnSpc>
            </a:pPr>
            <a:r>
              <a:rPr lang="tr-TR" i="1" dirty="0" smtClean="0"/>
              <a:t>(</a:t>
            </a:r>
            <a:r>
              <a:rPr lang="tr-TR" i="1" dirty="0"/>
              <a:t>Amerikan Pazarlama Birliği, 2001). </a:t>
            </a:r>
            <a:endParaRPr lang="tr-TR" i="1" dirty="0" smtClean="0"/>
          </a:p>
          <a:p>
            <a:pPr>
              <a:lnSpc>
                <a:spcPct val="120000"/>
              </a:lnSpc>
            </a:pPr>
            <a:endParaRPr lang="tr-TR" dirty="0"/>
          </a:p>
          <a:p>
            <a:pPr algn="r">
              <a:lnSpc>
                <a:spcPct val="120000"/>
              </a:lnSpc>
            </a:pPr>
            <a:r>
              <a:rPr lang="tr-TR" dirty="0" smtClean="0"/>
              <a:t>Bu </a:t>
            </a:r>
            <a:r>
              <a:rPr lang="tr-TR" dirty="0"/>
              <a:t>tanımdaki </a:t>
            </a:r>
            <a:r>
              <a:rPr lang="tr-TR" dirty="0">
                <a:solidFill>
                  <a:srgbClr val="FF0000"/>
                </a:solidFill>
              </a:rPr>
              <a:t>pazarlama anlayışının geliştirilmesi </a:t>
            </a:r>
            <a:r>
              <a:rPr lang="tr-TR" dirty="0"/>
              <a:t>misyonu, pazarlama araştırmasını alınacak </a:t>
            </a:r>
            <a:r>
              <a:rPr lang="tr-TR" dirty="0">
                <a:solidFill>
                  <a:srgbClr val="FF0000"/>
                </a:solidFill>
              </a:rPr>
              <a:t>kararlara yardımcı olma fonksiyonu </a:t>
            </a:r>
            <a:r>
              <a:rPr lang="tr-TR" dirty="0"/>
              <a:t>kadar, </a:t>
            </a:r>
            <a:r>
              <a:rPr lang="tr-TR" dirty="0">
                <a:solidFill>
                  <a:srgbClr val="FF0000"/>
                </a:solidFill>
              </a:rPr>
              <a:t>kendi içinde bir disiplin olduğu konumu</a:t>
            </a:r>
            <a:r>
              <a:rPr lang="tr-TR" dirty="0"/>
              <a:t>na da taşımaktadır. Bu açıdan ele alındığında, </a:t>
            </a:r>
            <a:r>
              <a:rPr lang="tr-TR" b="1" i="1" u="sng" dirty="0"/>
              <a:t>pazarlama araştırmaları, pazarlama teorisi geliştirmede en önemli araçlardan biri</a:t>
            </a:r>
            <a:r>
              <a:rPr lang="tr-TR" dirty="0"/>
              <a:t> haline gelmektedir </a:t>
            </a:r>
            <a:r>
              <a:rPr lang="tr-TR" dirty="0" smtClean="0"/>
              <a:t>(</a:t>
            </a:r>
            <a:r>
              <a:rPr lang="tr-TR" dirty="0" err="1"/>
              <a:t>Gegez</a:t>
            </a:r>
            <a:r>
              <a:rPr lang="tr-TR" dirty="0"/>
              <a:t>, 2010</a:t>
            </a:r>
            <a:r>
              <a:rPr lang="tr-TR" dirty="0" smtClean="0"/>
              <a:t>)</a:t>
            </a:r>
            <a:endParaRPr lang="tr-TR" sz="1800" b="0" i="0" dirty="0"/>
          </a:p>
        </p:txBody>
      </p:sp>
      <p:pic>
        <p:nvPicPr>
          <p:cNvPr id="4" name="Resim Yer Tutucusu 3" descr="Masada açık bir kitap, arka planda flu kitap rafları"/>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a:xfrm>
            <a:off x="8885816" y="1299898"/>
            <a:ext cx="3306184" cy="4208604"/>
          </a:xfrm>
        </p:spPr>
      </p:pic>
    </p:spTree>
    <p:extLst>
      <p:ext uri="{BB962C8B-B14F-4D97-AF65-F5344CB8AC3E}">
        <p14:creationId xmlns:p14="http://schemas.microsoft.com/office/powerpoint/2010/main" val="124909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1062318" y="0"/>
            <a:ext cx="9117106" cy="1096962"/>
          </a:xfrm>
          <a:prstGeom prst="rect">
            <a:avLst/>
          </a:prstGeom>
        </p:spPr>
        <p:txBody>
          <a:bodyPr vert="horz" lIns="0" tIns="45720" rIns="0" bIns="45720" rtlCol="0" anchor="ctr">
            <a:normAutofit fontScale="700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all" spc="0" normalizeH="0" baseline="0" noProof="0" dirty="0" smtClean="0">
                <a:ln>
                  <a:noFill/>
                </a:ln>
                <a:solidFill>
                  <a:srgbClr val="92D05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Pazarlama Araştırmasının Ortaya Çıkışı, Yöntemlerinin Gelişimi ve Değişen Değerleri </a:t>
            </a:r>
            <a:endParaRPr kumimoji="0" lang="tr-TR" sz="4400" b="0" i="0" u="none" strike="noStrike" kern="1200" cap="all" spc="0" normalizeH="0" baseline="0" noProof="0" dirty="0">
              <a:ln>
                <a:noFill/>
              </a:ln>
              <a:solidFill>
                <a:srgbClr val="92D05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6" name="5 Dikdörtgen"/>
          <p:cNvSpPr/>
          <p:nvPr/>
        </p:nvSpPr>
        <p:spPr>
          <a:xfrm>
            <a:off x="0" y="1290920"/>
            <a:ext cx="2151529" cy="1008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1"/>
            <a:r>
              <a:rPr lang="tr-TR" sz="1400" b="1" dirty="0" smtClean="0"/>
              <a:t>1900’ler</a:t>
            </a:r>
          </a:p>
          <a:p>
            <a:pPr lvl="0" rtl="1"/>
            <a:r>
              <a:rPr lang="tr-TR" sz="1400" dirty="0" smtClean="0"/>
              <a:t>İktisat teorisi faktörlerinin şekillendirici etkisi</a:t>
            </a:r>
          </a:p>
        </p:txBody>
      </p:sp>
      <p:sp>
        <p:nvSpPr>
          <p:cNvPr id="7" name="6 Dikdörtgen"/>
          <p:cNvSpPr/>
          <p:nvPr/>
        </p:nvSpPr>
        <p:spPr>
          <a:xfrm>
            <a:off x="309282" y="2263589"/>
            <a:ext cx="2563905" cy="1380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1"/>
            <a:r>
              <a:rPr lang="tr-TR" sz="1400" b="1" dirty="0" smtClean="0"/>
              <a:t>1910-1920  </a:t>
            </a:r>
          </a:p>
          <a:p>
            <a:pPr lvl="0" rtl="1"/>
            <a:r>
              <a:rPr lang="tr-TR" sz="1400" dirty="0" smtClean="0"/>
              <a:t>Pazarlamanın iktisadın bir alt kümesi olmaktan yavaş yavaş sıyrılarak kendi başına bir disiplin olma yoluna girmesi</a:t>
            </a:r>
            <a:endParaRPr lang="tr-TR" sz="1400" dirty="0"/>
          </a:p>
        </p:txBody>
      </p:sp>
      <p:sp>
        <p:nvSpPr>
          <p:cNvPr id="8" name="7 Dikdörtgen"/>
          <p:cNvSpPr/>
          <p:nvPr/>
        </p:nvSpPr>
        <p:spPr>
          <a:xfrm>
            <a:off x="0" y="3657600"/>
            <a:ext cx="2366682" cy="1035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tr-TR" sz="1400" b="1" dirty="0" smtClean="0"/>
              <a:t>1920-1950 </a:t>
            </a:r>
          </a:p>
          <a:p>
            <a:pPr rtl="1"/>
            <a:r>
              <a:rPr lang="tr-TR" sz="1400" dirty="0" smtClean="0"/>
              <a:t>Pazarlama araştırması kavramının ortaya çıkıp gelişmesi</a:t>
            </a:r>
          </a:p>
          <a:p>
            <a:pPr lvl="0" rtl="1"/>
            <a:endParaRPr lang="tr-TR" sz="1400" dirty="0"/>
          </a:p>
        </p:txBody>
      </p:sp>
      <p:sp>
        <p:nvSpPr>
          <p:cNvPr id="10" name="9 Dikdörtgen"/>
          <p:cNvSpPr/>
          <p:nvPr/>
        </p:nvSpPr>
        <p:spPr>
          <a:xfrm>
            <a:off x="1013011" y="4370295"/>
            <a:ext cx="2832848" cy="1402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tr-TR" sz="1400" b="1" dirty="0" smtClean="0"/>
              <a:t>1950’ler </a:t>
            </a:r>
          </a:p>
          <a:p>
            <a:pPr rtl="1"/>
            <a:r>
              <a:rPr lang="tr-TR" sz="1400" dirty="0" smtClean="0"/>
              <a:t>Pazarlamanın bilimsel yöntemleri daha sık uygulamaya koyulduğu, bir bilim dalı olarak kendi kulvarını oluşturma başladığı yıllar</a:t>
            </a:r>
          </a:p>
          <a:p>
            <a:pPr lvl="0" rtl="1"/>
            <a:endParaRPr lang="tr-TR" sz="1400" dirty="0"/>
          </a:p>
        </p:txBody>
      </p:sp>
      <p:sp>
        <p:nvSpPr>
          <p:cNvPr id="11" name="10 Dikdörtgen"/>
          <p:cNvSpPr/>
          <p:nvPr/>
        </p:nvSpPr>
        <p:spPr>
          <a:xfrm>
            <a:off x="4603377" y="1340225"/>
            <a:ext cx="2254623" cy="932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tr-TR" sz="1400" b="1" dirty="0" smtClean="0"/>
              <a:t>1960–1970 </a:t>
            </a:r>
          </a:p>
          <a:p>
            <a:pPr rtl="1"/>
            <a:r>
              <a:rPr lang="tr-TR" sz="1400" dirty="0" smtClean="0"/>
              <a:t>Pazarlama düşüncesinin genişleme çağı</a:t>
            </a:r>
          </a:p>
          <a:p>
            <a:pPr lvl="0" rtl="1"/>
            <a:endParaRPr lang="tr-TR" sz="1400" dirty="0"/>
          </a:p>
        </p:txBody>
      </p:sp>
      <p:sp>
        <p:nvSpPr>
          <p:cNvPr id="12" name="11 Dikdörtgen"/>
          <p:cNvSpPr/>
          <p:nvPr/>
        </p:nvSpPr>
        <p:spPr>
          <a:xfrm>
            <a:off x="3823446" y="2268070"/>
            <a:ext cx="2738718" cy="1658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tr-TR" sz="1400" dirty="0" smtClean="0">
                <a:solidFill>
                  <a:srgbClr val="FFCCFF"/>
                </a:solidFill>
              </a:rPr>
              <a:t>Giderek önem kazanan pazarlama araştırması çalışmalarının bir sonucu olarak, </a:t>
            </a:r>
            <a:r>
              <a:rPr lang="tr-TR" sz="1400" b="1" dirty="0" smtClean="0">
                <a:solidFill>
                  <a:srgbClr val="FFCCFF"/>
                </a:solidFill>
              </a:rPr>
              <a:t>1964 </a:t>
            </a:r>
            <a:r>
              <a:rPr lang="tr-TR" sz="1400" dirty="0" smtClean="0">
                <a:solidFill>
                  <a:srgbClr val="FFCCFF"/>
                </a:solidFill>
              </a:rPr>
              <a:t>yılında </a:t>
            </a:r>
            <a:r>
              <a:rPr lang="tr-TR" sz="1400" i="1" dirty="0" err="1" smtClean="0">
                <a:solidFill>
                  <a:srgbClr val="FFCCFF"/>
                </a:solidFill>
              </a:rPr>
              <a:t>Journal</a:t>
            </a:r>
            <a:r>
              <a:rPr lang="tr-TR" sz="1400" i="1" dirty="0" smtClean="0">
                <a:solidFill>
                  <a:srgbClr val="FFCCFF"/>
                </a:solidFill>
              </a:rPr>
              <a:t> of Marketing </a:t>
            </a:r>
            <a:r>
              <a:rPr lang="tr-TR" sz="1400" i="1" dirty="0" err="1" smtClean="0">
                <a:solidFill>
                  <a:srgbClr val="FFCCFF"/>
                </a:solidFill>
              </a:rPr>
              <a:t>Research</a:t>
            </a:r>
            <a:r>
              <a:rPr lang="tr-TR" sz="1400" i="1" dirty="0" smtClean="0">
                <a:solidFill>
                  <a:srgbClr val="FFCCFF"/>
                </a:solidFill>
              </a:rPr>
              <a:t> </a:t>
            </a:r>
            <a:r>
              <a:rPr lang="tr-TR" sz="1400" dirty="0" smtClean="0">
                <a:solidFill>
                  <a:srgbClr val="FFCCFF"/>
                </a:solidFill>
              </a:rPr>
              <a:t>dergisinin yayın hayatına başlaması</a:t>
            </a:r>
          </a:p>
          <a:p>
            <a:pPr lvl="0" rtl="1"/>
            <a:endParaRPr lang="tr-TR" sz="1400" dirty="0"/>
          </a:p>
        </p:txBody>
      </p:sp>
      <p:sp>
        <p:nvSpPr>
          <p:cNvPr id="13" name="12 Dikdörtgen"/>
          <p:cNvSpPr/>
          <p:nvPr/>
        </p:nvSpPr>
        <p:spPr>
          <a:xfrm>
            <a:off x="4782670" y="3953436"/>
            <a:ext cx="2640105" cy="1506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tr-TR" sz="1400" b="1" dirty="0" smtClean="0"/>
              <a:t>1980’ler</a:t>
            </a:r>
          </a:p>
          <a:p>
            <a:pPr rtl="1"/>
            <a:r>
              <a:rPr lang="tr-TR" sz="1400" dirty="0" smtClean="0"/>
              <a:t>Tüketici davranışlarının ön görülebilmesi ve belirlenmesine yönelik yapılan çalışmalarda farklı bakış açıları </a:t>
            </a:r>
          </a:p>
          <a:p>
            <a:pPr lvl="0" rtl="1"/>
            <a:endParaRPr lang="tr-TR" sz="1400" dirty="0"/>
          </a:p>
        </p:txBody>
      </p:sp>
      <p:sp>
        <p:nvSpPr>
          <p:cNvPr id="14" name="13 Dikdörtgen"/>
          <p:cNvSpPr/>
          <p:nvPr/>
        </p:nvSpPr>
        <p:spPr>
          <a:xfrm>
            <a:off x="8068235" y="1465727"/>
            <a:ext cx="4123765" cy="1936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tr-TR" sz="1400" b="1" dirty="0" smtClean="0"/>
              <a:t>1990’lar</a:t>
            </a:r>
          </a:p>
          <a:p>
            <a:pPr rtl="1"/>
            <a:r>
              <a:rPr lang="tr-TR" sz="1400" dirty="0" smtClean="0"/>
              <a:t>Pazarlama araştırmaları alanında, tüketici profillerinde yaşanan değişime bağlı olarak işletmelerin tüketicilerle direkt etkileşim eğilimlerinin artması sonucu,  Müşteri İlişkileri Yönetimi (MİY-CRM-</a:t>
            </a:r>
            <a:r>
              <a:rPr lang="tr-TR" sz="1400" dirty="0" err="1" smtClean="0"/>
              <a:t>Customer</a:t>
            </a:r>
            <a:r>
              <a:rPr lang="tr-TR" sz="1400" dirty="0" smtClean="0"/>
              <a:t> </a:t>
            </a:r>
            <a:r>
              <a:rPr lang="tr-TR" sz="1400" dirty="0" err="1" smtClean="0"/>
              <a:t>Relationship</a:t>
            </a:r>
            <a:r>
              <a:rPr lang="tr-TR" sz="1400" dirty="0" smtClean="0"/>
              <a:t> </a:t>
            </a:r>
            <a:r>
              <a:rPr lang="tr-TR" sz="1400" dirty="0" err="1" smtClean="0"/>
              <a:t>Management</a:t>
            </a:r>
            <a:r>
              <a:rPr lang="tr-TR" sz="1400" dirty="0" smtClean="0"/>
              <a:t>) alanında önemli bir pazar ortaya çıkması</a:t>
            </a:r>
          </a:p>
          <a:p>
            <a:pPr lvl="0" rtl="1"/>
            <a:endParaRPr lang="tr-TR" sz="1400" dirty="0"/>
          </a:p>
        </p:txBody>
      </p:sp>
      <p:sp>
        <p:nvSpPr>
          <p:cNvPr id="15" name="14 Dikdörtgen"/>
          <p:cNvSpPr/>
          <p:nvPr/>
        </p:nvSpPr>
        <p:spPr>
          <a:xfrm>
            <a:off x="9036424" y="3446930"/>
            <a:ext cx="2989727" cy="1757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tr-TR" sz="1400" b="1" dirty="0" smtClean="0"/>
              <a:t>2000’li yıllar</a:t>
            </a:r>
          </a:p>
          <a:p>
            <a:pPr rtl="1"/>
            <a:r>
              <a:rPr lang="tr-TR" sz="1400" dirty="0" err="1" smtClean="0"/>
              <a:t>Yorumsamacılık</a:t>
            </a:r>
            <a:r>
              <a:rPr lang="tr-TR" sz="1400" dirty="0" smtClean="0"/>
              <a:t>, eleştirel teori, </a:t>
            </a:r>
            <a:r>
              <a:rPr lang="tr-TR" sz="1400" dirty="0" err="1" smtClean="0"/>
              <a:t>postmodernizm</a:t>
            </a:r>
            <a:r>
              <a:rPr lang="tr-TR" sz="1400" dirty="0" smtClean="0"/>
              <a:t> gibi felsefi paradigma ve akımlar pazarlama araştırmalarını kalitatif araştırmalara yeniden önem vermeye yönlendirmesi</a:t>
            </a:r>
          </a:p>
          <a:p>
            <a:pPr lvl="0" rtl="1"/>
            <a:endParaRPr lang="tr-TR"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3"/>
          <p:cNvSpPr>
            <a:spLocks noGrp="1"/>
          </p:cNvSpPr>
          <p:nvPr>
            <p:ph type="subTitle" idx="1"/>
          </p:nvPr>
        </p:nvSpPr>
        <p:spPr>
          <a:xfrm>
            <a:off x="2815363" y="1267098"/>
            <a:ext cx="7651826" cy="1045798"/>
          </a:xfrm>
          <a:solidFill>
            <a:srgbClr val="FFC000"/>
          </a:solidFill>
        </p:spPr>
        <p:txBody>
          <a:bodyPr/>
          <a:lstStyle/>
          <a:p>
            <a:r>
              <a:rPr lang="tr-TR" dirty="0" smtClean="0"/>
              <a:t>Günümüzde </a:t>
            </a:r>
            <a:r>
              <a:rPr lang="tr-TR" dirty="0"/>
              <a:t>pazarlama ile pazarlama araştırması arasındaki sınır kadar pazarlamacı kadar pazarlama araştırmacısı arasındaki fark da giderek </a:t>
            </a:r>
            <a:r>
              <a:rPr lang="tr-TR" dirty="0" smtClean="0"/>
              <a:t>azalmaktadır…</a:t>
            </a:r>
            <a:endParaRPr lang="tr-TR" dirty="0"/>
          </a:p>
        </p:txBody>
      </p:sp>
      <p:sp>
        <p:nvSpPr>
          <p:cNvPr id="5" name="Dikdörtgen 4"/>
          <p:cNvSpPr/>
          <p:nvPr/>
        </p:nvSpPr>
        <p:spPr>
          <a:xfrm>
            <a:off x="5667487" y="2461481"/>
            <a:ext cx="6096000" cy="923330"/>
          </a:xfrm>
          <a:prstGeom prst="rect">
            <a:avLst/>
          </a:prstGeom>
          <a:solidFill>
            <a:srgbClr val="FFFF00"/>
          </a:solidFill>
        </p:spPr>
        <p:txBody>
          <a:bodyPr>
            <a:spAutoFit/>
          </a:bodyPr>
          <a:lstStyle/>
          <a:p>
            <a:pPr algn="r"/>
            <a:r>
              <a:rPr lang="tr-TR" dirty="0">
                <a:latin typeface="Calibri" panose="020F0502020204030204" pitchFamily="34" charset="0"/>
                <a:ea typeface="Calibri" panose="020F0502020204030204" pitchFamily="34" charset="0"/>
                <a:cs typeface="Times New Roman" panose="02020603050405020304" pitchFamily="18" charset="0"/>
              </a:rPr>
              <a:t>“yap ve sat”(</a:t>
            </a:r>
            <a:r>
              <a:rPr lang="tr-TR" dirty="0" err="1">
                <a:latin typeface="Calibri" panose="020F0502020204030204" pitchFamily="34" charset="0"/>
                <a:ea typeface="Calibri" panose="020F0502020204030204" pitchFamily="34" charset="0"/>
                <a:cs typeface="Times New Roman" panose="02020603050405020304" pitchFamily="18" charset="0"/>
              </a:rPr>
              <a:t>make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and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sell</a:t>
            </a:r>
            <a:r>
              <a:rPr lang="tr-TR" dirty="0">
                <a:latin typeface="Calibri" panose="020F0502020204030204" pitchFamily="34" charset="0"/>
                <a:ea typeface="Calibri" panose="020F0502020204030204" pitchFamily="34" charset="0"/>
                <a:cs typeface="Times New Roman" panose="02020603050405020304" pitchFamily="18" charset="0"/>
              </a:rPr>
              <a:t>) paradigmasından “hisset ve yanıt ver” (sense </a:t>
            </a:r>
            <a:r>
              <a:rPr lang="tr-TR" dirty="0" err="1">
                <a:latin typeface="Calibri" panose="020F0502020204030204" pitchFamily="34" charset="0"/>
                <a:ea typeface="Calibri" panose="020F0502020204030204" pitchFamily="34" charset="0"/>
                <a:cs typeface="Times New Roman" panose="02020603050405020304" pitchFamily="18" charset="0"/>
              </a:rPr>
              <a:t>and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response</a:t>
            </a:r>
            <a:r>
              <a:rPr lang="tr-TR" dirty="0">
                <a:latin typeface="Calibri" panose="020F0502020204030204" pitchFamily="34" charset="0"/>
                <a:ea typeface="Calibri" panose="020F0502020204030204" pitchFamily="34" charset="0"/>
                <a:cs typeface="Times New Roman" panose="02020603050405020304" pitchFamily="18" charset="0"/>
              </a:rPr>
              <a:t>) paradigmasına doğru bir kayma söz </a:t>
            </a:r>
            <a:r>
              <a:rPr lang="tr-TR" dirty="0" smtClean="0">
                <a:latin typeface="Calibri" panose="020F0502020204030204" pitchFamily="34" charset="0"/>
                <a:ea typeface="Calibri" panose="020F0502020204030204" pitchFamily="34" charset="0"/>
                <a:cs typeface="Times New Roman" panose="02020603050405020304" pitchFamily="18" charset="0"/>
              </a:rPr>
              <a:t>konusudur…</a:t>
            </a:r>
            <a:endParaRPr lang="tr-TR" dirty="0"/>
          </a:p>
        </p:txBody>
      </p:sp>
      <p:sp>
        <p:nvSpPr>
          <p:cNvPr id="6" name="Dikdörtgen 5"/>
          <p:cNvSpPr/>
          <p:nvPr/>
        </p:nvSpPr>
        <p:spPr>
          <a:xfrm>
            <a:off x="227191" y="3533400"/>
            <a:ext cx="6096000" cy="1477328"/>
          </a:xfrm>
          <a:prstGeom prst="rect">
            <a:avLst/>
          </a:prstGeom>
          <a:solidFill>
            <a:srgbClr val="FF99FF"/>
          </a:solidFill>
        </p:spPr>
        <p:txBody>
          <a:bodyPr>
            <a:spAutoFit/>
          </a:bodyPr>
          <a:lstStyle/>
          <a:p>
            <a:r>
              <a:rPr lang="tr-TR" i="1" dirty="0">
                <a:latin typeface="Times New Roman" panose="02020603050405020304" pitchFamily="18" charset="0"/>
                <a:ea typeface="Calibri" panose="020F0502020204030204" pitchFamily="34" charset="0"/>
              </a:rPr>
              <a:t>Pazarlama araştırmalarına başlarda belirli bir sorun ya da alternatif olduğu zaman ihtiyaç </a:t>
            </a:r>
            <a:r>
              <a:rPr lang="tr-TR" i="1" dirty="0" smtClean="0">
                <a:latin typeface="Times New Roman" panose="02020603050405020304" pitchFamily="18" charset="0"/>
                <a:ea typeface="Calibri" panose="020F0502020204030204" pitchFamily="34" charset="0"/>
              </a:rPr>
              <a:t>duyulmaktayken; yeni </a:t>
            </a:r>
            <a:r>
              <a:rPr lang="tr-TR" i="1" dirty="0">
                <a:latin typeface="Times New Roman" panose="02020603050405020304" pitchFamily="18" charset="0"/>
                <a:ea typeface="Calibri" panose="020F0502020204030204" pitchFamily="34" charset="0"/>
              </a:rPr>
              <a:t>paradigmada,  pazarlama araştırması günlük rutine eklenmiş, sağlanan veriler şirketin karar destek sisteminin bir parçası haline gelmiştir. </a:t>
            </a:r>
            <a:endParaRPr lang="tr-TR" i="1" dirty="0"/>
          </a:p>
        </p:txBody>
      </p:sp>
    </p:spTree>
    <p:extLst>
      <p:ext uri="{BB962C8B-B14F-4D97-AF65-F5344CB8AC3E}">
        <p14:creationId xmlns:p14="http://schemas.microsoft.com/office/powerpoint/2010/main" val="99011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pPr algn="ctr"/>
            <a:r>
              <a:rPr lang="tr-TR" sz="3200" b="1" dirty="0"/>
              <a:t>Pazarlama Araştırmalarında Etik </a:t>
            </a:r>
            <a:endParaRPr lang="tr-TR" sz="3200" dirty="0"/>
          </a:p>
        </p:txBody>
      </p:sp>
    </p:spTree>
    <p:extLst>
      <p:ext uri="{BB962C8B-B14F-4D97-AF65-F5344CB8AC3E}">
        <p14:creationId xmlns:p14="http://schemas.microsoft.com/office/powerpoint/2010/main" val="277045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3"/>
          <p:cNvSpPr>
            <a:spLocks noGrp="1"/>
          </p:cNvSpPr>
          <p:nvPr>
            <p:ph type="subTitle" idx="1"/>
          </p:nvPr>
        </p:nvSpPr>
        <p:spPr>
          <a:xfrm>
            <a:off x="3443917" y="1386690"/>
            <a:ext cx="8168963" cy="1356510"/>
          </a:xfrm>
        </p:spPr>
        <p:txBody>
          <a:bodyPr>
            <a:noAutofit/>
          </a:bodyPr>
          <a:lstStyle/>
          <a:p>
            <a:r>
              <a:rPr lang="tr-TR" dirty="0"/>
              <a:t>Literatürde pazarlama araştırmasındaki etik çalışmaları, genellikle pazarlama araştırması tarafındakiler için etik olmayan davranışları belirlemeye yönelik olmuştur</a:t>
            </a:r>
            <a:r>
              <a:rPr lang="tr-TR" dirty="0" smtClean="0"/>
              <a:t>..</a:t>
            </a:r>
          </a:p>
          <a:p>
            <a:endParaRPr lang="tr-TR" dirty="0" smtClean="0"/>
          </a:p>
          <a:p>
            <a:r>
              <a:rPr lang="tr-TR" dirty="0">
                <a:solidFill>
                  <a:srgbClr val="514843"/>
                </a:solidFill>
              </a:rPr>
              <a:t>Ancak pazarlama araştırması etiği çerçevesinde tüm tarafların sorumluluğu söz konusudur.</a:t>
            </a:r>
            <a:endParaRPr lang="tr-TR" dirty="0"/>
          </a:p>
        </p:txBody>
      </p:sp>
      <p:sp>
        <p:nvSpPr>
          <p:cNvPr id="5" name="Dikdörtgen 4"/>
          <p:cNvSpPr/>
          <p:nvPr/>
        </p:nvSpPr>
        <p:spPr>
          <a:xfrm>
            <a:off x="587830" y="3405564"/>
            <a:ext cx="6714308" cy="1506069"/>
          </a:xfrm>
          <a:prstGeom prst="rect">
            <a:avLst/>
          </a:prstGeom>
        </p:spPr>
        <p:txBody>
          <a:bodyPr wrap="square">
            <a:spAutoFit/>
          </a:bodyPr>
          <a:lstStyle/>
          <a:p>
            <a:r>
              <a:rPr lang="tr-TR" dirty="0" smtClean="0">
                <a:solidFill>
                  <a:srgbClr val="514843"/>
                </a:solidFill>
              </a:rPr>
              <a:t>Pazarlama </a:t>
            </a:r>
            <a:r>
              <a:rPr lang="tr-TR" dirty="0">
                <a:solidFill>
                  <a:srgbClr val="514843"/>
                </a:solidFill>
              </a:rPr>
              <a:t>araştırmalarıyla ilgili ahlaki </a:t>
            </a:r>
            <a:r>
              <a:rPr lang="tr-TR" dirty="0" smtClean="0">
                <a:solidFill>
                  <a:srgbClr val="514843"/>
                </a:solidFill>
              </a:rPr>
              <a:t>konular --) tüketiciler</a:t>
            </a:r>
            <a:r>
              <a:rPr lang="tr-TR" dirty="0">
                <a:solidFill>
                  <a:srgbClr val="514843"/>
                </a:solidFill>
              </a:rPr>
              <a:t>, müşteriler ve rakiplerle olan </a:t>
            </a:r>
            <a:r>
              <a:rPr lang="tr-TR" dirty="0" smtClean="0">
                <a:solidFill>
                  <a:srgbClr val="514843"/>
                </a:solidFill>
              </a:rPr>
              <a:t>ilişkiler; araştırma </a:t>
            </a:r>
            <a:r>
              <a:rPr lang="tr-TR" dirty="0">
                <a:solidFill>
                  <a:srgbClr val="514843"/>
                </a:solidFill>
              </a:rPr>
              <a:t>kuruluşu, araştırma kuruluşunun müşterileri, cevaplayıcılar ve genel kamuoyu taraflarıyla </a:t>
            </a:r>
            <a:r>
              <a:rPr lang="tr-TR" dirty="0" smtClean="0">
                <a:solidFill>
                  <a:srgbClr val="514843"/>
                </a:solidFill>
              </a:rPr>
              <a:t>ilişkiler şeklinde </a:t>
            </a:r>
            <a:r>
              <a:rPr lang="tr-TR" dirty="0" err="1" smtClean="0">
                <a:solidFill>
                  <a:srgbClr val="514843"/>
                </a:solidFill>
              </a:rPr>
              <a:t>sırallanabilir</a:t>
            </a:r>
            <a:r>
              <a:rPr lang="tr-TR" dirty="0" smtClean="0">
                <a:solidFill>
                  <a:srgbClr val="514843"/>
                </a:solidFill>
              </a:rPr>
              <a:t> (Torlak, 2000; </a:t>
            </a:r>
            <a:r>
              <a:rPr lang="tr-TR" dirty="0" err="1" smtClean="0">
                <a:solidFill>
                  <a:srgbClr val="514843"/>
                </a:solidFill>
              </a:rPr>
              <a:t>Akaah</a:t>
            </a:r>
            <a:r>
              <a:rPr lang="tr-TR" dirty="0">
                <a:solidFill>
                  <a:srgbClr val="514843"/>
                </a:solidFill>
              </a:rPr>
              <a:t>, </a:t>
            </a:r>
            <a:r>
              <a:rPr lang="tr-TR" dirty="0" smtClean="0">
                <a:solidFill>
                  <a:srgbClr val="514843"/>
                </a:solidFill>
              </a:rPr>
              <a:t>1997).</a:t>
            </a:r>
            <a:endParaRPr lang="tr-TR" dirty="0"/>
          </a:p>
        </p:txBody>
      </p:sp>
    </p:spTree>
    <p:extLst>
      <p:ext uri="{BB962C8B-B14F-4D97-AF65-F5344CB8AC3E}">
        <p14:creationId xmlns:p14="http://schemas.microsoft.com/office/powerpoint/2010/main" val="28532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04900" y="194534"/>
            <a:ext cx="9980682" cy="1096962"/>
          </a:xfrm>
        </p:spPr>
        <p:txBody>
          <a:bodyPr/>
          <a:lstStyle/>
          <a:p>
            <a:r>
              <a:rPr lang="tr-TR" sz="3100" b="1" cap="all" dirty="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PAZARLAMA ETİĞİ LİTERATÜRÜ</a:t>
            </a:r>
            <a:r>
              <a:rPr lang="tr-TR" dirty="0"/>
              <a:t/>
            </a:r>
            <a:br>
              <a:rPr lang="tr-TR" dirty="0"/>
            </a:br>
            <a:endParaRPr lang="tr-TR" dirty="0"/>
          </a:p>
        </p:txBody>
      </p:sp>
      <p:sp>
        <p:nvSpPr>
          <p:cNvPr id="3" name="Metin Yer Tutucusu 2"/>
          <p:cNvSpPr>
            <a:spLocks noGrp="1"/>
          </p:cNvSpPr>
          <p:nvPr>
            <p:ph type="body" idx="1"/>
          </p:nvPr>
        </p:nvSpPr>
        <p:spPr>
          <a:xfrm>
            <a:off x="1659095" y="1694042"/>
            <a:ext cx="4919472" cy="823912"/>
          </a:xfrm>
        </p:spPr>
        <p:txBody>
          <a:bodyPr/>
          <a:lstStyle/>
          <a:p>
            <a:r>
              <a:rPr lang="tr-TR" dirty="0" err="1"/>
              <a:t>Vitell</a:t>
            </a:r>
            <a:endParaRPr lang="tr-TR" dirty="0"/>
          </a:p>
        </p:txBody>
      </p:sp>
      <p:sp>
        <p:nvSpPr>
          <p:cNvPr id="4" name="İçerik Yer Tutucusu 3"/>
          <p:cNvSpPr>
            <a:spLocks noGrp="1"/>
          </p:cNvSpPr>
          <p:nvPr>
            <p:ph sz="half" idx="2"/>
          </p:nvPr>
        </p:nvSpPr>
        <p:spPr>
          <a:xfrm>
            <a:off x="1457597" y="2606992"/>
            <a:ext cx="3843618" cy="1115154"/>
          </a:xfrm>
        </p:spPr>
        <p:txBody>
          <a:bodyPr/>
          <a:lstStyle/>
          <a:p>
            <a:pPr>
              <a:buClr>
                <a:srgbClr val="514843"/>
              </a:buClr>
              <a:buFont typeface="Wingdings"/>
              <a:buChar char="§"/>
            </a:pPr>
            <a:r>
              <a:rPr lang="tr-TR" dirty="0"/>
              <a:t>Normatif Literatür</a:t>
            </a:r>
          </a:p>
          <a:p>
            <a:pPr>
              <a:buClr>
                <a:srgbClr val="514843"/>
              </a:buClr>
              <a:buFont typeface="Wingdings"/>
              <a:buChar char="§"/>
            </a:pPr>
            <a:r>
              <a:rPr lang="tr-TR" dirty="0"/>
              <a:t>Pozitif  Literatür</a:t>
            </a:r>
          </a:p>
          <a:p>
            <a:pPr marL="0" indent="0">
              <a:buNone/>
            </a:pPr>
            <a:endParaRPr lang="tr-TR" dirty="0"/>
          </a:p>
        </p:txBody>
      </p:sp>
      <p:sp>
        <p:nvSpPr>
          <p:cNvPr id="5" name="Metin Yer Tutucusu 4"/>
          <p:cNvSpPr>
            <a:spLocks noGrp="1"/>
          </p:cNvSpPr>
          <p:nvPr>
            <p:ph type="body" sz="quarter" idx="3"/>
          </p:nvPr>
        </p:nvSpPr>
        <p:spPr>
          <a:xfrm>
            <a:off x="6427368" y="1889985"/>
            <a:ext cx="4919472" cy="823912"/>
          </a:xfrm>
        </p:spPr>
        <p:txBody>
          <a:bodyPr/>
          <a:lstStyle/>
          <a:p>
            <a:r>
              <a:rPr lang="tr-TR" dirty="0" err="1"/>
              <a:t>Ferrel</a:t>
            </a:r>
            <a:r>
              <a:rPr lang="tr-TR" dirty="0"/>
              <a:t> ve </a:t>
            </a:r>
            <a:r>
              <a:rPr lang="tr-TR" dirty="0" err="1" smtClean="0"/>
              <a:t>Gresham</a:t>
            </a:r>
            <a:endParaRPr lang="tr-TR" dirty="0">
              <a:latin typeface="Plantagenet Cherokee"/>
            </a:endParaRPr>
          </a:p>
        </p:txBody>
      </p:sp>
      <p:sp>
        <p:nvSpPr>
          <p:cNvPr id="6" name="İçerik Yer Tutucusu 5"/>
          <p:cNvSpPr>
            <a:spLocks noGrp="1"/>
          </p:cNvSpPr>
          <p:nvPr>
            <p:ph sz="quarter" idx="4"/>
          </p:nvPr>
        </p:nvSpPr>
        <p:spPr>
          <a:xfrm>
            <a:off x="6166110" y="2789872"/>
            <a:ext cx="4919472" cy="1222730"/>
          </a:xfrm>
        </p:spPr>
        <p:txBody>
          <a:bodyPr/>
          <a:lstStyle/>
          <a:p>
            <a:pPr>
              <a:buClr>
                <a:srgbClr val="514843"/>
              </a:buClr>
              <a:buFont typeface="Wingdings"/>
              <a:buChar char="§"/>
            </a:pPr>
            <a:r>
              <a:rPr lang="tr-TR" dirty="0" err="1"/>
              <a:t>Teleojik</a:t>
            </a:r>
            <a:r>
              <a:rPr lang="tr-TR" dirty="0"/>
              <a:t> etik kuramlar</a:t>
            </a:r>
          </a:p>
          <a:p>
            <a:pPr>
              <a:buClr>
                <a:srgbClr val="514843"/>
              </a:buClr>
              <a:buFont typeface="Wingdings"/>
              <a:buChar char="§"/>
            </a:pPr>
            <a:r>
              <a:rPr lang="tr-TR" dirty="0"/>
              <a:t>Deontolojik etik kuramlar</a:t>
            </a:r>
          </a:p>
          <a:p>
            <a:pPr marL="0" indent="0">
              <a:buNone/>
            </a:pPr>
            <a:endParaRPr lang="tr-TR" dirty="0"/>
          </a:p>
        </p:txBody>
      </p:sp>
      <p:sp>
        <p:nvSpPr>
          <p:cNvPr id="7" name="Dikdörtgen 6"/>
          <p:cNvSpPr/>
          <p:nvPr/>
        </p:nvSpPr>
        <p:spPr>
          <a:xfrm>
            <a:off x="2515751" y="4826685"/>
            <a:ext cx="9359153" cy="1015663"/>
          </a:xfrm>
          <a:prstGeom prst="rect">
            <a:avLst/>
          </a:prstGeom>
        </p:spPr>
        <p:txBody>
          <a:bodyPr wrap="square">
            <a:spAutoFit/>
          </a:bodyPr>
          <a:lstStyle/>
          <a:p>
            <a:pPr algn="r"/>
            <a:r>
              <a:rPr lang="tr-TR" sz="2000" dirty="0">
                <a:solidFill>
                  <a:srgbClr val="FF0000"/>
                </a:solidFill>
                <a:latin typeface="Times New Roman" panose="02020603050405020304" pitchFamily="18" charset="0"/>
                <a:ea typeface="Calibri" panose="020F0502020204030204" pitchFamily="34" charset="0"/>
              </a:rPr>
              <a:t>Pazarlama araştırmalarında etik başlığı bu alanda ilk olarak (</a:t>
            </a:r>
            <a:r>
              <a:rPr lang="tr-TR" sz="2000" dirty="0" err="1">
                <a:solidFill>
                  <a:srgbClr val="FF0000"/>
                </a:solidFill>
                <a:latin typeface="Times New Roman" panose="02020603050405020304" pitchFamily="18" charset="0"/>
                <a:ea typeface="Calibri" panose="020F0502020204030204" pitchFamily="34" charset="0"/>
              </a:rPr>
              <a:t>Tybout</a:t>
            </a:r>
            <a:r>
              <a:rPr lang="tr-TR" sz="2000" dirty="0">
                <a:solidFill>
                  <a:srgbClr val="FF0000"/>
                </a:solidFill>
                <a:latin typeface="Times New Roman" panose="02020603050405020304" pitchFamily="18" charset="0"/>
                <a:ea typeface="Calibri" panose="020F0502020204030204" pitchFamily="34" charset="0"/>
              </a:rPr>
              <a:t> ve </a:t>
            </a:r>
            <a:r>
              <a:rPr lang="tr-TR" sz="2000" dirty="0" err="1">
                <a:solidFill>
                  <a:srgbClr val="FF0000"/>
                </a:solidFill>
                <a:latin typeface="Times New Roman" panose="02020603050405020304" pitchFamily="18" charset="0"/>
                <a:ea typeface="Calibri" panose="020F0502020204030204" pitchFamily="34" charset="0"/>
              </a:rPr>
              <a:t>Zaltman</a:t>
            </a:r>
            <a:r>
              <a:rPr lang="tr-TR" sz="2000" dirty="0">
                <a:solidFill>
                  <a:srgbClr val="FF0000"/>
                </a:solidFill>
                <a:latin typeface="Times New Roman" panose="02020603050405020304" pitchFamily="18" charset="0"/>
                <a:ea typeface="Calibri" panose="020F0502020204030204" pitchFamily="34" charset="0"/>
              </a:rPr>
              <a:t>, 1974) tarafından kullanılmış ve konu araştırmacı – </a:t>
            </a:r>
            <a:r>
              <a:rPr lang="tr-TR" sz="2000" dirty="0" err="1">
                <a:solidFill>
                  <a:srgbClr val="FF0000"/>
                </a:solidFill>
                <a:latin typeface="Times New Roman" panose="02020603050405020304" pitchFamily="18" charset="0"/>
                <a:ea typeface="Calibri" panose="020F0502020204030204" pitchFamily="34" charset="0"/>
              </a:rPr>
              <a:t>cevaplayıcı</a:t>
            </a:r>
            <a:r>
              <a:rPr lang="tr-TR" sz="2000" dirty="0">
                <a:solidFill>
                  <a:srgbClr val="FF0000"/>
                </a:solidFill>
                <a:latin typeface="Times New Roman" panose="02020603050405020304" pitchFamily="18" charset="0"/>
                <a:ea typeface="Calibri" panose="020F0502020204030204" pitchFamily="34" charset="0"/>
              </a:rPr>
              <a:t>  ilişkisi baz alınarak, tarafların hak kullanımları ve ihlalleri bağlamında incelenmiştir </a:t>
            </a:r>
            <a:endParaRPr lang="tr-TR" sz="2000" dirty="0">
              <a:solidFill>
                <a:srgbClr val="FF0000"/>
              </a:solidFill>
            </a:endParaRPr>
          </a:p>
        </p:txBody>
      </p:sp>
    </p:spTree>
    <p:extLst>
      <p:ext uri="{BB962C8B-B14F-4D97-AF65-F5344CB8AC3E}">
        <p14:creationId xmlns:p14="http://schemas.microsoft.com/office/powerpoint/2010/main" val="414042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92482" y="1567542"/>
            <a:ext cx="3870511" cy="3357155"/>
          </a:xfrm>
        </p:spPr>
        <p:txBody>
          <a:bodyPr>
            <a:normAutofit/>
          </a:bodyPr>
          <a:lstStyle/>
          <a:p>
            <a:endParaRPr lang="tr-TR" sz="2000" dirty="0" smtClean="0"/>
          </a:p>
          <a:p>
            <a:pPr marL="342900" lvl="0" indent="-342900">
              <a:buFont typeface="Arial" panose="020B0604020202020204" pitchFamily="34" charset="0"/>
              <a:buChar char="•"/>
            </a:pPr>
            <a:r>
              <a:rPr lang="tr-TR" sz="2000" dirty="0"/>
              <a:t>Araştırmanın tasarımı, metodolojisi ve sonuçları</a:t>
            </a:r>
            <a:r>
              <a:rPr lang="tr-TR" sz="2000" dirty="0" smtClean="0"/>
              <a:t>,</a:t>
            </a:r>
          </a:p>
          <a:p>
            <a:pPr marL="342900" lvl="0" indent="-342900"/>
            <a:endParaRPr lang="tr-TR" sz="2000" dirty="0"/>
          </a:p>
          <a:p>
            <a:pPr marL="342900" lvl="0" indent="-342900">
              <a:buFont typeface="Arial" panose="020B0604020202020204" pitchFamily="34" charset="0"/>
              <a:buChar char="•"/>
            </a:pPr>
            <a:r>
              <a:rPr lang="tr-TR" sz="2000" dirty="0"/>
              <a:t>Araştırmacıların müşterilere karşı sorumlulukları</a:t>
            </a:r>
            <a:r>
              <a:rPr lang="tr-TR" sz="2000" dirty="0" smtClean="0"/>
              <a:t>,</a:t>
            </a:r>
          </a:p>
          <a:p>
            <a:pPr marL="342900" lvl="0" indent="-342900">
              <a:buFont typeface="Arial" panose="020B0604020202020204" pitchFamily="34" charset="0"/>
              <a:buChar char="•"/>
            </a:pPr>
            <a:endParaRPr lang="tr-TR" sz="2000" dirty="0"/>
          </a:p>
          <a:p>
            <a:pPr marL="342900" lvl="0" indent="-342900">
              <a:buFont typeface="Arial" panose="020B0604020202020204" pitchFamily="34" charset="0"/>
              <a:buChar char="•"/>
            </a:pPr>
            <a:r>
              <a:rPr lang="tr-TR" sz="2000" dirty="0"/>
              <a:t>Müşterilerin araştırmacılara karşı sorumlulukları </a:t>
            </a:r>
            <a:endParaRPr lang="tr-TR" sz="2000" dirty="0" smtClean="0"/>
          </a:p>
          <a:p>
            <a:pPr lvl="0"/>
            <a:r>
              <a:rPr lang="tr-TR" sz="2000" dirty="0" smtClean="0"/>
              <a:t>(</a:t>
            </a:r>
            <a:r>
              <a:rPr lang="tr-TR" sz="2000" dirty="0"/>
              <a:t>Torlak, 2000)</a:t>
            </a:r>
          </a:p>
          <a:p>
            <a:endParaRPr lang="tr-TR" sz="2000" dirty="0"/>
          </a:p>
        </p:txBody>
      </p:sp>
      <p:sp>
        <p:nvSpPr>
          <p:cNvPr id="5" name="Metin Yer Tutucusu 4"/>
          <p:cNvSpPr>
            <a:spLocks noGrp="1"/>
          </p:cNvSpPr>
          <p:nvPr>
            <p:ph type="body" sz="quarter" idx="3"/>
          </p:nvPr>
        </p:nvSpPr>
        <p:spPr>
          <a:xfrm>
            <a:off x="5673564" y="449228"/>
            <a:ext cx="6151396" cy="6408772"/>
          </a:xfrm>
        </p:spPr>
        <p:txBody>
          <a:bodyPr>
            <a:noAutofit/>
          </a:bodyPr>
          <a:lstStyle/>
          <a:p>
            <a:r>
              <a:rPr lang="tr-TR" sz="2000" cap="all" dirty="0" smtClean="0">
                <a:solidFill>
                  <a:srgbClr val="92D050"/>
                </a:solidFill>
                <a:latin typeface="Times New Roman" panose="02020603050405020304" pitchFamily="18" charset="0"/>
                <a:cs typeface="Times New Roman" panose="02020603050405020304" pitchFamily="18" charset="0"/>
              </a:rPr>
              <a:t>Araştırmanın Dizaynı</a:t>
            </a:r>
            <a:r>
              <a:rPr lang="tr-TR" sz="2000" cap="all" dirty="0">
                <a:solidFill>
                  <a:srgbClr val="92D050"/>
                </a:solidFill>
                <a:latin typeface="Times New Roman" panose="02020603050405020304" pitchFamily="18" charset="0"/>
                <a:cs typeface="Times New Roman" panose="02020603050405020304" pitchFamily="18" charset="0"/>
              </a:rPr>
              <a:t>, </a:t>
            </a:r>
            <a:r>
              <a:rPr lang="tr-TR" sz="2000" cap="all" dirty="0" smtClean="0">
                <a:solidFill>
                  <a:srgbClr val="92D050"/>
                </a:solidFill>
                <a:latin typeface="Times New Roman" panose="02020603050405020304" pitchFamily="18" charset="0"/>
                <a:cs typeface="Times New Roman" panose="02020603050405020304" pitchFamily="18" charset="0"/>
              </a:rPr>
              <a:t>Metodolojisi </a:t>
            </a:r>
            <a:r>
              <a:rPr lang="tr-TR" sz="2000" cap="all" dirty="0">
                <a:solidFill>
                  <a:srgbClr val="92D050"/>
                </a:solidFill>
                <a:latin typeface="Times New Roman" panose="02020603050405020304" pitchFamily="18" charset="0"/>
                <a:cs typeface="Times New Roman" panose="02020603050405020304" pitchFamily="18" charset="0"/>
              </a:rPr>
              <a:t>ve </a:t>
            </a:r>
            <a:r>
              <a:rPr lang="tr-TR" sz="2000" cap="all" dirty="0" smtClean="0">
                <a:solidFill>
                  <a:srgbClr val="92D050"/>
                </a:solidFill>
                <a:latin typeface="Times New Roman" panose="02020603050405020304" pitchFamily="18" charset="0"/>
                <a:cs typeface="Times New Roman" panose="02020603050405020304" pitchFamily="18" charset="0"/>
              </a:rPr>
              <a:t>Sonuçlarıyla İlgili Etik Olmayan Davranışlar:</a:t>
            </a:r>
          </a:p>
          <a:p>
            <a:endParaRPr lang="tr-TR" i="1" u="sng" dirty="0" smtClean="0">
              <a:solidFill>
                <a:srgbClr val="FF0000"/>
              </a:solidFill>
            </a:endParaRPr>
          </a:p>
          <a:p>
            <a:pPr marL="342900" lvl="0" indent="-342900">
              <a:buFont typeface="Arial" panose="020B0604020202020204" pitchFamily="34" charset="0"/>
              <a:buChar char="•"/>
            </a:pPr>
            <a:r>
              <a:rPr lang="tr-TR" sz="2000" dirty="0" smtClean="0"/>
              <a:t>Gerekli </a:t>
            </a:r>
            <a:r>
              <a:rPr lang="tr-TR" sz="2000" dirty="0"/>
              <a:t>olmayan araştırmalar gerçekleştirme, </a:t>
            </a:r>
            <a:endParaRPr lang="tr-TR" sz="2000" dirty="0" smtClean="0"/>
          </a:p>
          <a:p>
            <a:pPr marL="342900" lvl="0" indent="-342900"/>
            <a:endParaRPr lang="tr-TR" sz="2000" dirty="0"/>
          </a:p>
          <a:p>
            <a:pPr marL="342900" lvl="0" indent="-342900">
              <a:buFont typeface="Arial" panose="020B0604020202020204" pitchFamily="34" charset="0"/>
              <a:buChar char="•"/>
            </a:pPr>
            <a:r>
              <a:rPr lang="tr-TR" sz="2000" dirty="0"/>
              <a:t>Hatalı ya da gerçek dışı problemleri araştırma, </a:t>
            </a:r>
            <a:endParaRPr lang="tr-TR" sz="2000" dirty="0" smtClean="0"/>
          </a:p>
          <a:p>
            <a:pPr marL="342900" lvl="0" indent="-342900">
              <a:buFont typeface="Arial" panose="020B0604020202020204" pitchFamily="34" charset="0"/>
              <a:buChar char="•"/>
            </a:pPr>
            <a:endParaRPr lang="tr-TR" sz="2000" dirty="0"/>
          </a:p>
          <a:p>
            <a:pPr marL="342900" lvl="0" indent="-342900">
              <a:buFont typeface="Arial" panose="020B0604020202020204" pitchFamily="34" charset="0"/>
              <a:buChar char="•"/>
            </a:pPr>
            <a:r>
              <a:rPr lang="tr-TR" sz="2000" dirty="0"/>
              <a:t>Gizlilik ya da maliyeti düşürme adına kestirme yöntemleri kullanma, </a:t>
            </a:r>
            <a:endParaRPr lang="tr-TR" sz="2000" dirty="0" smtClean="0"/>
          </a:p>
          <a:p>
            <a:pPr marL="342900" lvl="0" indent="-342900">
              <a:buFont typeface="Arial" panose="020B0604020202020204" pitchFamily="34" charset="0"/>
              <a:buChar char="•"/>
            </a:pPr>
            <a:endParaRPr lang="tr-TR" sz="2000" dirty="0"/>
          </a:p>
          <a:p>
            <a:pPr marL="342900" lvl="0" indent="-342900">
              <a:buFont typeface="Arial" panose="020B0604020202020204" pitchFamily="34" charset="0"/>
              <a:buChar char="•"/>
            </a:pPr>
            <a:r>
              <a:rPr lang="tr-TR" sz="2000" dirty="0"/>
              <a:t>Araştırma dizaynında hatalı kısıtlar kullanma, </a:t>
            </a:r>
            <a:endParaRPr lang="tr-TR" sz="2000" dirty="0" smtClean="0"/>
          </a:p>
          <a:p>
            <a:pPr marL="342900" lvl="0" indent="-342900">
              <a:buFont typeface="Arial" panose="020B0604020202020204" pitchFamily="34" charset="0"/>
              <a:buChar char="•"/>
            </a:pPr>
            <a:endParaRPr lang="tr-TR" sz="2000" dirty="0"/>
          </a:p>
          <a:p>
            <a:pPr marL="342900" lvl="0" indent="-342900">
              <a:buFont typeface="Arial" panose="020B0604020202020204" pitchFamily="34" charset="0"/>
              <a:buChar char="•"/>
            </a:pPr>
            <a:r>
              <a:rPr lang="tr-TR" sz="2000" dirty="0"/>
              <a:t>Uygun olmayan istatistiksel teknikleri kullanma</a:t>
            </a:r>
            <a:r>
              <a:rPr lang="tr-TR" sz="2000" dirty="0" smtClean="0"/>
              <a:t>,</a:t>
            </a:r>
          </a:p>
          <a:p>
            <a:pPr marL="342900" lvl="0" indent="-342900">
              <a:buFont typeface="Arial" panose="020B0604020202020204" pitchFamily="34" charset="0"/>
              <a:buChar char="•"/>
            </a:pPr>
            <a:endParaRPr lang="tr-TR" sz="2000" dirty="0"/>
          </a:p>
          <a:p>
            <a:pPr marL="342900" lvl="0" indent="-342900">
              <a:buFont typeface="Arial" panose="020B0604020202020204" pitchFamily="34" charset="0"/>
              <a:buChar char="•"/>
            </a:pPr>
            <a:r>
              <a:rPr lang="tr-TR" sz="2000" dirty="0"/>
              <a:t>Ehil olmayan kişileri kullanma</a:t>
            </a:r>
            <a:r>
              <a:rPr lang="tr-TR" sz="2000" dirty="0" smtClean="0"/>
              <a:t>,</a:t>
            </a:r>
          </a:p>
          <a:p>
            <a:pPr marL="342900" lvl="0" indent="-342900">
              <a:buFont typeface="Arial" panose="020B0604020202020204" pitchFamily="34" charset="0"/>
              <a:buChar char="•"/>
            </a:pPr>
            <a:endParaRPr lang="tr-TR" sz="2000" dirty="0"/>
          </a:p>
          <a:p>
            <a:pPr marL="342900" lvl="0" indent="-342900">
              <a:buFont typeface="Arial" panose="020B0604020202020204" pitchFamily="34" charset="0"/>
              <a:buChar char="•"/>
            </a:pPr>
            <a:r>
              <a:rPr lang="tr-TR" sz="2000" dirty="0"/>
              <a:t>Araştırma raporunda oldukça teknik dil kullanılması, </a:t>
            </a:r>
            <a:endParaRPr lang="tr-TR" sz="2000" dirty="0" smtClean="0"/>
          </a:p>
          <a:p>
            <a:pPr marL="342900" lvl="0" indent="-342900">
              <a:buFont typeface="Arial" panose="020B0604020202020204" pitchFamily="34" charset="0"/>
              <a:buChar char="•"/>
            </a:pPr>
            <a:endParaRPr lang="tr-TR" sz="2000" dirty="0"/>
          </a:p>
          <a:p>
            <a:pPr marL="342900" lvl="0" indent="-342900">
              <a:buFont typeface="Arial" panose="020B0604020202020204" pitchFamily="34" charset="0"/>
              <a:buChar char="•"/>
            </a:pPr>
            <a:r>
              <a:rPr lang="tr-TR" sz="2000" dirty="0"/>
              <a:t>Sonuçların geçerlilik ve güvenilirliği</a:t>
            </a:r>
          </a:p>
          <a:p>
            <a:endParaRPr lang="tr-TR" u="sng" dirty="0" smtClean="0"/>
          </a:p>
          <a:p>
            <a:endParaRPr lang="tr-TR" dirty="0">
              <a:latin typeface="Plantagenet Cherokee"/>
            </a:endParaRPr>
          </a:p>
        </p:txBody>
      </p:sp>
      <p:sp>
        <p:nvSpPr>
          <p:cNvPr id="6" name="5 Metin kutusu"/>
          <p:cNvSpPr txBox="1"/>
          <p:nvPr/>
        </p:nvSpPr>
        <p:spPr>
          <a:xfrm>
            <a:off x="313508" y="156754"/>
            <a:ext cx="4441371" cy="1323439"/>
          </a:xfrm>
          <a:prstGeom prst="rect">
            <a:avLst/>
          </a:prstGeom>
          <a:noFill/>
        </p:spPr>
        <p:txBody>
          <a:bodyPr wrap="square" rtlCol="0">
            <a:spAutoFit/>
          </a:bodyPr>
          <a:lstStyle/>
          <a:p>
            <a:r>
              <a:rPr lang="tr-TR" sz="2000" b="1" cap="all" dirty="0" smtClean="0">
                <a:solidFill>
                  <a:srgbClr val="92D050"/>
                </a:solidFill>
                <a:latin typeface="Times New Roman" panose="02020603050405020304" pitchFamily="18" charset="0"/>
                <a:cs typeface="Times New Roman" panose="02020603050405020304" pitchFamily="18" charset="0"/>
              </a:rPr>
              <a:t>PAZARLAMA ARAŞTIRMALARINDA İLİŞKİLER BAKIMINDAN ETİK KONULAR: </a:t>
            </a:r>
          </a:p>
          <a:p>
            <a:endParaRPr lang="tr-TR" sz="2000" b="1" dirty="0"/>
          </a:p>
        </p:txBody>
      </p:sp>
    </p:spTree>
    <p:extLst>
      <p:ext uri="{BB962C8B-B14F-4D97-AF65-F5344CB8AC3E}">
        <p14:creationId xmlns:p14="http://schemas.microsoft.com/office/powerpoint/2010/main" val="161059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Literature_16x9_TP103431361">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Akademik sunu, ince çizgiler ve şerit tasarımı (geniş ekran)</Template>
  <TotalTime>0</TotalTime>
  <Words>1046</Words>
  <Application>Microsoft Office PowerPoint</Application>
  <PresentationFormat>Geniş ekran</PresentationFormat>
  <Paragraphs>106</Paragraphs>
  <Slides>16</Slides>
  <Notes>1</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16</vt:i4>
      </vt:variant>
    </vt:vector>
  </HeadingPairs>
  <TitlesOfParts>
    <vt:vector size="26" baseType="lpstr">
      <vt:lpstr>Arial</vt:lpstr>
      <vt:lpstr>Book Antiqua</vt:lpstr>
      <vt:lpstr>Calibri</vt:lpstr>
      <vt:lpstr>Corbel</vt:lpstr>
      <vt:lpstr>Euphemia</vt:lpstr>
      <vt:lpstr>Plantagenet Cherokee</vt:lpstr>
      <vt:lpstr>Times New Roman</vt:lpstr>
      <vt:lpstr>Wingdings</vt:lpstr>
      <vt:lpstr>AcademicLiterature_16x9_TP103431361</vt:lpstr>
      <vt:lpstr>Banded Design Blue 16x9</vt:lpstr>
      <vt:lpstr>PAZARLAMA ARAŞTIRMALARINDA FELSEFE, YÖNTEM VE ETİK</vt:lpstr>
      <vt:lpstr>PowerPoint Sunusu</vt:lpstr>
      <vt:lpstr>PowerPoint Sunusu</vt:lpstr>
      <vt:lpstr>PowerPoint Sunusu</vt:lpstr>
      <vt:lpstr>PowerPoint Sunusu</vt:lpstr>
      <vt:lpstr>Pazarlama Araştırmalarında Etik </vt:lpstr>
      <vt:lpstr>PowerPoint Sunusu</vt:lpstr>
      <vt:lpstr>PAZARLAMA ETİĞİ LİTERATÜRÜ </vt:lpstr>
      <vt:lpstr>PowerPoint Sunusu</vt:lpstr>
      <vt:lpstr>PowerPoint Sunusu</vt:lpstr>
      <vt:lpstr>Pazarlama etiği konusunda öne sürülen bu modellere karşılık, pazarlama araştırmasında etik konusunda tek model Malhotra ve Miller (1998) tarafından tasarlanmıştır. </vt:lpstr>
      <vt:lpstr>Türkiye’de pazarlama araştırmalarında etik konusunda çok fazla sayıda çalışma yapılmamış olmasına karşılık; mevcut örnekler içinde, Türkiye Etik Değerler Merkezi Vakfı  (TEDMER)’nın 2007 yılında yapmış olduğu “Etik Barometre Araştırması”na göre ülkemizde Pazar araştırmaları, “Etik konusunda en fazla yol kat etmiş sektörler” içinde 11.2%’lik oranla  incelenen yirmibir sektörün içinde dokuzuncu sıradadır </vt:lpstr>
      <vt:lpstr>Sonuç ve Öneriler</vt:lpstr>
      <vt:lpstr>Sonuç ve Öneriler</vt:lpstr>
      <vt:lpstr>PowerPoint Sunusu</vt:lpstr>
      <vt:lpstr>Teşekkürler</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2015-06-06T13:13:49Z</dcterms:created>
  <dcterms:modified xsi:type="dcterms:W3CDTF">2015-06-11T06:55:10Z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