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302" r:id="rId3"/>
    <p:sldId id="261" r:id="rId4"/>
    <p:sldId id="262" r:id="rId5"/>
    <p:sldId id="294" r:id="rId6"/>
    <p:sldId id="304" r:id="rId7"/>
    <p:sldId id="268" r:id="rId8"/>
    <p:sldId id="306" r:id="rId9"/>
    <p:sldId id="299" r:id="rId10"/>
    <p:sldId id="300" r:id="rId11"/>
    <p:sldId id="297" r:id="rId12"/>
    <p:sldId id="301" r:id="rId13"/>
    <p:sldId id="271" r:id="rId14"/>
    <p:sldId id="282" r:id="rId15"/>
    <p:sldId id="290" r:id="rId16"/>
    <p:sldId id="291" r:id="rId17"/>
    <p:sldId id="274" r:id="rId18"/>
    <p:sldId id="276" r:id="rId19"/>
    <p:sldId id="30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84229" autoAdjust="0"/>
  </p:normalViewPr>
  <p:slideViewPr>
    <p:cSldViewPr>
      <p:cViewPr varScale="1">
        <p:scale>
          <a:sx n="61" d="100"/>
          <a:sy n="61" d="100"/>
        </p:scale>
        <p:origin x="-14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D5511-803B-49B5-9190-FA14A631BECD}" type="datetimeFigureOut">
              <a:rPr lang="fr-FR" smtClean="0"/>
              <a:pPr/>
              <a:t>11/06/2015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3587C-B6B4-4777-96DC-ECDE71CF785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 </a:t>
            </a:r>
            <a:r>
              <a:rPr lang="fr-FR" dirty="0" err="1" smtClean="0"/>
              <a:t>order</a:t>
            </a:r>
            <a:r>
              <a:rPr lang="fr-FR" dirty="0" smtClean="0"/>
              <a:t> to </a:t>
            </a:r>
            <a:r>
              <a:rPr lang="fr-FR" dirty="0" err="1" smtClean="0"/>
              <a:t>fill</a:t>
            </a:r>
            <a:r>
              <a:rPr lang="fr-FR" dirty="0" smtClean="0"/>
              <a:t> the </a:t>
            </a:r>
            <a:r>
              <a:rPr lang="fr-FR" dirty="0" err="1" smtClean="0"/>
              <a:t>research</a:t>
            </a:r>
            <a:r>
              <a:rPr lang="fr-FR" dirty="0" smtClean="0"/>
              <a:t> gaps,</a:t>
            </a:r>
            <a:r>
              <a:rPr lang="fr-FR" baseline="0" dirty="0" smtClean="0"/>
              <a:t> </a:t>
            </a:r>
            <a:endParaRPr lang="fr-FR" dirty="0" smtClean="0"/>
          </a:p>
          <a:p>
            <a:r>
              <a:rPr lang="fr-FR" dirty="0" err="1" smtClean="0"/>
              <a:t>Moving</a:t>
            </a:r>
            <a:r>
              <a:rPr lang="fr-FR" dirty="0" smtClean="0"/>
              <a:t> to the objectives .. </a:t>
            </a:r>
            <a:r>
              <a:rPr lang="fr-FR" dirty="0" err="1" smtClean="0"/>
              <a:t>They</a:t>
            </a:r>
            <a:r>
              <a:rPr lang="fr-FR" dirty="0" smtClean="0"/>
              <a:t> </a:t>
            </a:r>
            <a:r>
              <a:rPr lang="fr-FR" dirty="0" err="1" smtClean="0"/>
              <a:t>were</a:t>
            </a:r>
            <a:r>
              <a:rPr lang="fr-FR" dirty="0" smtClean="0"/>
              <a:t> </a:t>
            </a:r>
            <a:r>
              <a:rPr lang="fr-FR" dirty="0" err="1" smtClean="0"/>
              <a:t>formulated</a:t>
            </a:r>
            <a:r>
              <a:rPr lang="fr-FR" dirty="0" smtClean="0"/>
              <a:t> as </a:t>
            </a:r>
            <a:r>
              <a:rPr lang="fr-FR" dirty="0" err="1" smtClean="0"/>
              <a:t>usual</a:t>
            </a:r>
            <a:r>
              <a:rPr lang="fr-FR" dirty="0" smtClean="0"/>
              <a:t> in a </a:t>
            </a:r>
            <a:r>
              <a:rPr lang="fr-FR" dirty="0" err="1" smtClean="0"/>
              <a:t>manner</a:t>
            </a:r>
            <a:r>
              <a:rPr lang="fr-FR" dirty="0" smtClean="0"/>
              <a:t> to </a:t>
            </a:r>
            <a:r>
              <a:rPr lang="fr-FR" dirty="0" err="1" smtClean="0"/>
              <a:t>respond</a:t>
            </a:r>
            <a:r>
              <a:rPr lang="fr-FR" dirty="0" smtClean="0"/>
              <a:t> </a:t>
            </a:r>
            <a:r>
              <a:rPr lang="fr-FR" dirty="0" err="1" smtClean="0"/>
              <a:t>each</a:t>
            </a:r>
            <a:r>
              <a:rPr lang="fr-FR" dirty="0" smtClean="0"/>
              <a:t> of </a:t>
            </a:r>
            <a:endParaRPr lang="fr-FR" dirty="0"/>
          </a:p>
        </p:txBody>
      </p:sp>
      <p:sp>
        <p:nvSpPr>
          <p:cNvPr id="4" name="Espace réservé du numéro de diapositive 3"/>
          <p:cNvSpPr>
            <a:spLocks noGrp="1"/>
          </p:cNvSpPr>
          <p:nvPr>
            <p:ph type="sldNum" sz="quarter" idx="10"/>
          </p:nvPr>
        </p:nvSpPr>
        <p:spPr/>
        <p:txBody>
          <a:bodyPr/>
          <a:lstStyle/>
          <a:p>
            <a:fld id="{8E73587C-B6B4-4777-96DC-ECDE71CF7859}"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73587C-B6B4-4777-96DC-ECDE71CF7859}"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73587C-B6B4-4777-96DC-ECDE71CF7859}"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2F26AD6A-9317-40C3-A7E6-3CF0240A674E}" type="datetime1">
              <a:rPr lang="fr-FR" smtClean="0"/>
              <a:pPr/>
              <a:t>11/06/2015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F70E9EF-B4AE-49B3-9F8F-02D4AD3B3D8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894D7C3-7B07-4ABA-8855-A11AD8A3A9DE}" type="datetime1">
              <a:rPr lang="fr-FR" smtClean="0"/>
              <a:pPr/>
              <a:t>11/06/2015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0E9EF-B4AE-49B3-9F8F-02D4AD3B3D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CCDC161-535B-4436-BE8F-9E7AE95E4559}" type="datetime1">
              <a:rPr lang="fr-FR" smtClean="0"/>
              <a:pPr/>
              <a:t>11/06/2015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0E9EF-B4AE-49B3-9F8F-02D4AD3B3D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3EA4FBCF-704B-42F1-A1AD-9F15B3FE0589}" type="datetime1">
              <a:rPr lang="fr-FR" smtClean="0"/>
              <a:pPr/>
              <a:t>11/06/2015</a:t>
            </a:fld>
            <a:endParaRPr lang="fr-FR"/>
          </a:p>
        </p:txBody>
      </p:sp>
      <p:sp>
        <p:nvSpPr>
          <p:cNvPr id="9" name="Espace réservé du numéro de diapositive 8"/>
          <p:cNvSpPr>
            <a:spLocks noGrp="1"/>
          </p:cNvSpPr>
          <p:nvPr>
            <p:ph type="sldNum" sz="quarter" idx="15"/>
          </p:nvPr>
        </p:nvSpPr>
        <p:spPr/>
        <p:txBody>
          <a:bodyPr rtlCol="0"/>
          <a:lstStyle/>
          <a:p>
            <a:fld id="{8F70E9EF-B4AE-49B3-9F8F-02D4AD3B3D8A}"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9DB5E54-86FC-48D0-9F0E-41BD94E52723}" type="datetime1">
              <a:rPr lang="fr-FR" smtClean="0"/>
              <a:pPr/>
              <a:t>11/06/2015</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F70E9EF-B4AE-49B3-9F8F-02D4AD3B3D8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0B9AC9E7-0A13-4D36-B572-D8DB8217DA76}" type="datetime1">
              <a:rPr lang="fr-FR" smtClean="0"/>
              <a:pPr/>
              <a:t>11/06/2015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70E9EF-B4AE-49B3-9F8F-02D4AD3B3D8A}"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1566B79F-19F6-4ED9-9E06-A5E1766B7367}" type="datetime1">
              <a:rPr lang="fr-FR" smtClean="0"/>
              <a:pPr/>
              <a:t>11/06/2015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F70E9EF-B4AE-49B3-9F8F-02D4AD3B3D8A}"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90A6B928-330B-40F8-9CBF-86440C563C33}" type="datetime1">
              <a:rPr lang="fr-FR" smtClean="0"/>
              <a:pPr/>
              <a:t>11/06/2015</a:t>
            </a:fld>
            <a:endParaRPr lang="fr-FR"/>
          </a:p>
        </p:txBody>
      </p:sp>
      <p:sp>
        <p:nvSpPr>
          <p:cNvPr id="7" name="Espace réservé du numéro de diapositive 6"/>
          <p:cNvSpPr>
            <a:spLocks noGrp="1"/>
          </p:cNvSpPr>
          <p:nvPr>
            <p:ph type="sldNum" sz="quarter" idx="11"/>
          </p:nvPr>
        </p:nvSpPr>
        <p:spPr/>
        <p:txBody>
          <a:bodyPr rtlCol="0"/>
          <a:lstStyle/>
          <a:p>
            <a:fld id="{8F70E9EF-B4AE-49B3-9F8F-02D4AD3B3D8A}"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C0D264-8C8F-4103-BFCB-D37829A28E8B}" type="datetime1">
              <a:rPr lang="fr-FR" smtClean="0"/>
              <a:pPr/>
              <a:t>11/06/2015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F70E9EF-B4AE-49B3-9F8F-02D4AD3B3D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64D8597-3934-47EB-866A-BCD4B8200544}" type="datetime1">
              <a:rPr lang="fr-FR" smtClean="0"/>
              <a:pPr/>
              <a:t>11/06/2015</a:t>
            </a:fld>
            <a:endParaRPr lang="fr-FR"/>
          </a:p>
        </p:txBody>
      </p:sp>
      <p:sp>
        <p:nvSpPr>
          <p:cNvPr id="22" name="Espace réservé du numéro de diapositive 21"/>
          <p:cNvSpPr>
            <a:spLocks noGrp="1"/>
          </p:cNvSpPr>
          <p:nvPr>
            <p:ph type="sldNum" sz="quarter" idx="15"/>
          </p:nvPr>
        </p:nvSpPr>
        <p:spPr/>
        <p:txBody>
          <a:bodyPr rtlCol="0"/>
          <a:lstStyle/>
          <a:p>
            <a:fld id="{8F70E9EF-B4AE-49B3-9F8F-02D4AD3B3D8A}"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63626C9-E69A-4E38-AE18-10EF4FB39E65}" type="datetime1">
              <a:rPr lang="fr-FR" smtClean="0"/>
              <a:pPr/>
              <a:t>11/06/2015</a:t>
            </a:fld>
            <a:endParaRPr lang="fr-FR"/>
          </a:p>
        </p:txBody>
      </p:sp>
      <p:sp>
        <p:nvSpPr>
          <p:cNvPr id="18" name="Espace réservé du numéro de diapositive 17"/>
          <p:cNvSpPr>
            <a:spLocks noGrp="1"/>
          </p:cNvSpPr>
          <p:nvPr>
            <p:ph type="sldNum" sz="quarter" idx="11"/>
          </p:nvPr>
        </p:nvSpPr>
        <p:spPr/>
        <p:txBody>
          <a:bodyPr rtlCol="0"/>
          <a:lstStyle/>
          <a:p>
            <a:fld id="{8F70E9EF-B4AE-49B3-9F8F-02D4AD3B3D8A}"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F195E46-52DC-4E7E-9614-4C49E87F90FE}" type="datetime1">
              <a:rPr lang="fr-FR" smtClean="0"/>
              <a:pPr/>
              <a:t>11/06/2015</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70E9EF-B4AE-49B3-9F8F-02D4AD3B3D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3042" y="785794"/>
            <a:ext cx="6172200" cy="1894362"/>
          </a:xfrm>
        </p:spPr>
        <p:txBody>
          <a:bodyPr>
            <a:normAutofit fontScale="90000"/>
          </a:bodyPr>
          <a:lstStyle/>
          <a:p>
            <a:pPr algn="ctr"/>
            <a:r>
              <a:rPr lang="en-US" sz="3200" i="1" dirty="0" smtClean="0">
                <a:solidFill>
                  <a:schemeClr val="tx1"/>
                </a:solidFill>
                <a:latin typeface="Cambria" pitchFamily="18" charset="0"/>
                <a:cs typeface="Calibri" pitchFamily="34" charset="0"/>
              </a:rPr>
              <a:t>Beyond </a:t>
            </a:r>
            <a:r>
              <a:rPr lang="en-US" sz="3200" i="1" dirty="0" err="1" smtClean="0">
                <a:solidFill>
                  <a:schemeClr val="tx1"/>
                </a:solidFill>
                <a:latin typeface="Cambria" pitchFamily="18" charset="0"/>
                <a:cs typeface="Calibri" pitchFamily="34" charset="0"/>
              </a:rPr>
              <a:t>Nimbyism</a:t>
            </a:r>
            <a:r>
              <a:rPr lang="en-US" sz="3200" i="1" dirty="0" smtClean="0">
                <a:solidFill>
                  <a:schemeClr val="tx1"/>
                </a:solidFill>
                <a:latin typeface="Cambria" pitchFamily="18" charset="0"/>
                <a:cs typeface="Calibri" pitchFamily="34" charset="0"/>
              </a:rPr>
              <a:t>-the role of place attachment in explaining public responses toward the implementation of renewable energy projects: a wind energy case study</a:t>
            </a:r>
            <a:endParaRPr lang="fr-FR" i="1" dirty="0">
              <a:solidFill>
                <a:schemeClr val="tx1"/>
              </a:solidFill>
              <a:latin typeface="Cambria" pitchFamily="18" charset="0"/>
              <a:cs typeface="Calibri" pitchFamily="34" charset="0"/>
            </a:endParaRPr>
          </a:p>
        </p:txBody>
      </p:sp>
      <p:sp>
        <p:nvSpPr>
          <p:cNvPr id="3" name="Sous-titre 2"/>
          <p:cNvSpPr>
            <a:spLocks noGrp="1"/>
          </p:cNvSpPr>
          <p:nvPr>
            <p:ph type="subTitle" idx="1"/>
          </p:nvPr>
        </p:nvSpPr>
        <p:spPr>
          <a:xfrm>
            <a:off x="2357422" y="4271954"/>
            <a:ext cx="7029424" cy="2586046"/>
          </a:xfrm>
        </p:spPr>
        <p:txBody>
          <a:bodyPr>
            <a:normAutofit fontScale="77500" lnSpcReduction="20000"/>
          </a:bodyPr>
          <a:lstStyle/>
          <a:p>
            <a:r>
              <a:rPr lang="fr-FR" sz="2800" dirty="0" smtClean="0">
                <a:solidFill>
                  <a:schemeClr val="tx1"/>
                </a:solidFill>
                <a:latin typeface="Cambria" pitchFamily="18" charset="0"/>
              </a:rPr>
              <a:t>                                A </a:t>
            </a:r>
            <a:r>
              <a:rPr lang="fr-FR" sz="2800" dirty="0" err="1" smtClean="0">
                <a:solidFill>
                  <a:schemeClr val="tx1"/>
                </a:solidFill>
                <a:latin typeface="Cambria" pitchFamily="18" charset="0"/>
              </a:rPr>
              <a:t>master’s</a:t>
            </a:r>
            <a:r>
              <a:rPr lang="fr-FR" sz="2800" dirty="0" smtClean="0">
                <a:solidFill>
                  <a:schemeClr val="tx1"/>
                </a:solidFill>
                <a:latin typeface="Cambria" pitchFamily="18" charset="0"/>
              </a:rPr>
              <a:t> </a:t>
            </a:r>
            <a:r>
              <a:rPr lang="fr-FR" sz="2800" dirty="0" err="1" smtClean="0">
                <a:solidFill>
                  <a:schemeClr val="tx1"/>
                </a:solidFill>
                <a:latin typeface="Cambria" pitchFamily="18" charset="0"/>
              </a:rPr>
              <a:t>thesis</a:t>
            </a:r>
            <a:endParaRPr lang="fr-FR" sz="2800" dirty="0" smtClean="0">
              <a:solidFill>
                <a:schemeClr val="tx1"/>
              </a:solidFill>
              <a:latin typeface="Cambria" pitchFamily="18" charset="0"/>
            </a:endParaRPr>
          </a:p>
          <a:p>
            <a:pPr algn="ctr"/>
            <a:endParaRPr lang="fr-FR" sz="2800" dirty="0" smtClean="0">
              <a:solidFill>
                <a:schemeClr val="tx1"/>
              </a:solidFill>
              <a:latin typeface="Cambria" pitchFamily="18" charset="0"/>
            </a:endParaRPr>
          </a:p>
          <a:p>
            <a:r>
              <a:rPr lang="fr-FR" sz="2800" dirty="0" smtClean="0">
                <a:solidFill>
                  <a:schemeClr val="tx1"/>
                </a:solidFill>
                <a:latin typeface="Cambria" pitchFamily="18" charset="0"/>
              </a:rPr>
              <a:t>    </a:t>
            </a:r>
            <a:r>
              <a:rPr lang="fr-FR" sz="2800" dirty="0" err="1" smtClean="0">
                <a:solidFill>
                  <a:schemeClr val="tx1"/>
                </a:solidFill>
                <a:latin typeface="Cambria" pitchFamily="18" charset="0"/>
              </a:rPr>
              <a:t>Submitted</a:t>
            </a:r>
            <a:r>
              <a:rPr lang="fr-FR" sz="2800" dirty="0" smtClean="0">
                <a:solidFill>
                  <a:schemeClr val="tx1"/>
                </a:solidFill>
                <a:latin typeface="Cambria" pitchFamily="18" charset="0"/>
              </a:rPr>
              <a:t> by                                     </a:t>
            </a:r>
            <a:r>
              <a:rPr lang="fr-FR" sz="2800" dirty="0" err="1" smtClean="0">
                <a:solidFill>
                  <a:schemeClr val="tx1"/>
                </a:solidFill>
                <a:latin typeface="Cambria" pitchFamily="18" charset="0"/>
              </a:rPr>
              <a:t>Supervised</a:t>
            </a:r>
            <a:r>
              <a:rPr lang="fr-FR" sz="2800" dirty="0" smtClean="0">
                <a:solidFill>
                  <a:schemeClr val="tx1"/>
                </a:solidFill>
                <a:latin typeface="Cambria" pitchFamily="18" charset="0"/>
              </a:rPr>
              <a:t> by</a:t>
            </a:r>
          </a:p>
          <a:p>
            <a:r>
              <a:rPr lang="fr-FR" sz="2800" dirty="0" err="1" smtClean="0">
                <a:solidFill>
                  <a:schemeClr val="tx1"/>
                </a:solidFill>
                <a:latin typeface="Cambria" pitchFamily="18" charset="0"/>
              </a:rPr>
              <a:t>Sahar</a:t>
            </a:r>
            <a:r>
              <a:rPr lang="fr-FR" sz="2800" dirty="0" smtClean="0">
                <a:solidFill>
                  <a:schemeClr val="tx1"/>
                </a:solidFill>
                <a:latin typeface="Cambria" pitchFamily="18" charset="0"/>
              </a:rPr>
              <a:t> CHTOUROU                       Pr. Abdelfattah TRIKI</a:t>
            </a:r>
          </a:p>
          <a:p>
            <a:endParaRPr lang="fr-FR" sz="2800" dirty="0" smtClean="0">
              <a:solidFill>
                <a:schemeClr val="tx1"/>
              </a:solidFill>
              <a:latin typeface="Cambria" pitchFamily="18" charset="0"/>
            </a:endParaRPr>
          </a:p>
          <a:p>
            <a:endParaRPr lang="fr-FR" sz="2800" dirty="0" smtClean="0">
              <a:solidFill>
                <a:schemeClr val="tx1"/>
              </a:solidFill>
              <a:latin typeface="Cambria" pitchFamily="18" charset="0"/>
            </a:endParaRPr>
          </a:p>
          <a:p>
            <a:r>
              <a:rPr lang="fr-FR" sz="2800" dirty="0" smtClean="0">
                <a:solidFill>
                  <a:schemeClr val="tx1"/>
                </a:solidFill>
                <a:latin typeface="Cambria" pitchFamily="18" charset="0"/>
              </a:rPr>
              <a:t>   </a:t>
            </a:r>
            <a:endParaRPr lang="fr-FR" dirty="0">
              <a:solidFill>
                <a:schemeClr val="tx1"/>
              </a:solidFill>
            </a:endParaRPr>
          </a:p>
        </p:txBody>
      </p:sp>
      <p:pic>
        <p:nvPicPr>
          <p:cNvPr id="4" name="Image 3" descr="C:\Users\client\Desktop\1474845_779304612084637_1863241709_n.jpg"/>
          <p:cNvPicPr/>
          <p:nvPr/>
        </p:nvPicPr>
        <p:blipFill>
          <a:blip r:embed="rId2" cstate="print"/>
          <a:srcRect l="16868" t="42548" r="33521" b="20691"/>
          <a:stretch>
            <a:fillRect/>
          </a:stretch>
        </p:blipFill>
        <p:spPr bwMode="auto">
          <a:xfrm>
            <a:off x="409558" y="3214686"/>
            <a:ext cx="1733550" cy="1662113"/>
          </a:xfrm>
          <a:prstGeom prst="ellipse">
            <a:avLst/>
          </a:prstGeom>
          <a:ln>
            <a:noFill/>
          </a:ln>
          <a:effectLst>
            <a:softEdge rad="112500"/>
          </a:effectLst>
        </p:spPr>
      </p:pic>
      <p:pic>
        <p:nvPicPr>
          <p:cNvPr id="5" name="Image 4" descr="C:\Users\client\Desktop\Nouveau dossier\sahar\images pour sahar\1459035_779303895418042_1894950995_n.jpg"/>
          <p:cNvPicPr/>
          <p:nvPr/>
        </p:nvPicPr>
        <p:blipFill>
          <a:blip r:embed="rId3" cstate="print"/>
          <a:srcRect l="11736" r="48231"/>
          <a:stretch>
            <a:fillRect/>
          </a:stretch>
        </p:blipFill>
        <p:spPr bwMode="auto">
          <a:xfrm>
            <a:off x="1115616" y="4725144"/>
            <a:ext cx="1000132" cy="928694"/>
          </a:xfrm>
          <a:prstGeom prst="ellipse">
            <a:avLst/>
          </a:prstGeom>
          <a:ln>
            <a:noFill/>
          </a:ln>
          <a:effectLst>
            <a:softEdge rad="112500"/>
          </a:effectLst>
        </p:spPr>
      </p:pic>
      <p:pic>
        <p:nvPicPr>
          <p:cNvPr id="6" name="Image 5" descr="C:\Users\client\Desktop\Nouveau dossier\sahar\images pour sahar\1484820_779303698751395_426793963_n.jpg"/>
          <p:cNvPicPr/>
          <p:nvPr/>
        </p:nvPicPr>
        <p:blipFill>
          <a:blip r:embed="rId4" cstate="print"/>
          <a:srcRect l="13395" t="21153" r="35504" b="10895"/>
          <a:stretch>
            <a:fillRect/>
          </a:stretch>
        </p:blipFill>
        <p:spPr bwMode="auto">
          <a:xfrm>
            <a:off x="1728773" y="4286256"/>
            <a:ext cx="771525" cy="771525"/>
          </a:xfrm>
          <a:prstGeom prst="ellipse">
            <a:avLst/>
          </a:prstGeom>
          <a:ln>
            <a:noFill/>
          </a:ln>
          <a:effectLst>
            <a:softEdge rad="112500"/>
          </a:effectLst>
        </p:spPr>
      </p:pic>
      <p:pic>
        <p:nvPicPr>
          <p:cNvPr id="7" name="Image 6" descr="C:\Users\client\Desktop\Nouveau dossier\sahar\images pour sahar\1508388_779304312084667_285273222_n.jpg"/>
          <p:cNvPicPr/>
          <p:nvPr/>
        </p:nvPicPr>
        <p:blipFill>
          <a:blip r:embed="rId5" cstate="print"/>
          <a:srcRect t="41226" r="34027"/>
          <a:stretch>
            <a:fillRect/>
          </a:stretch>
        </p:blipFill>
        <p:spPr bwMode="auto">
          <a:xfrm>
            <a:off x="1460145" y="5500702"/>
            <a:ext cx="1040153" cy="928694"/>
          </a:xfrm>
          <a:prstGeom prst="ellipse">
            <a:avLst/>
          </a:prstGeom>
          <a:ln>
            <a:noFill/>
          </a:ln>
          <a:effectLst>
            <a:softEdge rad="112500"/>
          </a:effectLst>
        </p:spPr>
      </p:pic>
      <p:pic>
        <p:nvPicPr>
          <p:cNvPr id="9" name="Image 8" descr="C:\Users\client\Desktop\Nouveau dossier\sahar\images pour sahar\1484820_779303698751395_426793963_n.jpg"/>
          <p:cNvPicPr/>
          <p:nvPr/>
        </p:nvPicPr>
        <p:blipFill>
          <a:blip r:embed="rId6" cstate="print"/>
          <a:srcRect l="23484" t="18282" r="37818"/>
          <a:stretch>
            <a:fillRect/>
          </a:stretch>
        </p:blipFill>
        <p:spPr bwMode="auto">
          <a:xfrm>
            <a:off x="857224" y="5357826"/>
            <a:ext cx="714380" cy="7143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10</a:t>
            </a:fld>
            <a:endParaRPr lang="fr-FR"/>
          </a:p>
        </p:txBody>
      </p:sp>
      <p:sp>
        <p:nvSpPr>
          <p:cNvPr id="1025" name="Rectangle 1"/>
          <p:cNvSpPr>
            <a:spLocks noChangeArrowheads="1"/>
          </p:cNvSpPr>
          <p:nvPr/>
        </p:nvSpPr>
        <p:spPr bwMode="auto">
          <a:xfrm>
            <a:off x="-71406" y="0"/>
            <a:ext cx="89296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i="1" dirty="0" smtClean="0">
                <a:latin typeface="Cambria" pitchFamily="18" charset="0"/>
                <a:ea typeface="Times New Roman" pitchFamily="18" charset="0"/>
                <a:cs typeface="Times New Roman" pitchFamily="18" charset="0"/>
              </a:rPr>
              <a:t>Fig. 2: The role of PA in predicting public responses to proposals for change as related to the success/failure of RE projects.</a:t>
            </a:r>
          </a:p>
        </p:txBody>
      </p:sp>
      <p:pic>
        <p:nvPicPr>
          <p:cNvPr id="24" name="Picture 3" descr="C:\Users\client\Desktop\IMG_20032014_113832.png"/>
          <p:cNvPicPr>
            <a:picLocks noChangeAspect="1" noChangeArrowheads="1"/>
          </p:cNvPicPr>
          <p:nvPr/>
        </p:nvPicPr>
        <p:blipFill>
          <a:blip r:embed="rId3" cstate="print"/>
          <a:srcRect l="27489" t="22656" r="28038" b="9961"/>
          <a:stretch>
            <a:fillRect/>
          </a:stretch>
        </p:blipFill>
        <p:spPr bwMode="auto">
          <a:xfrm>
            <a:off x="214282" y="642918"/>
            <a:ext cx="8501122" cy="6072230"/>
          </a:xfrm>
          <a:prstGeom prst="rect">
            <a:avLst/>
          </a:prstGeom>
          <a:noFill/>
        </p:spPr>
      </p:pic>
      <p:sp>
        <p:nvSpPr>
          <p:cNvPr id="25" name="Rectangle 24"/>
          <p:cNvSpPr/>
          <p:nvPr/>
        </p:nvSpPr>
        <p:spPr>
          <a:xfrm>
            <a:off x="428596" y="6215082"/>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ambria" pitchFamily="18" charset="0"/>
              </a:rPr>
              <a:t>Identification stage</a:t>
            </a:r>
            <a:endParaRPr lang="fr-FR" sz="2000" dirty="0">
              <a:latin typeface="Cambria" pitchFamily="18" charset="0"/>
            </a:endParaRPr>
          </a:p>
        </p:txBody>
      </p:sp>
      <p:sp>
        <p:nvSpPr>
          <p:cNvPr id="26" name="Rectangle 25"/>
          <p:cNvSpPr/>
          <p:nvPr/>
        </p:nvSpPr>
        <p:spPr>
          <a:xfrm>
            <a:off x="3571868" y="6072206"/>
            <a:ext cx="178595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mbria" pitchFamily="18" charset="0"/>
              </a:rPr>
              <a:t>Interpretation</a:t>
            </a:r>
            <a:r>
              <a:rPr lang="fr-FR" sz="2000" dirty="0" smtClean="0">
                <a:latin typeface="Cambria" pitchFamily="18" charset="0"/>
              </a:rPr>
              <a:t> stage</a:t>
            </a:r>
          </a:p>
        </p:txBody>
      </p:sp>
      <p:sp>
        <p:nvSpPr>
          <p:cNvPr id="27" name="Rectangle 26"/>
          <p:cNvSpPr/>
          <p:nvPr/>
        </p:nvSpPr>
        <p:spPr>
          <a:xfrm>
            <a:off x="5500694" y="6143644"/>
            <a:ext cx="150019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ambria" pitchFamily="18" charset="0"/>
              </a:rPr>
              <a:t>Evaluation stage</a:t>
            </a:r>
          </a:p>
        </p:txBody>
      </p:sp>
      <p:sp>
        <p:nvSpPr>
          <p:cNvPr id="28" name="Rectangle 27"/>
          <p:cNvSpPr/>
          <p:nvPr/>
        </p:nvSpPr>
        <p:spPr>
          <a:xfrm>
            <a:off x="7215206" y="5715016"/>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smtClean="0">
                <a:latin typeface="Cambria" pitchFamily="18" charset="0"/>
              </a:rPr>
              <a:t>Coping</a:t>
            </a:r>
            <a:endParaRPr lang="fr-FR" sz="2000" dirty="0" smtClean="0">
              <a:latin typeface="Cambria" pitchFamily="18" charset="0"/>
            </a:endParaRPr>
          </a:p>
        </p:txBody>
      </p:sp>
      <p:sp>
        <p:nvSpPr>
          <p:cNvPr id="29" name="Rectangle 28"/>
          <p:cNvSpPr/>
          <p:nvPr/>
        </p:nvSpPr>
        <p:spPr>
          <a:xfrm>
            <a:off x="7215206" y="6286520"/>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ambria" pitchFamily="18" charset="0"/>
              </a:rPr>
              <a:t>Acting</a:t>
            </a:r>
          </a:p>
        </p:txBody>
      </p:sp>
      <p:sp>
        <p:nvSpPr>
          <p:cNvPr id="31" name="Rectangle à coins arrondis 30"/>
          <p:cNvSpPr/>
          <p:nvPr/>
        </p:nvSpPr>
        <p:spPr>
          <a:xfrm>
            <a:off x="5286380" y="4786322"/>
            <a:ext cx="1643074" cy="1071570"/>
          </a:xfrm>
          <a:prstGeom prst="wedgeRoundRectCallout">
            <a:avLst>
              <a:gd name="adj1" fmla="val 66017"/>
              <a:gd name="adj2" fmla="val 40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mbria" pitchFamily="18" charset="0"/>
              </a:rPr>
              <a:t>Denying or accepting change</a:t>
            </a:r>
            <a:endParaRPr lang="fr-FR" sz="2000" dirty="0" err="1" smtClean="0">
              <a:latin typeface="Cambria" pitchFamily="18" charset="0"/>
            </a:endParaRPr>
          </a:p>
        </p:txBody>
      </p:sp>
      <p:sp>
        <p:nvSpPr>
          <p:cNvPr id="32" name="Rectangle à coins arrondis 31"/>
          <p:cNvSpPr/>
          <p:nvPr/>
        </p:nvSpPr>
        <p:spPr>
          <a:xfrm>
            <a:off x="1619672" y="5229200"/>
            <a:ext cx="2304256" cy="771568"/>
          </a:xfrm>
          <a:prstGeom prst="wedgeRoundRectCallout">
            <a:avLst>
              <a:gd name="adj1" fmla="val -32146"/>
              <a:gd name="adj2" fmla="val 64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mbria" pitchFamily="18" charset="0"/>
              </a:rPr>
              <a:t>Acknowledgment</a:t>
            </a:r>
          </a:p>
          <a:p>
            <a:pPr algn="ctr"/>
            <a:r>
              <a:rPr lang="en-US" sz="2000" dirty="0" smtClean="0">
                <a:latin typeface="Cambria" pitchFamily="18" charset="0"/>
              </a:rPr>
              <a:t>(Becoming aware)</a:t>
            </a:r>
            <a:r>
              <a:rPr lang="en-US" sz="2000" i="1" dirty="0" smtClean="0">
                <a:latin typeface="Cambria" pitchFamily="18" charset="0"/>
              </a:rPr>
              <a:t> </a:t>
            </a:r>
            <a:endParaRPr lang="fr-FR" sz="2000" dirty="0">
              <a:latin typeface="Cambria" pitchFamily="18" charset="0"/>
            </a:endParaRPr>
          </a:p>
        </p:txBody>
      </p:sp>
      <p:sp>
        <p:nvSpPr>
          <p:cNvPr id="33" name="Rectangle à coins arrondis 32"/>
          <p:cNvSpPr/>
          <p:nvPr/>
        </p:nvSpPr>
        <p:spPr>
          <a:xfrm>
            <a:off x="1785918" y="4929198"/>
            <a:ext cx="1785950" cy="1000132"/>
          </a:xfrm>
          <a:prstGeom prst="wedgeRoundRectCallout">
            <a:avLst>
              <a:gd name="adj1" fmla="val 51312"/>
              <a:gd name="adj2" fmla="val 63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smtClean="0">
                <a:latin typeface="Cambria" pitchFamily="18" charset="0"/>
              </a:rPr>
              <a:t>Making</a:t>
            </a:r>
            <a:r>
              <a:rPr lang="fr-FR" sz="2000" dirty="0" smtClean="0">
                <a:latin typeface="Cambria" pitchFamily="18" charset="0"/>
              </a:rPr>
              <a:t> </a:t>
            </a:r>
            <a:r>
              <a:rPr lang="fr-FR" sz="2000" dirty="0" err="1" smtClean="0">
                <a:latin typeface="Cambria" pitchFamily="18" charset="0"/>
              </a:rPr>
              <a:t>sense</a:t>
            </a:r>
            <a:r>
              <a:rPr lang="fr-FR" sz="2000" dirty="0" smtClean="0">
                <a:latin typeface="Cambria" pitchFamily="18" charset="0"/>
              </a:rPr>
              <a:t> of change</a:t>
            </a:r>
          </a:p>
        </p:txBody>
      </p:sp>
      <p:pic>
        <p:nvPicPr>
          <p:cNvPr id="36" name="Image 35"/>
          <p:cNvPicPr/>
          <p:nvPr/>
        </p:nvPicPr>
        <p:blipFill>
          <a:blip r:embed="rId4" cstate="print"/>
          <a:srcRect l="45150" t="50161" r="45241" b="43408"/>
          <a:stretch>
            <a:fillRect/>
          </a:stretch>
        </p:blipFill>
        <p:spPr bwMode="auto">
          <a:xfrm>
            <a:off x="3562356" y="4005270"/>
            <a:ext cx="1866900" cy="566738"/>
          </a:xfrm>
          <a:prstGeom prst="rect">
            <a:avLst/>
          </a:prstGeom>
          <a:noFill/>
          <a:ln w="9525">
            <a:noFill/>
            <a:miter lim="800000"/>
            <a:headEnd/>
            <a:tailEnd/>
          </a:ln>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6" name="Image 5"/>
          <p:cNvPicPr>
            <a:picLocks noChangeAspect="1" noChangeArrowheads="1"/>
          </p:cNvPicPr>
          <p:nvPr/>
        </p:nvPicPr>
        <p:blipFill>
          <a:blip r:embed="rId5" cstate="print"/>
          <a:srcRect l="45085" t="41904" r="45274" b="50482"/>
          <a:stretch>
            <a:fillRect/>
          </a:stretch>
        </p:blipFill>
        <p:spPr bwMode="auto">
          <a:xfrm>
            <a:off x="3571868" y="1928802"/>
            <a:ext cx="1857388" cy="733424"/>
          </a:xfrm>
          <a:prstGeom prst="rect">
            <a:avLst/>
          </a:prstGeom>
          <a:noFill/>
        </p:spPr>
      </p:pic>
      <p:sp>
        <p:nvSpPr>
          <p:cNvPr id="1028" name="Rectangle 4"/>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41" name="Image 40"/>
          <p:cNvPicPr/>
          <p:nvPr/>
        </p:nvPicPr>
        <p:blipFill>
          <a:blip r:embed="rId6" cstate="print"/>
          <a:srcRect l="45867" t="53376" r="46260" b="34727"/>
          <a:stretch>
            <a:fillRect/>
          </a:stretch>
        </p:blipFill>
        <p:spPr bwMode="auto">
          <a:xfrm>
            <a:off x="3643306" y="4821940"/>
            <a:ext cx="1571636" cy="1107390"/>
          </a:xfrm>
          <a:prstGeom prst="rect">
            <a:avLst/>
          </a:prstGeom>
          <a:noFill/>
          <a:ln w="9525">
            <a:noFill/>
            <a:miter lim="800000"/>
            <a:headEnd/>
            <a:tailEnd/>
          </a:ln>
        </p:spPr>
      </p:pic>
      <p:sp>
        <p:nvSpPr>
          <p:cNvPr id="42" name="ZoneTexte 41"/>
          <p:cNvSpPr txBox="1"/>
          <p:nvPr/>
        </p:nvSpPr>
        <p:spPr>
          <a:xfrm>
            <a:off x="3286116" y="3143248"/>
            <a:ext cx="2071702" cy="646331"/>
          </a:xfrm>
          <a:prstGeom prst="rect">
            <a:avLst/>
          </a:prstGeom>
          <a:noFill/>
        </p:spPr>
        <p:txBody>
          <a:bodyPr wrap="square" rtlCol="0">
            <a:spAutoFit/>
          </a:bodyPr>
          <a:lstStyle/>
          <a:p>
            <a:r>
              <a:rPr lang="fr-FR" b="1" dirty="0" err="1" smtClean="0">
                <a:solidFill>
                  <a:schemeClr val="accent1"/>
                </a:solidFill>
                <a:latin typeface="Cambria" pitchFamily="18" charset="0"/>
              </a:rPr>
              <a:t>Degree</a:t>
            </a:r>
            <a:r>
              <a:rPr lang="fr-FR" b="1" dirty="0" smtClean="0">
                <a:solidFill>
                  <a:schemeClr val="accent1"/>
                </a:solidFill>
                <a:latin typeface="Cambria" pitchFamily="18" charset="0"/>
              </a:rPr>
              <a:t> of </a:t>
            </a:r>
            <a:r>
              <a:rPr lang="fr-FR" b="1" dirty="0" err="1" smtClean="0">
                <a:solidFill>
                  <a:schemeClr val="accent1"/>
                </a:solidFill>
                <a:latin typeface="Cambria" pitchFamily="18" charset="0"/>
              </a:rPr>
              <a:t>matching</a:t>
            </a:r>
            <a:endParaRPr lang="fr-FR" b="1" dirty="0" smtClean="0">
              <a:solidFill>
                <a:schemeClr val="accent1"/>
              </a:solidFill>
              <a:latin typeface="Cambria" pitchFamily="18" charset="0"/>
            </a:endParaRPr>
          </a:p>
        </p:txBody>
      </p:sp>
      <p:sp>
        <p:nvSpPr>
          <p:cNvPr id="43" name="ZoneTexte 42"/>
          <p:cNvSpPr txBox="1"/>
          <p:nvPr/>
        </p:nvSpPr>
        <p:spPr>
          <a:xfrm>
            <a:off x="4643438" y="3071810"/>
            <a:ext cx="1071570" cy="369332"/>
          </a:xfrm>
          <a:prstGeom prst="rect">
            <a:avLst/>
          </a:prstGeom>
          <a:noFill/>
        </p:spPr>
        <p:txBody>
          <a:bodyPr wrap="square" rtlCol="0">
            <a:spAutoFit/>
          </a:bodyPr>
          <a:lstStyle/>
          <a:p>
            <a:r>
              <a:rPr lang="fr-FR" dirty="0" smtClean="0">
                <a:latin typeface="Cambria" pitchFamily="18" charset="0"/>
              </a:rPr>
              <a:t>(</a:t>
            </a:r>
            <a:r>
              <a:rPr lang="fr-FR" dirty="0" err="1" smtClean="0">
                <a:latin typeface="Cambria" pitchFamily="18" charset="0"/>
              </a:rPr>
              <a:t>yes</a:t>
            </a:r>
            <a:r>
              <a:rPr lang="fr-FR" dirty="0" smtClean="0">
                <a:latin typeface="Cambria" pitchFamily="18" charset="0"/>
              </a:rPr>
              <a:t>)</a:t>
            </a:r>
          </a:p>
        </p:txBody>
      </p:sp>
      <p:sp>
        <p:nvSpPr>
          <p:cNvPr id="44" name="Rectangle 43"/>
          <p:cNvSpPr/>
          <p:nvPr/>
        </p:nvSpPr>
        <p:spPr>
          <a:xfrm>
            <a:off x="4643438" y="3559734"/>
            <a:ext cx="611065" cy="369332"/>
          </a:xfrm>
          <a:prstGeom prst="rect">
            <a:avLst/>
          </a:prstGeom>
        </p:spPr>
        <p:txBody>
          <a:bodyPr wrap="none">
            <a:spAutoFit/>
          </a:bodyPr>
          <a:lstStyle/>
          <a:p>
            <a:r>
              <a:rPr lang="fr-FR" dirty="0" smtClean="0">
                <a:latin typeface="Cambria" pitchFamily="18" charset="0"/>
              </a:rPr>
              <a:t>(no)</a:t>
            </a:r>
            <a:endParaRPr lang="fr-FR" dirty="0">
              <a:latin typeface="Cambria" pitchFamily="18" charset="0"/>
            </a:endParaRPr>
          </a:p>
        </p:txBody>
      </p:sp>
      <p:sp>
        <p:nvSpPr>
          <p:cNvPr id="46" name="Rectangle à coins arrondis 45"/>
          <p:cNvSpPr/>
          <p:nvPr/>
        </p:nvSpPr>
        <p:spPr>
          <a:xfrm>
            <a:off x="5143504" y="785794"/>
            <a:ext cx="1643074" cy="928694"/>
          </a:xfrm>
          <a:prstGeom prst="wedgeRoundRectCallout">
            <a:avLst>
              <a:gd name="adj1" fmla="val 66017"/>
              <a:gd name="adj2" fmla="val 40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Cambria" pitchFamily="18" charset="0"/>
              </a:rPr>
              <a:t>Favorable</a:t>
            </a:r>
          </a:p>
          <a:p>
            <a:pPr algn="ctr"/>
            <a:endParaRPr lang="fr-FR" sz="2000" dirty="0" smtClean="0">
              <a:solidFill>
                <a:schemeClr val="bg1"/>
              </a:solidFill>
              <a:latin typeface="Cambria" pitchFamily="18" charset="0"/>
            </a:endParaRPr>
          </a:p>
        </p:txBody>
      </p:sp>
      <p:sp>
        <p:nvSpPr>
          <p:cNvPr id="47" name="Rectangle 46"/>
          <p:cNvSpPr/>
          <p:nvPr/>
        </p:nvSpPr>
        <p:spPr>
          <a:xfrm>
            <a:off x="5230182" y="1142984"/>
            <a:ext cx="1510606" cy="400110"/>
          </a:xfrm>
          <a:prstGeom prst="rect">
            <a:avLst/>
          </a:prstGeom>
        </p:spPr>
        <p:txBody>
          <a:bodyPr wrap="none">
            <a:spAutoFit/>
          </a:bodyPr>
          <a:lstStyle/>
          <a:p>
            <a:r>
              <a:rPr lang="en-US" sz="2000" dirty="0" smtClean="0">
                <a:solidFill>
                  <a:schemeClr val="bg2">
                    <a:lumMod val="90000"/>
                  </a:schemeClr>
                </a:solidFill>
                <a:latin typeface="Cambria" pitchFamily="18" charset="0"/>
              </a:rPr>
              <a:t>Unfavorable</a:t>
            </a:r>
            <a:endParaRPr lang="fr-FR" sz="2000" dirty="0" smtClean="0">
              <a:solidFill>
                <a:schemeClr val="bg2">
                  <a:lumMod val="90000"/>
                </a:schemeClr>
              </a:solidFill>
              <a:latin typeface="Cambria" pitchFamily="18" charset="0"/>
            </a:endParaRPr>
          </a:p>
        </p:txBody>
      </p:sp>
      <p:sp>
        <p:nvSpPr>
          <p:cNvPr id="23" name="Rectangle à coins arrondis 22"/>
          <p:cNvSpPr/>
          <p:nvPr/>
        </p:nvSpPr>
        <p:spPr>
          <a:xfrm>
            <a:off x="5000628" y="2214554"/>
            <a:ext cx="1643074" cy="928694"/>
          </a:xfrm>
          <a:prstGeom prst="wedgeRoundRectCallout">
            <a:avLst>
              <a:gd name="adj1" fmla="val 66017"/>
              <a:gd name="adj2" fmla="val 40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ambria" pitchFamily="18" charset="0"/>
              </a:rPr>
              <a:t>Positive</a:t>
            </a:r>
            <a:endParaRPr lang="fr-FR" sz="2000" dirty="0" smtClean="0">
              <a:solidFill>
                <a:schemeClr val="bg1"/>
              </a:solidFill>
              <a:latin typeface="Cambria" pitchFamily="18" charset="0"/>
            </a:endParaRPr>
          </a:p>
          <a:p>
            <a:pPr algn="ctr"/>
            <a:endParaRPr lang="fr-FR" sz="2000" dirty="0" smtClean="0">
              <a:solidFill>
                <a:schemeClr val="bg1"/>
              </a:solidFill>
              <a:latin typeface="Cambria" pitchFamily="18" charset="0"/>
            </a:endParaRPr>
          </a:p>
        </p:txBody>
      </p:sp>
      <p:sp>
        <p:nvSpPr>
          <p:cNvPr id="30" name="ZoneTexte 29"/>
          <p:cNvSpPr txBox="1"/>
          <p:nvPr/>
        </p:nvSpPr>
        <p:spPr>
          <a:xfrm>
            <a:off x="5286380" y="2671700"/>
            <a:ext cx="1428760" cy="400110"/>
          </a:xfrm>
          <a:prstGeom prst="rect">
            <a:avLst/>
          </a:prstGeom>
          <a:noFill/>
        </p:spPr>
        <p:txBody>
          <a:bodyPr wrap="square" rtlCol="0">
            <a:spAutoFit/>
          </a:bodyPr>
          <a:lstStyle/>
          <a:p>
            <a:r>
              <a:rPr lang="en-US" sz="2000" dirty="0" smtClean="0">
                <a:solidFill>
                  <a:schemeClr val="bg2">
                    <a:lumMod val="90000"/>
                  </a:schemeClr>
                </a:solidFill>
                <a:latin typeface="Cambria" pitchFamily="18" charset="0"/>
              </a:rPr>
              <a:t>Negative</a:t>
            </a:r>
          </a:p>
        </p:txBody>
      </p:sp>
      <p:sp>
        <p:nvSpPr>
          <p:cNvPr id="34" name="Rectangle à coins arrondis 33"/>
          <p:cNvSpPr/>
          <p:nvPr/>
        </p:nvSpPr>
        <p:spPr>
          <a:xfrm>
            <a:off x="3275856" y="3286124"/>
            <a:ext cx="3286148" cy="1357322"/>
          </a:xfrm>
          <a:prstGeom prst="wedgeRoundRectCallout">
            <a:avLst>
              <a:gd name="adj1" fmla="val 59272"/>
              <a:gd name="adj2" fmla="val 42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mbria" pitchFamily="18" charset="0"/>
              </a:rPr>
              <a:t>Supportive behaviors  (local acceptance) </a:t>
            </a:r>
            <a:endParaRPr lang="fr-FR" sz="2000" dirty="0" smtClean="0">
              <a:latin typeface="Cambria" pitchFamily="18" charset="0"/>
            </a:endParaRPr>
          </a:p>
          <a:p>
            <a:pPr algn="ctr"/>
            <a:endParaRPr lang="fr-FR" sz="2000" dirty="0" smtClean="0">
              <a:solidFill>
                <a:schemeClr val="bg1"/>
              </a:solidFill>
              <a:latin typeface="Cambria" pitchFamily="18" charset="0"/>
            </a:endParaRPr>
          </a:p>
          <a:p>
            <a:pPr algn="ctr"/>
            <a:endParaRPr lang="fr-FR" sz="2000" dirty="0" smtClean="0">
              <a:solidFill>
                <a:schemeClr val="bg1"/>
              </a:solidFill>
              <a:latin typeface="Cambria" pitchFamily="18" charset="0"/>
            </a:endParaRPr>
          </a:p>
        </p:txBody>
      </p:sp>
      <p:sp>
        <p:nvSpPr>
          <p:cNvPr id="35" name="Rectangle 4"/>
          <p:cNvSpPr>
            <a:spLocks noChangeArrowheads="1"/>
          </p:cNvSpPr>
          <p:nvPr/>
        </p:nvSpPr>
        <p:spPr bwMode="auto">
          <a:xfrm>
            <a:off x="3563888" y="3935560"/>
            <a:ext cx="2763770"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2">
                    <a:lumMod val="90000"/>
                  </a:schemeClr>
                </a:solidFill>
                <a:latin typeface="Cambria" pitchFamily="18" charset="0"/>
              </a:rPr>
              <a:t>Place protective actions</a:t>
            </a:r>
          </a:p>
          <a:p>
            <a:pPr lvl="0" algn="ctr" fontAlgn="base">
              <a:spcBef>
                <a:spcPct val="0"/>
              </a:spcBef>
              <a:spcAft>
                <a:spcPct val="0"/>
              </a:spcAft>
            </a:pPr>
            <a:r>
              <a:rPr lang="en-US" sz="2000" dirty="0" smtClean="0">
                <a:solidFill>
                  <a:schemeClr val="bg2">
                    <a:lumMod val="90000"/>
                  </a:schemeClr>
                </a:solidFill>
                <a:latin typeface="Cambria" pitchFamily="18" charset="0"/>
              </a:rPr>
              <a:t>(local opposition)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800" decel="100000"/>
                                        <p:tgtEl>
                                          <p:spTgt spid="1025"/>
                                        </p:tgtEl>
                                      </p:cBhvr>
                                    </p:animEffect>
                                    <p:anim calcmode="lin" valueType="num">
                                      <p:cBhvr>
                                        <p:cTn id="8" dur="800" decel="100000" fill="hold"/>
                                        <p:tgtEl>
                                          <p:spTgt spid="1025"/>
                                        </p:tgtEl>
                                        <p:attrNameLst>
                                          <p:attrName>style.rotation</p:attrName>
                                        </p:attrNameLst>
                                      </p:cBhvr>
                                      <p:tavLst>
                                        <p:tav tm="0">
                                          <p:val>
                                            <p:fltVal val="-90"/>
                                          </p:val>
                                        </p:tav>
                                        <p:tav tm="100000">
                                          <p:val>
                                            <p:fltVal val="0"/>
                                          </p:val>
                                        </p:tav>
                                      </p:tavLst>
                                    </p:anim>
                                    <p:anim calcmode="lin" valueType="num">
                                      <p:cBhvr>
                                        <p:cTn id="9" dur="800" decel="100000" fill="hold"/>
                                        <p:tgtEl>
                                          <p:spTgt spid="1025"/>
                                        </p:tgtEl>
                                        <p:attrNameLst>
                                          <p:attrName>ppt_x</p:attrName>
                                        </p:attrNameLst>
                                      </p:cBhvr>
                                      <p:tavLst>
                                        <p:tav tm="0">
                                          <p:val>
                                            <p:strVal val="#ppt_x+0.4"/>
                                          </p:val>
                                        </p:tav>
                                        <p:tav tm="100000">
                                          <p:val>
                                            <p:strVal val="#ppt_x-0.05"/>
                                          </p:val>
                                        </p:tav>
                                      </p:tavLst>
                                    </p:anim>
                                    <p:anim calcmode="lin" valueType="num">
                                      <p:cBhvr>
                                        <p:cTn id="10" dur="800" decel="100000" fill="hold"/>
                                        <p:tgtEl>
                                          <p:spTgt spid="10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800" decel="100000"/>
                                        <p:tgtEl>
                                          <p:spTgt spid="24"/>
                                        </p:tgtEl>
                                      </p:cBhvr>
                                    </p:animEffect>
                                    <p:anim calcmode="lin" valueType="num">
                                      <p:cBhvr>
                                        <p:cTn id="16" dur="800" decel="100000" fill="hold"/>
                                        <p:tgtEl>
                                          <p:spTgt spid="24"/>
                                        </p:tgtEl>
                                        <p:attrNameLst>
                                          <p:attrName>style.rotation</p:attrName>
                                        </p:attrNameLst>
                                      </p:cBhvr>
                                      <p:tavLst>
                                        <p:tav tm="0">
                                          <p:val>
                                            <p:fltVal val="-90"/>
                                          </p:val>
                                        </p:tav>
                                        <p:tav tm="100000">
                                          <p:val>
                                            <p:fltVal val="0"/>
                                          </p:val>
                                        </p:tav>
                                      </p:tavLst>
                                    </p:anim>
                                    <p:anim calcmode="lin" valueType="num">
                                      <p:cBhvr>
                                        <p:cTn id="17" dur="800" decel="100000" fill="hold"/>
                                        <p:tgtEl>
                                          <p:spTgt spid="24"/>
                                        </p:tgtEl>
                                        <p:attrNameLst>
                                          <p:attrName>ppt_x</p:attrName>
                                        </p:attrNameLst>
                                      </p:cBhvr>
                                      <p:tavLst>
                                        <p:tav tm="0">
                                          <p:val>
                                            <p:strVal val="#ppt_x+0.4"/>
                                          </p:val>
                                        </p:tav>
                                        <p:tav tm="100000">
                                          <p:val>
                                            <p:strVal val="#ppt_x-0.05"/>
                                          </p:val>
                                        </p:tav>
                                      </p:tavLst>
                                    </p:anim>
                                    <p:anim calcmode="lin" valueType="num">
                                      <p:cBhvr>
                                        <p:cTn id="18" dur="800" decel="100000" fill="hold"/>
                                        <p:tgtEl>
                                          <p:spTgt spid="2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800" decel="100000"/>
                                        <p:tgtEl>
                                          <p:spTgt spid="25"/>
                                        </p:tgtEl>
                                      </p:cBhvr>
                                    </p:animEffect>
                                    <p:anim calcmode="lin" valueType="num">
                                      <p:cBhvr>
                                        <p:cTn id="26" dur="800" decel="100000" fill="hold"/>
                                        <p:tgtEl>
                                          <p:spTgt spid="25"/>
                                        </p:tgtEl>
                                        <p:attrNameLst>
                                          <p:attrName>style.rotation</p:attrName>
                                        </p:attrNameLst>
                                      </p:cBhvr>
                                      <p:tavLst>
                                        <p:tav tm="0">
                                          <p:val>
                                            <p:fltVal val="-90"/>
                                          </p:val>
                                        </p:tav>
                                        <p:tav tm="100000">
                                          <p:val>
                                            <p:fltVal val="0"/>
                                          </p:val>
                                        </p:tav>
                                      </p:tavLst>
                                    </p:anim>
                                    <p:anim calcmode="lin" valueType="num">
                                      <p:cBhvr>
                                        <p:cTn id="27" dur="800" decel="100000" fill="hold"/>
                                        <p:tgtEl>
                                          <p:spTgt spid="25"/>
                                        </p:tgtEl>
                                        <p:attrNameLst>
                                          <p:attrName>ppt_x</p:attrName>
                                        </p:attrNameLst>
                                      </p:cBhvr>
                                      <p:tavLst>
                                        <p:tav tm="0">
                                          <p:val>
                                            <p:strVal val="#ppt_x+0.4"/>
                                          </p:val>
                                        </p:tav>
                                        <p:tav tm="100000">
                                          <p:val>
                                            <p:strVal val="#ppt_x-0.05"/>
                                          </p:val>
                                        </p:tav>
                                      </p:tavLst>
                                    </p:anim>
                                    <p:anim calcmode="lin" valueType="num">
                                      <p:cBhvr>
                                        <p:cTn id="28" dur="800" decel="100000" fill="hold"/>
                                        <p:tgtEl>
                                          <p:spTgt spid="2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800" decel="100000"/>
                                        <p:tgtEl>
                                          <p:spTgt spid="32"/>
                                        </p:tgtEl>
                                      </p:cBhvr>
                                    </p:animEffect>
                                    <p:anim calcmode="lin" valueType="num">
                                      <p:cBhvr>
                                        <p:cTn id="36" dur="800" decel="100000" fill="hold"/>
                                        <p:tgtEl>
                                          <p:spTgt spid="32"/>
                                        </p:tgtEl>
                                        <p:attrNameLst>
                                          <p:attrName>style.rotation</p:attrName>
                                        </p:attrNameLst>
                                      </p:cBhvr>
                                      <p:tavLst>
                                        <p:tav tm="0">
                                          <p:val>
                                            <p:fltVal val="-90"/>
                                          </p:val>
                                        </p:tav>
                                        <p:tav tm="100000">
                                          <p:val>
                                            <p:fltVal val="0"/>
                                          </p:val>
                                        </p:tav>
                                      </p:tavLst>
                                    </p:anim>
                                    <p:anim calcmode="lin" valueType="num">
                                      <p:cBhvr>
                                        <p:cTn id="37" dur="800" decel="100000" fill="hold"/>
                                        <p:tgtEl>
                                          <p:spTgt spid="32"/>
                                        </p:tgtEl>
                                        <p:attrNameLst>
                                          <p:attrName>ppt_x</p:attrName>
                                        </p:attrNameLst>
                                      </p:cBhvr>
                                      <p:tavLst>
                                        <p:tav tm="0">
                                          <p:val>
                                            <p:strVal val="#ppt_x+0.4"/>
                                          </p:val>
                                        </p:tav>
                                        <p:tav tm="100000">
                                          <p:val>
                                            <p:strVal val="#ppt_x-0.05"/>
                                          </p:val>
                                        </p:tav>
                                      </p:tavLst>
                                    </p:anim>
                                    <p:anim calcmode="lin" valueType="num">
                                      <p:cBhvr>
                                        <p:cTn id="38" dur="800" decel="100000" fill="hold"/>
                                        <p:tgtEl>
                                          <p:spTgt spid="3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3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800" decel="100000"/>
                                        <p:tgtEl>
                                          <p:spTgt spid="26"/>
                                        </p:tgtEl>
                                      </p:cBhvr>
                                    </p:animEffect>
                                    <p:anim calcmode="lin" valueType="num">
                                      <p:cBhvr>
                                        <p:cTn id="48" dur="800" decel="100000" fill="hold"/>
                                        <p:tgtEl>
                                          <p:spTgt spid="26"/>
                                        </p:tgtEl>
                                        <p:attrNameLst>
                                          <p:attrName>style.rotation</p:attrName>
                                        </p:attrNameLst>
                                      </p:cBhvr>
                                      <p:tavLst>
                                        <p:tav tm="0">
                                          <p:val>
                                            <p:fltVal val="-90"/>
                                          </p:val>
                                        </p:tav>
                                        <p:tav tm="100000">
                                          <p:val>
                                            <p:fltVal val="0"/>
                                          </p:val>
                                        </p:tav>
                                      </p:tavLst>
                                    </p:anim>
                                    <p:anim calcmode="lin" valueType="num">
                                      <p:cBhvr>
                                        <p:cTn id="49" dur="800" decel="100000" fill="hold"/>
                                        <p:tgtEl>
                                          <p:spTgt spid="26"/>
                                        </p:tgtEl>
                                        <p:attrNameLst>
                                          <p:attrName>ppt_x</p:attrName>
                                        </p:attrNameLst>
                                      </p:cBhvr>
                                      <p:tavLst>
                                        <p:tav tm="0">
                                          <p:val>
                                            <p:strVal val="#ppt_x+0.4"/>
                                          </p:val>
                                        </p:tav>
                                        <p:tav tm="100000">
                                          <p:val>
                                            <p:strVal val="#ppt_x-0.05"/>
                                          </p:val>
                                        </p:tav>
                                      </p:tavLst>
                                    </p:anim>
                                    <p:anim calcmode="lin" valueType="num">
                                      <p:cBhvr>
                                        <p:cTn id="50" dur="800" decel="100000" fill="hold"/>
                                        <p:tgtEl>
                                          <p:spTgt spid="2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800" decel="100000"/>
                                        <p:tgtEl>
                                          <p:spTgt spid="33"/>
                                        </p:tgtEl>
                                      </p:cBhvr>
                                    </p:animEffect>
                                    <p:anim calcmode="lin" valueType="num">
                                      <p:cBhvr>
                                        <p:cTn id="58" dur="800" decel="100000" fill="hold"/>
                                        <p:tgtEl>
                                          <p:spTgt spid="33"/>
                                        </p:tgtEl>
                                        <p:attrNameLst>
                                          <p:attrName>style.rotation</p:attrName>
                                        </p:attrNameLst>
                                      </p:cBhvr>
                                      <p:tavLst>
                                        <p:tav tm="0">
                                          <p:val>
                                            <p:fltVal val="-90"/>
                                          </p:val>
                                        </p:tav>
                                        <p:tav tm="100000">
                                          <p:val>
                                            <p:fltVal val="0"/>
                                          </p:val>
                                        </p:tav>
                                      </p:tavLst>
                                    </p:anim>
                                    <p:anim calcmode="lin" valueType="num">
                                      <p:cBhvr>
                                        <p:cTn id="59" dur="800" decel="100000" fill="hold"/>
                                        <p:tgtEl>
                                          <p:spTgt spid="33"/>
                                        </p:tgtEl>
                                        <p:attrNameLst>
                                          <p:attrName>ppt_x</p:attrName>
                                        </p:attrNameLst>
                                      </p:cBhvr>
                                      <p:tavLst>
                                        <p:tav tm="0">
                                          <p:val>
                                            <p:strVal val="#ppt_x+0.4"/>
                                          </p:val>
                                        </p:tav>
                                        <p:tav tm="100000">
                                          <p:val>
                                            <p:strVal val="#ppt_x-0.05"/>
                                          </p:val>
                                        </p:tav>
                                      </p:tavLst>
                                    </p:anim>
                                    <p:anim calcmode="lin" valueType="num">
                                      <p:cBhvr>
                                        <p:cTn id="60" dur="800" decel="100000" fill="hold"/>
                                        <p:tgtEl>
                                          <p:spTgt spid="33"/>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fade">
                                      <p:cBhvr>
                                        <p:cTn id="67" dur="800" decel="100000"/>
                                        <p:tgtEl>
                                          <p:spTgt spid="1026"/>
                                        </p:tgtEl>
                                      </p:cBhvr>
                                    </p:animEffect>
                                    <p:anim calcmode="lin" valueType="num">
                                      <p:cBhvr>
                                        <p:cTn id="68" dur="800" decel="100000" fill="hold"/>
                                        <p:tgtEl>
                                          <p:spTgt spid="1026"/>
                                        </p:tgtEl>
                                        <p:attrNameLst>
                                          <p:attrName>style.rotation</p:attrName>
                                        </p:attrNameLst>
                                      </p:cBhvr>
                                      <p:tavLst>
                                        <p:tav tm="0">
                                          <p:val>
                                            <p:fltVal val="-90"/>
                                          </p:val>
                                        </p:tav>
                                        <p:tav tm="100000">
                                          <p:val>
                                            <p:fltVal val="0"/>
                                          </p:val>
                                        </p:tav>
                                      </p:tavLst>
                                    </p:anim>
                                    <p:anim calcmode="lin" valueType="num">
                                      <p:cBhvr>
                                        <p:cTn id="69" dur="800" decel="100000" fill="hold"/>
                                        <p:tgtEl>
                                          <p:spTgt spid="1026"/>
                                        </p:tgtEl>
                                        <p:attrNameLst>
                                          <p:attrName>ppt_x</p:attrName>
                                        </p:attrNameLst>
                                      </p:cBhvr>
                                      <p:tavLst>
                                        <p:tav tm="0">
                                          <p:val>
                                            <p:strVal val="#ppt_x+0.4"/>
                                          </p:val>
                                        </p:tav>
                                        <p:tav tm="100000">
                                          <p:val>
                                            <p:strVal val="#ppt_x-0.05"/>
                                          </p:val>
                                        </p:tav>
                                      </p:tavLst>
                                    </p:anim>
                                    <p:anim calcmode="lin" valueType="num">
                                      <p:cBhvr>
                                        <p:cTn id="70" dur="800" decel="100000" fill="hold"/>
                                        <p:tgtEl>
                                          <p:spTgt spid="1026"/>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400" decel="100000"/>
                                        <p:tgtEl>
                                          <p:spTgt spid="36"/>
                                        </p:tgtEl>
                                      </p:cBhvr>
                                    </p:animEffect>
                                    <p:anim calcmode="lin" valueType="num">
                                      <p:cBhvr>
                                        <p:cTn id="78" dur="2400" decel="100000" fill="hold"/>
                                        <p:tgtEl>
                                          <p:spTgt spid="36"/>
                                        </p:tgtEl>
                                        <p:attrNameLst>
                                          <p:attrName>style.rotation</p:attrName>
                                        </p:attrNameLst>
                                      </p:cBhvr>
                                      <p:tavLst>
                                        <p:tav tm="0">
                                          <p:val>
                                            <p:fltVal val="-90"/>
                                          </p:val>
                                        </p:tav>
                                        <p:tav tm="100000">
                                          <p:val>
                                            <p:fltVal val="0"/>
                                          </p:val>
                                        </p:tav>
                                      </p:tavLst>
                                    </p:anim>
                                    <p:anim calcmode="lin" valueType="num">
                                      <p:cBhvr>
                                        <p:cTn id="79" dur="2400" decel="100000" fill="hold"/>
                                        <p:tgtEl>
                                          <p:spTgt spid="36"/>
                                        </p:tgtEl>
                                        <p:attrNameLst>
                                          <p:attrName>ppt_x</p:attrName>
                                        </p:attrNameLst>
                                      </p:cBhvr>
                                      <p:tavLst>
                                        <p:tav tm="0">
                                          <p:val>
                                            <p:strVal val="#ppt_x+0.4"/>
                                          </p:val>
                                        </p:tav>
                                        <p:tav tm="100000">
                                          <p:val>
                                            <p:strVal val="#ppt_x-0.05"/>
                                          </p:val>
                                        </p:tav>
                                      </p:tavLst>
                                    </p:anim>
                                    <p:anim calcmode="lin" valueType="num">
                                      <p:cBhvr>
                                        <p:cTn id="80" dur="2400" decel="100000" fill="hold"/>
                                        <p:tgtEl>
                                          <p:spTgt spid="36"/>
                                        </p:tgtEl>
                                        <p:attrNameLst>
                                          <p:attrName>ppt_y</p:attrName>
                                        </p:attrNameLst>
                                      </p:cBhvr>
                                      <p:tavLst>
                                        <p:tav tm="0">
                                          <p:val>
                                            <p:strVal val="#ppt_y-0.4"/>
                                          </p:val>
                                        </p:tav>
                                        <p:tav tm="100000">
                                          <p:val>
                                            <p:strVal val="#ppt_y+0.1"/>
                                          </p:val>
                                        </p:tav>
                                      </p:tavLst>
                                    </p:anim>
                                    <p:anim calcmode="lin" valueType="num">
                                      <p:cBhvr>
                                        <p:cTn id="81" dur="600" accel="100000" fill="hold">
                                          <p:stCondLst>
                                            <p:cond delay="2400"/>
                                          </p:stCondLst>
                                        </p:cTn>
                                        <p:tgtEl>
                                          <p:spTgt spid="36"/>
                                        </p:tgtEl>
                                        <p:attrNameLst>
                                          <p:attrName>ppt_x</p:attrName>
                                        </p:attrNameLst>
                                      </p:cBhvr>
                                      <p:tavLst>
                                        <p:tav tm="0">
                                          <p:val>
                                            <p:strVal val="#ppt_x-0.05"/>
                                          </p:val>
                                        </p:tav>
                                        <p:tav tm="100000">
                                          <p:val>
                                            <p:strVal val="#ppt_x"/>
                                          </p:val>
                                        </p:tav>
                                      </p:tavLst>
                                    </p:anim>
                                    <p:anim calcmode="lin" valueType="num">
                                      <p:cBhvr>
                                        <p:cTn id="82" dur="600" accel="100000" fill="hold">
                                          <p:stCondLst>
                                            <p:cond delay="24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3"/>
                                        </p:tgtEl>
                                        <p:attrNameLst>
                                          <p:attrName>style.visibility</p:attrName>
                                        </p:attrNameLst>
                                      </p:cBhvr>
                                      <p:to>
                                        <p:strVal val="hidden"/>
                                      </p:to>
                                    </p:set>
                                  </p:childTnLst>
                                </p:cTn>
                              </p:par>
                              <p:par>
                                <p:cTn id="87" presetID="3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800" decel="100000"/>
                                        <p:tgtEl>
                                          <p:spTgt spid="27"/>
                                        </p:tgtEl>
                                      </p:cBhvr>
                                    </p:animEffect>
                                    <p:anim calcmode="lin" valueType="num">
                                      <p:cBhvr>
                                        <p:cTn id="90" dur="800" decel="100000" fill="hold"/>
                                        <p:tgtEl>
                                          <p:spTgt spid="27"/>
                                        </p:tgtEl>
                                        <p:attrNameLst>
                                          <p:attrName>style.rotation</p:attrName>
                                        </p:attrNameLst>
                                      </p:cBhvr>
                                      <p:tavLst>
                                        <p:tav tm="0">
                                          <p:val>
                                            <p:fltVal val="-90"/>
                                          </p:val>
                                        </p:tav>
                                        <p:tav tm="100000">
                                          <p:val>
                                            <p:fltVal val="0"/>
                                          </p:val>
                                        </p:tav>
                                      </p:tavLst>
                                    </p:anim>
                                    <p:anim calcmode="lin" valueType="num">
                                      <p:cBhvr>
                                        <p:cTn id="91" dur="800" decel="100000" fill="hold"/>
                                        <p:tgtEl>
                                          <p:spTgt spid="27"/>
                                        </p:tgtEl>
                                        <p:attrNameLst>
                                          <p:attrName>ppt_x</p:attrName>
                                        </p:attrNameLst>
                                      </p:cBhvr>
                                      <p:tavLst>
                                        <p:tav tm="0">
                                          <p:val>
                                            <p:strVal val="#ppt_x+0.4"/>
                                          </p:val>
                                        </p:tav>
                                        <p:tav tm="100000">
                                          <p:val>
                                            <p:strVal val="#ppt_x-0.05"/>
                                          </p:val>
                                        </p:tav>
                                      </p:tavLst>
                                    </p:anim>
                                    <p:anim calcmode="lin" valueType="num">
                                      <p:cBhvr>
                                        <p:cTn id="92" dur="800" decel="100000" fill="hold"/>
                                        <p:tgtEl>
                                          <p:spTgt spid="27"/>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0"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800" decel="100000"/>
                                        <p:tgtEl>
                                          <p:spTgt spid="42"/>
                                        </p:tgtEl>
                                      </p:cBhvr>
                                    </p:animEffect>
                                    <p:anim calcmode="lin" valueType="num">
                                      <p:cBhvr>
                                        <p:cTn id="100" dur="800" decel="100000" fill="hold"/>
                                        <p:tgtEl>
                                          <p:spTgt spid="42"/>
                                        </p:tgtEl>
                                        <p:attrNameLst>
                                          <p:attrName>style.rotation</p:attrName>
                                        </p:attrNameLst>
                                      </p:cBhvr>
                                      <p:tavLst>
                                        <p:tav tm="0">
                                          <p:val>
                                            <p:fltVal val="-90"/>
                                          </p:val>
                                        </p:tav>
                                        <p:tav tm="100000">
                                          <p:val>
                                            <p:fltVal val="0"/>
                                          </p:val>
                                        </p:tav>
                                      </p:tavLst>
                                    </p:anim>
                                    <p:anim calcmode="lin" valueType="num">
                                      <p:cBhvr>
                                        <p:cTn id="101" dur="800" decel="100000" fill="hold"/>
                                        <p:tgtEl>
                                          <p:spTgt spid="42"/>
                                        </p:tgtEl>
                                        <p:attrNameLst>
                                          <p:attrName>ppt_x</p:attrName>
                                        </p:attrNameLst>
                                      </p:cBhvr>
                                      <p:tavLst>
                                        <p:tav tm="0">
                                          <p:val>
                                            <p:strVal val="#ppt_x+0.4"/>
                                          </p:val>
                                        </p:tav>
                                        <p:tav tm="100000">
                                          <p:val>
                                            <p:strVal val="#ppt_x-0.05"/>
                                          </p:val>
                                        </p:tav>
                                      </p:tavLst>
                                    </p:anim>
                                    <p:anim calcmode="lin" valueType="num">
                                      <p:cBhvr>
                                        <p:cTn id="102" dur="800" decel="100000" fill="hold"/>
                                        <p:tgtEl>
                                          <p:spTgt spid="42"/>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105" presetID="30"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800" decel="100000"/>
                                        <p:tgtEl>
                                          <p:spTgt spid="43"/>
                                        </p:tgtEl>
                                      </p:cBhvr>
                                    </p:animEffect>
                                    <p:anim calcmode="lin" valueType="num">
                                      <p:cBhvr>
                                        <p:cTn id="108" dur="800" decel="100000" fill="hold"/>
                                        <p:tgtEl>
                                          <p:spTgt spid="43"/>
                                        </p:tgtEl>
                                        <p:attrNameLst>
                                          <p:attrName>style.rotation</p:attrName>
                                        </p:attrNameLst>
                                      </p:cBhvr>
                                      <p:tavLst>
                                        <p:tav tm="0">
                                          <p:val>
                                            <p:fltVal val="-90"/>
                                          </p:val>
                                        </p:tav>
                                        <p:tav tm="100000">
                                          <p:val>
                                            <p:fltVal val="0"/>
                                          </p:val>
                                        </p:tav>
                                      </p:tavLst>
                                    </p:anim>
                                    <p:anim calcmode="lin" valueType="num">
                                      <p:cBhvr>
                                        <p:cTn id="109" dur="800" decel="100000" fill="hold"/>
                                        <p:tgtEl>
                                          <p:spTgt spid="43"/>
                                        </p:tgtEl>
                                        <p:attrNameLst>
                                          <p:attrName>ppt_x</p:attrName>
                                        </p:attrNameLst>
                                      </p:cBhvr>
                                      <p:tavLst>
                                        <p:tav tm="0">
                                          <p:val>
                                            <p:strVal val="#ppt_x+0.4"/>
                                          </p:val>
                                        </p:tav>
                                        <p:tav tm="100000">
                                          <p:val>
                                            <p:strVal val="#ppt_x-0.05"/>
                                          </p:val>
                                        </p:tav>
                                      </p:tavLst>
                                    </p:anim>
                                    <p:anim calcmode="lin" valueType="num">
                                      <p:cBhvr>
                                        <p:cTn id="110" dur="800" decel="100000" fill="hold"/>
                                        <p:tgtEl>
                                          <p:spTgt spid="43"/>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800" decel="100000"/>
                                        <p:tgtEl>
                                          <p:spTgt spid="41"/>
                                        </p:tgtEl>
                                      </p:cBhvr>
                                    </p:animEffect>
                                    <p:anim calcmode="lin" valueType="num">
                                      <p:cBhvr>
                                        <p:cTn id="118" dur="800" decel="100000" fill="hold"/>
                                        <p:tgtEl>
                                          <p:spTgt spid="41"/>
                                        </p:tgtEl>
                                        <p:attrNameLst>
                                          <p:attrName>style.rotation</p:attrName>
                                        </p:attrNameLst>
                                      </p:cBhvr>
                                      <p:tavLst>
                                        <p:tav tm="0">
                                          <p:val>
                                            <p:fltVal val="-90"/>
                                          </p:val>
                                        </p:tav>
                                        <p:tav tm="100000">
                                          <p:val>
                                            <p:fltVal val="0"/>
                                          </p:val>
                                        </p:tav>
                                      </p:tavLst>
                                    </p:anim>
                                    <p:anim calcmode="lin" valueType="num">
                                      <p:cBhvr>
                                        <p:cTn id="119" dur="800" decel="100000" fill="hold"/>
                                        <p:tgtEl>
                                          <p:spTgt spid="41"/>
                                        </p:tgtEl>
                                        <p:attrNameLst>
                                          <p:attrName>ppt_x</p:attrName>
                                        </p:attrNameLst>
                                      </p:cBhvr>
                                      <p:tavLst>
                                        <p:tav tm="0">
                                          <p:val>
                                            <p:strVal val="#ppt_x+0.4"/>
                                          </p:val>
                                        </p:tav>
                                        <p:tav tm="100000">
                                          <p:val>
                                            <p:strVal val="#ppt_x-0.05"/>
                                          </p:val>
                                        </p:tav>
                                      </p:tavLst>
                                    </p:anim>
                                    <p:anim calcmode="lin" valueType="num">
                                      <p:cBhvr>
                                        <p:cTn id="120" dur="800" decel="100000" fill="hold"/>
                                        <p:tgtEl>
                                          <p:spTgt spid="4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0" presetClass="entr" presetSubtype="0"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800" decel="100000"/>
                                        <p:tgtEl>
                                          <p:spTgt spid="46"/>
                                        </p:tgtEl>
                                      </p:cBhvr>
                                    </p:animEffect>
                                    <p:anim calcmode="lin" valueType="num">
                                      <p:cBhvr>
                                        <p:cTn id="128" dur="800" decel="100000" fill="hold"/>
                                        <p:tgtEl>
                                          <p:spTgt spid="46"/>
                                        </p:tgtEl>
                                        <p:attrNameLst>
                                          <p:attrName>style.rotation</p:attrName>
                                        </p:attrNameLst>
                                      </p:cBhvr>
                                      <p:tavLst>
                                        <p:tav tm="0">
                                          <p:val>
                                            <p:fltVal val="-90"/>
                                          </p:val>
                                        </p:tav>
                                        <p:tav tm="100000">
                                          <p:val>
                                            <p:fltVal val="0"/>
                                          </p:val>
                                        </p:tav>
                                      </p:tavLst>
                                    </p:anim>
                                    <p:anim calcmode="lin" valueType="num">
                                      <p:cBhvr>
                                        <p:cTn id="129" dur="800" decel="100000" fill="hold"/>
                                        <p:tgtEl>
                                          <p:spTgt spid="46"/>
                                        </p:tgtEl>
                                        <p:attrNameLst>
                                          <p:attrName>ppt_x</p:attrName>
                                        </p:attrNameLst>
                                      </p:cBhvr>
                                      <p:tavLst>
                                        <p:tav tm="0">
                                          <p:val>
                                            <p:strVal val="#ppt_x+0.4"/>
                                          </p:val>
                                        </p:tav>
                                        <p:tav tm="100000">
                                          <p:val>
                                            <p:strVal val="#ppt_x-0.05"/>
                                          </p:val>
                                        </p:tav>
                                      </p:tavLst>
                                    </p:anim>
                                    <p:anim calcmode="lin" valueType="num">
                                      <p:cBhvr>
                                        <p:cTn id="130" dur="800" decel="100000" fill="hold"/>
                                        <p:tgtEl>
                                          <p:spTgt spid="46"/>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0"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800" decel="100000"/>
                                        <p:tgtEl>
                                          <p:spTgt spid="23"/>
                                        </p:tgtEl>
                                      </p:cBhvr>
                                    </p:animEffect>
                                    <p:anim calcmode="lin" valueType="num">
                                      <p:cBhvr>
                                        <p:cTn id="138" dur="800" decel="100000" fill="hold"/>
                                        <p:tgtEl>
                                          <p:spTgt spid="23"/>
                                        </p:tgtEl>
                                        <p:attrNameLst>
                                          <p:attrName>style.rotation</p:attrName>
                                        </p:attrNameLst>
                                      </p:cBhvr>
                                      <p:tavLst>
                                        <p:tav tm="0">
                                          <p:val>
                                            <p:fltVal val="-90"/>
                                          </p:val>
                                        </p:tav>
                                        <p:tav tm="100000">
                                          <p:val>
                                            <p:fltVal val="0"/>
                                          </p:val>
                                        </p:tav>
                                      </p:tavLst>
                                    </p:anim>
                                    <p:anim calcmode="lin" valueType="num">
                                      <p:cBhvr>
                                        <p:cTn id="139" dur="800" decel="100000" fill="hold"/>
                                        <p:tgtEl>
                                          <p:spTgt spid="23"/>
                                        </p:tgtEl>
                                        <p:attrNameLst>
                                          <p:attrName>ppt_x</p:attrName>
                                        </p:attrNameLst>
                                      </p:cBhvr>
                                      <p:tavLst>
                                        <p:tav tm="0">
                                          <p:val>
                                            <p:strVal val="#ppt_x+0.4"/>
                                          </p:val>
                                        </p:tav>
                                        <p:tav tm="100000">
                                          <p:val>
                                            <p:strVal val="#ppt_x-0.05"/>
                                          </p:val>
                                        </p:tav>
                                      </p:tavLst>
                                    </p:anim>
                                    <p:anim calcmode="lin" valueType="num">
                                      <p:cBhvr>
                                        <p:cTn id="140" dur="800" decel="100000" fill="hold"/>
                                        <p:tgtEl>
                                          <p:spTgt spid="23"/>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0" presetClass="entr" presetSubtype="0" fill="hold" grpId="0" nodeType="click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800" decel="100000"/>
                                        <p:tgtEl>
                                          <p:spTgt spid="44"/>
                                        </p:tgtEl>
                                      </p:cBhvr>
                                    </p:animEffect>
                                    <p:anim calcmode="lin" valueType="num">
                                      <p:cBhvr>
                                        <p:cTn id="148" dur="800" decel="100000" fill="hold"/>
                                        <p:tgtEl>
                                          <p:spTgt spid="44"/>
                                        </p:tgtEl>
                                        <p:attrNameLst>
                                          <p:attrName>style.rotation</p:attrName>
                                        </p:attrNameLst>
                                      </p:cBhvr>
                                      <p:tavLst>
                                        <p:tav tm="0">
                                          <p:val>
                                            <p:fltVal val="-90"/>
                                          </p:val>
                                        </p:tav>
                                        <p:tav tm="100000">
                                          <p:val>
                                            <p:fltVal val="0"/>
                                          </p:val>
                                        </p:tav>
                                      </p:tavLst>
                                    </p:anim>
                                    <p:anim calcmode="lin" valueType="num">
                                      <p:cBhvr>
                                        <p:cTn id="149" dur="800" decel="100000" fill="hold"/>
                                        <p:tgtEl>
                                          <p:spTgt spid="44"/>
                                        </p:tgtEl>
                                        <p:attrNameLst>
                                          <p:attrName>ppt_x</p:attrName>
                                        </p:attrNameLst>
                                      </p:cBhvr>
                                      <p:tavLst>
                                        <p:tav tm="0">
                                          <p:val>
                                            <p:strVal val="#ppt_x+0.4"/>
                                          </p:val>
                                        </p:tav>
                                        <p:tav tm="100000">
                                          <p:val>
                                            <p:strVal val="#ppt_x-0.05"/>
                                          </p:val>
                                        </p:tav>
                                      </p:tavLst>
                                    </p:anim>
                                    <p:anim calcmode="lin" valueType="num">
                                      <p:cBhvr>
                                        <p:cTn id="150" dur="800" decel="100000" fill="hold"/>
                                        <p:tgtEl>
                                          <p:spTgt spid="44"/>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153" presetID="30" presetClass="entr" presetSubtype="0"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fade">
                                      <p:cBhvr>
                                        <p:cTn id="155" dur="800" decel="100000"/>
                                        <p:tgtEl>
                                          <p:spTgt spid="47"/>
                                        </p:tgtEl>
                                      </p:cBhvr>
                                    </p:animEffect>
                                    <p:anim calcmode="lin" valueType="num">
                                      <p:cBhvr>
                                        <p:cTn id="156" dur="800" decel="100000" fill="hold"/>
                                        <p:tgtEl>
                                          <p:spTgt spid="47"/>
                                        </p:tgtEl>
                                        <p:attrNameLst>
                                          <p:attrName>style.rotation</p:attrName>
                                        </p:attrNameLst>
                                      </p:cBhvr>
                                      <p:tavLst>
                                        <p:tav tm="0">
                                          <p:val>
                                            <p:fltVal val="-90"/>
                                          </p:val>
                                        </p:tav>
                                        <p:tav tm="100000">
                                          <p:val>
                                            <p:fltVal val="0"/>
                                          </p:val>
                                        </p:tav>
                                      </p:tavLst>
                                    </p:anim>
                                    <p:anim calcmode="lin" valueType="num">
                                      <p:cBhvr>
                                        <p:cTn id="157" dur="800" decel="100000" fill="hold"/>
                                        <p:tgtEl>
                                          <p:spTgt spid="47"/>
                                        </p:tgtEl>
                                        <p:attrNameLst>
                                          <p:attrName>ppt_x</p:attrName>
                                        </p:attrNameLst>
                                      </p:cBhvr>
                                      <p:tavLst>
                                        <p:tav tm="0">
                                          <p:val>
                                            <p:strVal val="#ppt_x+0.4"/>
                                          </p:val>
                                        </p:tav>
                                        <p:tav tm="100000">
                                          <p:val>
                                            <p:strVal val="#ppt_x-0.05"/>
                                          </p:val>
                                        </p:tav>
                                      </p:tavLst>
                                    </p:anim>
                                    <p:anim calcmode="lin" valueType="num">
                                      <p:cBhvr>
                                        <p:cTn id="158" dur="800" decel="100000" fill="hold"/>
                                        <p:tgtEl>
                                          <p:spTgt spid="47"/>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161" presetID="30" presetClass="entr" presetSubtype="0" fill="hold" grpId="0" nodeType="withEffect">
                                  <p:stCondLst>
                                    <p:cond delay="0"/>
                                  </p:stCondLst>
                                  <p:childTnLst>
                                    <p:set>
                                      <p:cBhvr>
                                        <p:cTn id="162" dur="1" fill="hold">
                                          <p:stCondLst>
                                            <p:cond delay="0"/>
                                          </p:stCondLst>
                                        </p:cTn>
                                        <p:tgtEl>
                                          <p:spTgt spid="30"/>
                                        </p:tgtEl>
                                        <p:attrNameLst>
                                          <p:attrName>style.visibility</p:attrName>
                                        </p:attrNameLst>
                                      </p:cBhvr>
                                      <p:to>
                                        <p:strVal val="visible"/>
                                      </p:to>
                                    </p:set>
                                    <p:animEffect transition="in" filter="fade">
                                      <p:cBhvr>
                                        <p:cTn id="163" dur="800" decel="100000"/>
                                        <p:tgtEl>
                                          <p:spTgt spid="30"/>
                                        </p:tgtEl>
                                      </p:cBhvr>
                                    </p:animEffect>
                                    <p:anim calcmode="lin" valueType="num">
                                      <p:cBhvr>
                                        <p:cTn id="164" dur="800" decel="100000" fill="hold"/>
                                        <p:tgtEl>
                                          <p:spTgt spid="30"/>
                                        </p:tgtEl>
                                        <p:attrNameLst>
                                          <p:attrName>style.rotation</p:attrName>
                                        </p:attrNameLst>
                                      </p:cBhvr>
                                      <p:tavLst>
                                        <p:tav tm="0">
                                          <p:val>
                                            <p:fltVal val="-90"/>
                                          </p:val>
                                        </p:tav>
                                        <p:tav tm="100000">
                                          <p:val>
                                            <p:fltVal val="0"/>
                                          </p:val>
                                        </p:tav>
                                      </p:tavLst>
                                    </p:anim>
                                    <p:anim calcmode="lin" valueType="num">
                                      <p:cBhvr>
                                        <p:cTn id="165" dur="800" decel="100000" fill="hold"/>
                                        <p:tgtEl>
                                          <p:spTgt spid="30"/>
                                        </p:tgtEl>
                                        <p:attrNameLst>
                                          <p:attrName>ppt_x</p:attrName>
                                        </p:attrNameLst>
                                      </p:cBhvr>
                                      <p:tavLst>
                                        <p:tav tm="0">
                                          <p:val>
                                            <p:strVal val="#ppt_x+0.4"/>
                                          </p:val>
                                        </p:tav>
                                        <p:tav tm="100000">
                                          <p:val>
                                            <p:strVal val="#ppt_x-0.05"/>
                                          </p:val>
                                        </p:tav>
                                      </p:tavLst>
                                    </p:anim>
                                    <p:anim calcmode="lin" valueType="num">
                                      <p:cBhvr>
                                        <p:cTn id="166" dur="800" decel="100000" fill="hold"/>
                                        <p:tgtEl>
                                          <p:spTgt spid="30"/>
                                        </p:tgtEl>
                                        <p:attrNameLst>
                                          <p:attrName>ppt_y</p:attrName>
                                        </p:attrNameLst>
                                      </p:cBhvr>
                                      <p:tavLst>
                                        <p:tav tm="0">
                                          <p:val>
                                            <p:strVal val="#ppt_y-0.4"/>
                                          </p:val>
                                        </p:tav>
                                        <p:tav tm="100000">
                                          <p:val>
                                            <p:strVal val="#ppt_y+0.1"/>
                                          </p:val>
                                        </p:tav>
                                      </p:tavLst>
                                    </p:anim>
                                    <p:anim calcmode="lin" valueType="num">
                                      <p:cBhvr>
                                        <p:cTn id="167"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68"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30" presetClass="entr" presetSubtype="0" fill="hold" grpId="0" nodeType="click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fade">
                                      <p:cBhvr>
                                        <p:cTn id="173" dur="800" decel="100000"/>
                                        <p:tgtEl>
                                          <p:spTgt spid="28"/>
                                        </p:tgtEl>
                                      </p:cBhvr>
                                    </p:animEffect>
                                    <p:anim calcmode="lin" valueType="num">
                                      <p:cBhvr>
                                        <p:cTn id="174" dur="800" decel="100000" fill="hold"/>
                                        <p:tgtEl>
                                          <p:spTgt spid="28"/>
                                        </p:tgtEl>
                                        <p:attrNameLst>
                                          <p:attrName>style.rotation</p:attrName>
                                        </p:attrNameLst>
                                      </p:cBhvr>
                                      <p:tavLst>
                                        <p:tav tm="0">
                                          <p:val>
                                            <p:fltVal val="-90"/>
                                          </p:val>
                                        </p:tav>
                                        <p:tav tm="100000">
                                          <p:val>
                                            <p:fltVal val="0"/>
                                          </p:val>
                                        </p:tav>
                                      </p:tavLst>
                                    </p:anim>
                                    <p:anim calcmode="lin" valueType="num">
                                      <p:cBhvr>
                                        <p:cTn id="175" dur="800" decel="100000" fill="hold"/>
                                        <p:tgtEl>
                                          <p:spTgt spid="28"/>
                                        </p:tgtEl>
                                        <p:attrNameLst>
                                          <p:attrName>ppt_x</p:attrName>
                                        </p:attrNameLst>
                                      </p:cBhvr>
                                      <p:tavLst>
                                        <p:tav tm="0">
                                          <p:val>
                                            <p:strVal val="#ppt_x+0.4"/>
                                          </p:val>
                                        </p:tav>
                                        <p:tav tm="100000">
                                          <p:val>
                                            <p:strVal val="#ppt_x-0.05"/>
                                          </p:val>
                                        </p:tav>
                                      </p:tavLst>
                                    </p:anim>
                                    <p:anim calcmode="lin" valueType="num">
                                      <p:cBhvr>
                                        <p:cTn id="176" dur="800" decel="100000" fill="hold"/>
                                        <p:tgtEl>
                                          <p:spTgt spid="28"/>
                                        </p:tgtEl>
                                        <p:attrNameLst>
                                          <p:attrName>ppt_y</p:attrName>
                                        </p:attrNameLst>
                                      </p:cBhvr>
                                      <p:tavLst>
                                        <p:tav tm="0">
                                          <p:val>
                                            <p:strVal val="#ppt_y-0.4"/>
                                          </p:val>
                                        </p:tav>
                                        <p:tav tm="100000">
                                          <p:val>
                                            <p:strVal val="#ppt_y+0.1"/>
                                          </p:val>
                                        </p:tav>
                                      </p:tavLst>
                                    </p:anim>
                                    <p:anim calcmode="lin" valueType="num">
                                      <p:cBhvr>
                                        <p:cTn id="17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7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par>
                          <p:cTn id="179" fill="hold">
                            <p:stCondLst>
                              <p:cond delay="1000"/>
                            </p:stCondLst>
                            <p:childTnLst>
                              <p:par>
                                <p:cTn id="180" presetID="30" presetClass="entr" presetSubtype="0" fill="hold" grpId="0" nodeType="afterEffect">
                                  <p:stCondLst>
                                    <p:cond delay="0"/>
                                  </p:stCondLst>
                                  <p:childTnLst>
                                    <p:set>
                                      <p:cBhvr>
                                        <p:cTn id="181" dur="1" fill="hold">
                                          <p:stCondLst>
                                            <p:cond delay="0"/>
                                          </p:stCondLst>
                                        </p:cTn>
                                        <p:tgtEl>
                                          <p:spTgt spid="29"/>
                                        </p:tgtEl>
                                        <p:attrNameLst>
                                          <p:attrName>style.visibility</p:attrName>
                                        </p:attrNameLst>
                                      </p:cBhvr>
                                      <p:to>
                                        <p:strVal val="visible"/>
                                      </p:to>
                                    </p:set>
                                    <p:animEffect transition="in" filter="fade">
                                      <p:cBhvr>
                                        <p:cTn id="182" dur="800" decel="100000"/>
                                        <p:tgtEl>
                                          <p:spTgt spid="29"/>
                                        </p:tgtEl>
                                      </p:cBhvr>
                                    </p:animEffect>
                                    <p:anim calcmode="lin" valueType="num">
                                      <p:cBhvr>
                                        <p:cTn id="183" dur="800" decel="100000" fill="hold"/>
                                        <p:tgtEl>
                                          <p:spTgt spid="29"/>
                                        </p:tgtEl>
                                        <p:attrNameLst>
                                          <p:attrName>style.rotation</p:attrName>
                                        </p:attrNameLst>
                                      </p:cBhvr>
                                      <p:tavLst>
                                        <p:tav tm="0">
                                          <p:val>
                                            <p:fltVal val="-90"/>
                                          </p:val>
                                        </p:tav>
                                        <p:tav tm="100000">
                                          <p:val>
                                            <p:fltVal val="0"/>
                                          </p:val>
                                        </p:tav>
                                      </p:tavLst>
                                    </p:anim>
                                    <p:anim calcmode="lin" valueType="num">
                                      <p:cBhvr>
                                        <p:cTn id="184" dur="800" decel="100000" fill="hold"/>
                                        <p:tgtEl>
                                          <p:spTgt spid="29"/>
                                        </p:tgtEl>
                                        <p:attrNameLst>
                                          <p:attrName>ppt_x</p:attrName>
                                        </p:attrNameLst>
                                      </p:cBhvr>
                                      <p:tavLst>
                                        <p:tav tm="0">
                                          <p:val>
                                            <p:strVal val="#ppt_x+0.4"/>
                                          </p:val>
                                        </p:tav>
                                        <p:tav tm="100000">
                                          <p:val>
                                            <p:strVal val="#ppt_x-0.05"/>
                                          </p:val>
                                        </p:tav>
                                      </p:tavLst>
                                    </p:anim>
                                    <p:anim calcmode="lin" valueType="num">
                                      <p:cBhvr>
                                        <p:cTn id="185" dur="800" decel="100000" fill="hold"/>
                                        <p:tgtEl>
                                          <p:spTgt spid="29"/>
                                        </p:tgtEl>
                                        <p:attrNameLst>
                                          <p:attrName>ppt_y</p:attrName>
                                        </p:attrNameLst>
                                      </p:cBhvr>
                                      <p:tavLst>
                                        <p:tav tm="0">
                                          <p:val>
                                            <p:strVal val="#ppt_y-0.4"/>
                                          </p:val>
                                        </p:tav>
                                        <p:tav tm="100000">
                                          <p:val>
                                            <p:strVal val="#ppt_y+0.1"/>
                                          </p:val>
                                        </p:tav>
                                      </p:tavLst>
                                    </p:anim>
                                    <p:anim calcmode="lin" valueType="num">
                                      <p:cBhvr>
                                        <p:cTn id="18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8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30" presetClass="entr" presetSubtype="0" fill="hold" grpId="0" nodeType="clickEffect">
                                  <p:stCondLst>
                                    <p:cond delay="0"/>
                                  </p:stCondLst>
                                  <p:childTnLst>
                                    <p:set>
                                      <p:cBhvr>
                                        <p:cTn id="191" dur="1" fill="hold">
                                          <p:stCondLst>
                                            <p:cond delay="0"/>
                                          </p:stCondLst>
                                        </p:cTn>
                                        <p:tgtEl>
                                          <p:spTgt spid="31"/>
                                        </p:tgtEl>
                                        <p:attrNameLst>
                                          <p:attrName>style.visibility</p:attrName>
                                        </p:attrNameLst>
                                      </p:cBhvr>
                                      <p:to>
                                        <p:strVal val="visible"/>
                                      </p:to>
                                    </p:set>
                                    <p:animEffect transition="in" filter="fade">
                                      <p:cBhvr>
                                        <p:cTn id="192" dur="800" decel="100000"/>
                                        <p:tgtEl>
                                          <p:spTgt spid="31"/>
                                        </p:tgtEl>
                                      </p:cBhvr>
                                    </p:animEffect>
                                    <p:anim calcmode="lin" valueType="num">
                                      <p:cBhvr>
                                        <p:cTn id="193" dur="800" decel="100000" fill="hold"/>
                                        <p:tgtEl>
                                          <p:spTgt spid="31"/>
                                        </p:tgtEl>
                                        <p:attrNameLst>
                                          <p:attrName>style.rotation</p:attrName>
                                        </p:attrNameLst>
                                      </p:cBhvr>
                                      <p:tavLst>
                                        <p:tav tm="0">
                                          <p:val>
                                            <p:fltVal val="-90"/>
                                          </p:val>
                                        </p:tav>
                                        <p:tav tm="100000">
                                          <p:val>
                                            <p:fltVal val="0"/>
                                          </p:val>
                                        </p:tav>
                                      </p:tavLst>
                                    </p:anim>
                                    <p:anim calcmode="lin" valueType="num">
                                      <p:cBhvr>
                                        <p:cTn id="194" dur="800" decel="100000" fill="hold"/>
                                        <p:tgtEl>
                                          <p:spTgt spid="31"/>
                                        </p:tgtEl>
                                        <p:attrNameLst>
                                          <p:attrName>ppt_x</p:attrName>
                                        </p:attrNameLst>
                                      </p:cBhvr>
                                      <p:tavLst>
                                        <p:tav tm="0">
                                          <p:val>
                                            <p:strVal val="#ppt_x+0.4"/>
                                          </p:val>
                                        </p:tav>
                                        <p:tav tm="100000">
                                          <p:val>
                                            <p:strVal val="#ppt_x-0.05"/>
                                          </p:val>
                                        </p:tav>
                                      </p:tavLst>
                                    </p:anim>
                                    <p:anim calcmode="lin" valueType="num">
                                      <p:cBhvr>
                                        <p:cTn id="195" dur="800" decel="100000" fill="hold"/>
                                        <p:tgtEl>
                                          <p:spTgt spid="31"/>
                                        </p:tgtEl>
                                        <p:attrNameLst>
                                          <p:attrName>ppt_y</p:attrName>
                                        </p:attrNameLst>
                                      </p:cBhvr>
                                      <p:tavLst>
                                        <p:tav tm="0">
                                          <p:val>
                                            <p:strVal val="#ppt_y-0.4"/>
                                          </p:val>
                                        </p:tav>
                                        <p:tav tm="100000">
                                          <p:val>
                                            <p:strVal val="#ppt_y+0.1"/>
                                          </p:val>
                                        </p:tav>
                                      </p:tavLst>
                                    </p:anim>
                                    <p:anim calcmode="lin" valueType="num">
                                      <p:cBhvr>
                                        <p:cTn id="196"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97"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1" presetClass="exit" presetSubtype="0" fill="hold" grpId="1" nodeType="clickEffect">
                                  <p:stCondLst>
                                    <p:cond delay="0"/>
                                  </p:stCondLst>
                                  <p:childTnLst>
                                    <p:set>
                                      <p:cBhvr>
                                        <p:cTn id="201" dur="1" fill="hold">
                                          <p:stCondLst>
                                            <p:cond delay="0"/>
                                          </p:stCondLst>
                                        </p:cTn>
                                        <p:tgtEl>
                                          <p:spTgt spid="43"/>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44"/>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42"/>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31"/>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28"/>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29"/>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27"/>
                                        </p:tgtEl>
                                        <p:attrNameLst>
                                          <p:attrName>style.visibility</p:attrName>
                                        </p:attrNameLst>
                                      </p:cBhvr>
                                      <p:to>
                                        <p:strVal val="hidden"/>
                                      </p:to>
                                    </p:set>
                                  </p:childTnLst>
                                </p:cTn>
                              </p:par>
                              <p:par>
                                <p:cTn id="214" presetID="1" presetClass="exit" presetSubtype="0" fill="hold" grpId="1" nodeType="withEffect">
                                  <p:stCondLst>
                                    <p:cond delay="0"/>
                                  </p:stCondLst>
                                  <p:childTnLst>
                                    <p:set>
                                      <p:cBhvr>
                                        <p:cTn id="215" dur="1" fill="hold">
                                          <p:stCondLst>
                                            <p:cond delay="0"/>
                                          </p:stCondLst>
                                        </p:cTn>
                                        <p:tgtEl>
                                          <p:spTgt spid="26"/>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25"/>
                                        </p:tgtEl>
                                        <p:attrNameLst>
                                          <p:attrName>style.visibility</p:attrName>
                                        </p:attrNameLst>
                                      </p:cBhvr>
                                      <p:to>
                                        <p:strVal val="hidden"/>
                                      </p:to>
                                    </p:set>
                                  </p:childTnLst>
                                </p:cTn>
                              </p:par>
                              <p:par>
                                <p:cTn id="218" presetID="30" presetClass="entr" presetSubtype="0" fill="hold" grpId="0" nodeType="withEffect">
                                  <p:stCondLst>
                                    <p:cond delay="0"/>
                                  </p:stCondLst>
                                  <p:childTnLst>
                                    <p:set>
                                      <p:cBhvr>
                                        <p:cTn id="219" dur="1" fill="hold">
                                          <p:stCondLst>
                                            <p:cond delay="0"/>
                                          </p:stCondLst>
                                        </p:cTn>
                                        <p:tgtEl>
                                          <p:spTgt spid="34"/>
                                        </p:tgtEl>
                                        <p:attrNameLst>
                                          <p:attrName>style.visibility</p:attrName>
                                        </p:attrNameLst>
                                      </p:cBhvr>
                                      <p:to>
                                        <p:strVal val="visible"/>
                                      </p:to>
                                    </p:set>
                                    <p:animEffect transition="in" filter="fade">
                                      <p:cBhvr>
                                        <p:cTn id="220" dur="800" decel="100000"/>
                                        <p:tgtEl>
                                          <p:spTgt spid="34"/>
                                        </p:tgtEl>
                                      </p:cBhvr>
                                    </p:animEffect>
                                    <p:anim calcmode="lin" valueType="num">
                                      <p:cBhvr>
                                        <p:cTn id="221" dur="800" decel="100000" fill="hold"/>
                                        <p:tgtEl>
                                          <p:spTgt spid="34"/>
                                        </p:tgtEl>
                                        <p:attrNameLst>
                                          <p:attrName>style.rotation</p:attrName>
                                        </p:attrNameLst>
                                      </p:cBhvr>
                                      <p:tavLst>
                                        <p:tav tm="0">
                                          <p:val>
                                            <p:fltVal val="-90"/>
                                          </p:val>
                                        </p:tav>
                                        <p:tav tm="100000">
                                          <p:val>
                                            <p:fltVal val="0"/>
                                          </p:val>
                                        </p:tav>
                                      </p:tavLst>
                                    </p:anim>
                                    <p:anim calcmode="lin" valueType="num">
                                      <p:cBhvr>
                                        <p:cTn id="222" dur="800" decel="100000" fill="hold"/>
                                        <p:tgtEl>
                                          <p:spTgt spid="34"/>
                                        </p:tgtEl>
                                        <p:attrNameLst>
                                          <p:attrName>ppt_x</p:attrName>
                                        </p:attrNameLst>
                                      </p:cBhvr>
                                      <p:tavLst>
                                        <p:tav tm="0">
                                          <p:val>
                                            <p:strVal val="#ppt_x+0.4"/>
                                          </p:val>
                                        </p:tav>
                                        <p:tav tm="100000">
                                          <p:val>
                                            <p:strVal val="#ppt_x-0.05"/>
                                          </p:val>
                                        </p:tav>
                                      </p:tavLst>
                                    </p:anim>
                                    <p:anim calcmode="lin" valueType="num">
                                      <p:cBhvr>
                                        <p:cTn id="223" dur="800" decel="100000" fill="hold"/>
                                        <p:tgtEl>
                                          <p:spTgt spid="34"/>
                                        </p:tgtEl>
                                        <p:attrNameLst>
                                          <p:attrName>ppt_y</p:attrName>
                                        </p:attrNameLst>
                                      </p:cBhvr>
                                      <p:tavLst>
                                        <p:tav tm="0">
                                          <p:val>
                                            <p:strVal val="#ppt_y-0.4"/>
                                          </p:val>
                                        </p:tav>
                                        <p:tav tm="100000">
                                          <p:val>
                                            <p:strVal val="#ppt_y+0.1"/>
                                          </p:val>
                                        </p:tav>
                                      </p:tavLst>
                                    </p:anim>
                                    <p:anim calcmode="lin" valueType="num">
                                      <p:cBhvr>
                                        <p:cTn id="224"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25"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26" fill="hold">
                            <p:stCondLst>
                              <p:cond delay="1000"/>
                            </p:stCondLst>
                            <p:childTnLst>
                              <p:par>
                                <p:cTn id="227" presetID="30" presetClass="entr" presetSubtype="0" fill="hold" grpId="1" nodeType="afterEffect">
                                  <p:stCondLst>
                                    <p:cond delay="0"/>
                                  </p:stCondLst>
                                  <p:childTnLst>
                                    <p:set>
                                      <p:cBhvr>
                                        <p:cTn id="228" dur="1" fill="hold">
                                          <p:stCondLst>
                                            <p:cond delay="0"/>
                                          </p:stCondLst>
                                        </p:cTn>
                                        <p:tgtEl>
                                          <p:spTgt spid="35"/>
                                        </p:tgtEl>
                                        <p:attrNameLst>
                                          <p:attrName>style.visibility</p:attrName>
                                        </p:attrNameLst>
                                      </p:cBhvr>
                                      <p:to>
                                        <p:strVal val="visible"/>
                                      </p:to>
                                    </p:set>
                                    <p:animEffect transition="in" filter="fade">
                                      <p:cBhvr>
                                        <p:cTn id="229" dur="1600" decel="100000"/>
                                        <p:tgtEl>
                                          <p:spTgt spid="35"/>
                                        </p:tgtEl>
                                      </p:cBhvr>
                                    </p:animEffect>
                                    <p:anim calcmode="lin" valueType="num">
                                      <p:cBhvr>
                                        <p:cTn id="230" dur="1600" decel="100000" fill="hold"/>
                                        <p:tgtEl>
                                          <p:spTgt spid="35"/>
                                        </p:tgtEl>
                                        <p:attrNameLst>
                                          <p:attrName>style.rotation</p:attrName>
                                        </p:attrNameLst>
                                      </p:cBhvr>
                                      <p:tavLst>
                                        <p:tav tm="0">
                                          <p:val>
                                            <p:fltVal val="-90"/>
                                          </p:val>
                                        </p:tav>
                                        <p:tav tm="100000">
                                          <p:val>
                                            <p:fltVal val="0"/>
                                          </p:val>
                                        </p:tav>
                                      </p:tavLst>
                                    </p:anim>
                                    <p:anim calcmode="lin" valueType="num">
                                      <p:cBhvr>
                                        <p:cTn id="231" dur="1600" decel="100000" fill="hold"/>
                                        <p:tgtEl>
                                          <p:spTgt spid="35"/>
                                        </p:tgtEl>
                                        <p:attrNameLst>
                                          <p:attrName>ppt_x</p:attrName>
                                        </p:attrNameLst>
                                      </p:cBhvr>
                                      <p:tavLst>
                                        <p:tav tm="0">
                                          <p:val>
                                            <p:strVal val="#ppt_x+0.4"/>
                                          </p:val>
                                        </p:tav>
                                        <p:tav tm="100000">
                                          <p:val>
                                            <p:strVal val="#ppt_x-0.05"/>
                                          </p:val>
                                        </p:tav>
                                      </p:tavLst>
                                    </p:anim>
                                    <p:anim calcmode="lin" valueType="num">
                                      <p:cBhvr>
                                        <p:cTn id="232" dur="1600" decel="100000" fill="hold"/>
                                        <p:tgtEl>
                                          <p:spTgt spid="35"/>
                                        </p:tgtEl>
                                        <p:attrNameLst>
                                          <p:attrName>ppt_y</p:attrName>
                                        </p:attrNameLst>
                                      </p:cBhvr>
                                      <p:tavLst>
                                        <p:tav tm="0">
                                          <p:val>
                                            <p:strVal val="#ppt_y-0.4"/>
                                          </p:val>
                                        </p:tav>
                                        <p:tav tm="100000">
                                          <p:val>
                                            <p:strVal val="#ppt_y+0.1"/>
                                          </p:val>
                                        </p:tav>
                                      </p:tavLst>
                                    </p:anim>
                                    <p:anim calcmode="lin" valueType="num">
                                      <p:cBhvr>
                                        <p:cTn id="233" dur="400" accel="100000" fill="hold">
                                          <p:stCondLst>
                                            <p:cond delay="1600"/>
                                          </p:stCondLst>
                                        </p:cTn>
                                        <p:tgtEl>
                                          <p:spTgt spid="35"/>
                                        </p:tgtEl>
                                        <p:attrNameLst>
                                          <p:attrName>ppt_x</p:attrName>
                                        </p:attrNameLst>
                                      </p:cBhvr>
                                      <p:tavLst>
                                        <p:tav tm="0">
                                          <p:val>
                                            <p:strVal val="#ppt_x-0.05"/>
                                          </p:val>
                                        </p:tav>
                                        <p:tav tm="100000">
                                          <p:val>
                                            <p:strVal val="#ppt_x"/>
                                          </p:val>
                                        </p:tav>
                                      </p:tavLst>
                                    </p:anim>
                                    <p:anim calcmode="lin" valueType="num">
                                      <p:cBhvr>
                                        <p:cTn id="234" dur="400" accel="100000" fill="hold">
                                          <p:stCondLst>
                                            <p:cond delay="16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42" grpId="0"/>
      <p:bldP spid="42" grpId="1"/>
      <p:bldP spid="43" grpId="0"/>
      <p:bldP spid="43" grpId="1"/>
      <p:bldP spid="44" grpId="0"/>
      <p:bldP spid="44" grpId="1"/>
      <p:bldP spid="46" grpId="0" animBg="1"/>
      <p:bldP spid="47" grpId="0"/>
      <p:bldP spid="23" grpId="0" animBg="1"/>
      <p:bldP spid="30" grpId="0"/>
      <p:bldP spid="34" grpId="0" animBg="1"/>
      <p:bldP spid="3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11</a:t>
            </a:fld>
            <a:endParaRPr lang="fr-FR"/>
          </a:p>
        </p:txBody>
      </p:sp>
      <p:graphicFrame>
        <p:nvGraphicFramePr>
          <p:cNvPr id="3" name="Tableau 2"/>
          <p:cNvGraphicFramePr>
            <a:graphicFrameLocks noGrp="1"/>
          </p:cNvGraphicFramePr>
          <p:nvPr/>
        </p:nvGraphicFramePr>
        <p:xfrm>
          <a:off x="214282" y="1262058"/>
          <a:ext cx="4143404" cy="5524528"/>
        </p:xfrm>
        <a:graphic>
          <a:graphicData uri="http://schemas.openxmlformats.org/drawingml/2006/table">
            <a:tbl>
              <a:tblPr firstRow="1" bandRow="1">
                <a:tableStyleId>{5940675A-B579-460E-94D1-54222C63F5DA}</a:tableStyleId>
              </a:tblPr>
              <a:tblGrid>
                <a:gridCol w="4143404"/>
              </a:tblGrid>
              <a:tr h="785818">
                <a:tc>
                  <a:txBody>
                    <a:bodyPr/>
                    <a:lstStyle/>
                    <a:p>
                      <a:pPr>
                        <a:buFont typeface="Wingdings" pitchFamily="2" charset="2"/>
                        <a:buNone/>
                      </a:pPr>
                      <a:r>
                        <a:rPr lang="en-US" sz="2000" b="1" dirty="0" smtClean="0">
                          <a:solidFill>
                            <a:schemeClr val="tx1"/>
                          </a:solidFill>
                          <a:latin typeface="Cambria" pitchFamily="18" charset="0"/>
                        </a:rPr>
                        <a:t>Place dependence:</a:t>
                      </a:r>
                    </a:p>
                    <a:p>
                      <a:r>
                        <a:rPr lang="en-US" sz="2000" dirty="0" smtClean="0">
                          <a:solidFill>
                            <a:schemeClr val="tx1"/>
                          </a:solidFill>
                          <a:latin typeface="Cambria" pitchFamily="18" charset="0"/>
                        </a:rPr>
                        <a:t>              one dimensional</a:t>
                      </a:r>
                    </a:p>
                  </a:txBody>
                  <a:tcPr/>
                </a:tc>
              </a:tr>
              <a:tr h="785818">
                <a:tc>
                  <a:txBody>
                    <a:bodyPr/>
                    <a:lstStyle/>
                    <a:p>
                      <a:pPr>
                        <a:buFont typeface="Wingdings" pitchFamily="2" charset="2"/>
                        <a:buNone/>
                      </a:pPr>
                      <a:r>
                        <a:rPr lang="en-US" sz="2000" b="1" dirty="0" smtClean="0">
                          <a:solidFill>
                            <a:schemeClr val="tx1"/>
                          </a:solidFill>
                          <a:latin typeface="Cambria" pitchFamily="18" charset="0"/>
                        </a:rPr>
                        <a:t>Place identity:</a:t>
                      </a:r>
                    </a:p>
                    <a:p>
                      <a:r>
                        <a:rPr lang="en-US" sz="2000" dirty="0" smtClean="0">
                          <a:solidFill>
                            <a:schemeClr val="tx1"/>
                          </a:solidFill>
                          <a:latin typeface="Cambria" pitchFamily="18" charset="0"/>
                        </a:rPr>
                        <a:t>              one dimensional</a:t>
                      </a:r>
                    </a:p>
                  </a:txBody>
                  <a:tcPr/>
                </a:tc>
              </a:tr>
              <a:tr h="2428892">
                <a:tc>
                  <a:txBody>
                    <a:bodyPr/>
                    <a:lstStyle/>
                    <a:p>
                      <a:pPr>
                        <a:buFont typeface="Wingdings" pitchFamily="2" charset="2"/>
                        <a:buNone/>
                      </a:pPr>
                      <a:r>
                        <a:rPr lang="en-US" sz="2000" b="1" dirty="0" smtClean="0">
                          <a:solidFill>
                            <a:schemeClr val="tx1"/>
                          </a:solidFill>
                          <a:latin typeface="Cambria" pitchFamily="18" charset="0"/>
                        </a:rPr>
                        <a:t>Place attachment:</a:t>
                      </a:r>
                    </a:p>
                    <a:p>
                      <a:r>
                        <a:rPr lang="en-US" sz="2000" dirty="0" smtClean="0">
                          <a:solidFill>
                            <a:schemeClr val="tx1"/>
                          </a:solidFill>
                          <a:latin typeface="Cambria" pitchFamily="18" charset="0"/>
                        </a:rPr>
                        <a:t>              two dimensional</a:t>
                      </a:r>
                    </a:p>
                    <a:p>
                      <a:r>
                        <a:rPr lang="en-US" sz="1800" dirty="0" smtClean="0">
                          <a:solidFill>
                            <a:schemeClr val="tx1"/>
                          </a:solidFill>
                          <a:latin typeface="Cambria" pitchFamily="18" charset="0"/>
                        </a:rPr>
                        <a:t>Dim1:Place dependence  </a:t>
                      </a:r>
                      <a:endParaRPr lang="fr-FR" sz="1800" dirty="0" smtClean="0">
                        <a:solidFill>
                          <a:schemeClr val="tx1"/>
                        </a:solidFill>
                        <a:latin typeface="Cambria" pitchFamily="18" charset="0"/>
                      </a:endParaRPr>
                    </a:p>
                    <a:p>
                      <a:r>
                        <a:rPr lang="en-US" sz="1800" dirty="0" smtClean="0">
                          <a:solidFill>
                            <a:schemeClr val="tx1"/>
                          </a:solidFill>
                          <a:latin typeface="Cambria" pitchFamily="18" charset="0"/>
                        </a:rPr>
                        <a:t>Dim2:Place identity </a:t>
                      </a:r>
                    </a:p>
                  </a:txBody>
                  <a:tcPr/>
                </a:tc>
              </a:tr>
              <a:tr h="1209762">
                <a:tc>
                  <a:txBody>
                    <a:bodyPr/>
                    <a:lstStyle/>
                    <a:p>
                      <a:pPr>
                        <a:buFont typeface="Wingdings" pitchFamily="2" charset="2"/>
                        <a:buNone/>
                      </a:pPr>
                      <a:r>
                        <a:rPr kumimoji="0" lang="en-US" sz="2000" b="1" kern="1200" dirty="0" smtClean="0">
                          <a:solidFill>
                            <a:schemeClr val="tx1"/>
                          </a:solidFill>
                          <a:latin typeface="Cambria" pitchFamily="18" charset="0"/>
                          <a:ea typeface="+mn-ea"/>
                          <a:cs typeface="+mn-cs"/>
                        </a:rPr>
                        <a:t>Place attachment:</a:t>
                      </a:r>
                    </a:p>
                    <a:p>
                      <a:r>
                        <a:rPr kumimoji="0" lang="en-US" sz="1800" kern="1200" baseline="0" dirty="0" smtClean="0">
                          <a:solidFill>
                            <a:schemeClr val="tx1"/>
                          </a:solidFill>
                          <a:latin typeface="+mn-lt"/>
                          <a:ea typeface="+mn-ea"/>
                          <a:cs typeface="+mn-cs"/>
                        </a:rPr>
                        <a:t>             </a:t>
                      </a:r>
                      <a:r>
                        <a:rPr kumimoji="0" lang="en-US" sz="2000" kern="1200" dirty="0" smtClean="0">
                          <a:solidFill>
                            <a:schemeClr val="tx1"/>
                          </a:solidFill>
                          <a:latin typeface="Cambria" pitchFamily="18" charset="0"/>
                          <a:ea typeface="+mn-ea"/>
                          <a:cs typeface="+mn-cs"/>
                        </a:rPr>
                        <a:t>three dimensional </a:t>
                      </a:r>
                      <a:endParaRPr kumimoji="0" lang="fr-FR" sz="2000" kern="1200" dirty="0" smtClean="0">
                        <a:solidFill>
                          <a:schemeClr val="tx1"/>
                        </a:solidFill>
                        <a:latin typeface="Cambria" pitchFamily="18" charset="0"/>
                        <a:ea typeface="+mn-ea"/>
                        <a:cs typeface="+mn-cs"/>
                      </a:endParaRPr>
                    </a:p>
                    <a:p>
                      <a:r>
                        <a:rPr kumimoji="0" lang="en-US" sz="1800" kern="1200" dirty="0" smtClean="0">
                          <a:solidFill>
                            <a:schemeClr val="tx1"/>
                          </a:solidFill>
                          <a:latin typeface="Cambria" pitchFamily="18" charset="0"/>
                          <a:ea typeface="+mn-ea"/>
                          <a:cs typeface="+mn-cs"/>
                        </a:rPr>
                        <a:t>Dim1:Global attachment</a:t>
                      </a:r>
                      <a:endParaRPr kumimoji="0" lang="fr-FR" sz="1800" kern="1200" dirty="0" smtClean="0">
                        <a:solidFill>
                          <a:schemeClr val="tx1"/>
                        </a:solidFill>
                        <a:latin typeface="Cambria" pitchFamily="18" charset="0"/>
                        <a:ea typeface="+mn-ea"/>
                        <a:cs typeface="+mn-cs"/>
                      </a:endParaRPr>
                    </a:p>
                    <a:p>
                      <a:r>
                        <a:rPr kumimoji="0" lang="en-US" sz="1800" kern="1200" dirty="0" smtClean="0">
                          <a:solidFill>
                            <a:schemeClr val="tx1"/>
                          </a:solidFill>
                          <a:latin typeface="Cambria" pitchFamily="18" charset="0"/>
                          <a:ea typeface="+mn-ea"/>
                          <a:cs typeface="+mn-cs"/>
                        </a:rPr>
                        <a:t>Dim2:Social attachment</a:t>
                      </a:r>
                      <a:endParaRPr kumimoji="0" lang="fr-FR" sz="1800" kern="1200" dirty="0" smtClean="0">
                        <a:solidFill>
                          <a:schemeClr val="tx1"/>
                        </a:solidFill>
                        <a:latin typeface="Cambria" pitchFamily="18" charset="0"/>
                        <a:ea typeface="+mn-ea"/>
                        <a:cs typeface="+mn-cs"/>
                      </a:endParaRPr>
                    </a:p>
                    <a:p>
                      <a:r>
                        <a:rPr kumimoji="0" lang="en-US" sz="1800" kern="1200" dirty="0" smtClean="0">
                          <a:solidFill>
                            <a:schemeClr val="tx1"/>
                          </a:solidFill>
                          <a:latin typeface="Cambria" pitchFamily="18" charset="0"/>
                          <a:ea typeface="+mn-ea"/>
                          <a:cs typeface="+mn-cs"/>
                        </a:rPr>
                        <a:t>Dim3:Physical attachment</a:t>
                      </a:r>
                      <a:endParaRPr lang="fr-FR" dirty="0">
                        <a:latin typeface="Cambria" pitchFamily="18" charset="0"/>
                      </a:endParaRPr>
                    </a:p>
                  </a:txBody>
                  <a:tcPr/>
                </a:tc>
              </a:tr>
            </a:tbl>
          </a:graphicData>
        </a:graphic>
      </p:graphicFrame>
      <p:cxnSp>
        <p:nvCxnSpPr>
          <p:cNvPr id="6" name="Connecteur droit 5"/>
          <p:cNvCxnSpPr/>
          <p:nvPr/>
        </p:nvCxnSpPr>
        <p:spPr>
          <a:xfrm>
            <a:off x="214282" y="4141792"/>
            <a:ext cx="4143404" cy="1588"/>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Tableau 6"/>
          <p:cNvGraphicFramePr>
            <a:graphicFrameLocks noGrp="1"/>
          </p:cNvGraphicFramePr>
          <p:nvPr/>
        </p:nvGraphicFramePr>
        <p:xfrm>
          <a:off x="4429124" y="1254899"/>
          <a:ext cx="4214842" cy="5531687"/>
        </p:xfrm>
        <a:graphic>
          <a:graphicData uri="http://schemas.openxmlformats.org/drawingml/2006/table">
            <a:tbl>
              <a:tblPr firstRow="1" bandRow="1">
                <a:tableStyleId>{5940675A-B579-460E-94D1-54222C63F5DA}</a:tableStyleId>
              </a:tblPr>
              <a:tblGrid>
                <a:gridCol w="4214842"/>
              </a:tblGrid>
              <a:tr h="1071570">
                <a:tc>
                  <a:txBody>
                    <a:bodyPr/>
                    <a:lstStyle/>
                    <a:p>
                      <a:pPr>
                        <a:buFont typeface="Wingdings" pitchFamily="2" charset="2"/>
                        <a:buNone/>
                      </a:pPr>
                      <a:r>
                        <a:rPr kumimoji="0" lang="en-US" sz="2000" b="1" kern="1200" dirty="0" smtClean="0">
                          <a:solidFill>
                            <a:schemeClr val="tx1"/>
                          </a:solidFill>
                          <a:latin typeface="Cambria" pitchFamily="18" charset="0"/>
                          <a:ea typeface="+mn-ea"/>
                          <a:cs typeface="+mn-cs"/>
                        </a:rPr>
                        <a:t>Sense of Place:</a:t>
                      </a:r>
                    </a:p>
                    <a:p>
                      <a:pPr>
                        <a:buFont typeface="Wingdings" pitchFamily="2" charset="2"/>
                        <a:buNone/>
                      </a:pPr>
                      <a:r>
                        <a:rPr kumimoji="0" lang="en-US" sz="2000" b="0" kern="1200" dirty="0" smtClean="0">
                          <a:solidFill>
                            <a:schemeClr val="tx1"/>
                          </a:solidFill>
                          <a:latin typeface="Cambria" pitchFamily="18" charset="0"/>
                          <a:ea typeface="+mn-ea"/>
                          <a:cs typeface="+mn-cs"/>
                        </a:rPr>
                        <a:t>                   one dimensional</a:t>
                      </a:r>
                    </a:p>
                    <a:p>
                      <a:pPr>
                        <a:buFont typeface="Wingdings" pitchFamily="2" charset="2"/>
                        <a:buNone/>
                      </a:pPr>
                      <a:r>
                        <a:rPr kumimoji="0" lang="en-US" sz="2000" b="0" kern="1200" dirty="0" smtClean="0">
                          <a:solidFill>
                            <a:schemeClr val="tx1"/>
                          </a:solidFill>
                          <a:latin typeface="Cambria" pitchFamily="18" charset="0"/>
                          <a:ea typeface="+mn-ea"/>
                          <a:cs typeface="+mn-cs"/>
                        </a:rPr>
                        <a:t>                          (7 items)</a:t>
                      </a:r>
                    </a:p>
                  </a:txBody>
                  <a:tcPr/>
                </a:tc>
              </a:tr>
              <a:tr h="1637366">
                <a:tc>
                  <a:txBody>
                    <a:bodyPr/>
                    <a:lstStyle/>
                    <a:p>
                      <a:r>
                        <a:rPr kumimoji="0" lang="en-US" sz="2000" b="1" kern="1200" dirty="0" smtClean="0">
                          <a:solidFill>
                            <a:schemeClr val="tx1"/>
                          </a:solidFill>
                          <a:latin typeface="Cambria" pitchFamily="18" charset="0"/>
                          <a:ea typeface="+mn-ea"/>
                          <a:cs typeface="+mn-cs"/>
                        </a:rPr>
                        <a:t>Place-related social identity:</a:t>
                      </a:r>
                    </a:p>
                    <a:p>
                      <a:r>
                        <a:rPr kumimoji="0" lang="en-US" sz="2000" b="1" kern="1200" dirty="0" smtClean="0">
                          <a:solidFill>
                            <a:schemeClr val="tx1"/>
                          </a:solidFill>
                          <a:latin typeface="Cambria" pitchFamily="18" charset="0"/>
                          <a:ea typeface="+mn-ea"/>
                          <a:cs typeface="+mn-cs"/>
                        </a:rPr>
                        <a:t>                   </a:t>
                      </a:r>
                      <a:r>
                        <a:rPr kumimoji="0" lang="en-US" sz="2000" b="0" kern="1200" dirty="0" smtClean="0">
                          <a:solidFill>
                            <a:schemeClr val="tx1"/>
                          </a:solidFill>
                          <a:latin typeface="Cambria" pitchFamily="18" charset="0"/>
                          <a:ea typeface="+mn-ea"/>
                          <a:cs typeface="+mn-cs"/>
                        </a:rPr>
                        <a:t>three dimensional</a:t>
                      </a:r>
                      <a:endParaRPr kumimoji="0" lang="fr-FR" sz="2000" b="0" kern="1200" dirty="0" smtClean="0">
                        <a:solidFill>
                          <a:schemeClr val="tx1"/>
                        </a:solidFill>
                        <a:latin typeface="Cambria" pitchFamily="18" charset="0"/>
                        <a:ea typeface="+mn-ea"/>
                        <a:cs typeface="+mn-cs"/>
                      </a:endParaRPr>
                    </a:p>
                    <a:p>
                      <a:r>
                        <a:rPr kumimoji="0" lang="fr-FR" sz="1800" b="0" kern="1200" dirty="0" smtClean="0">
                          <a:solidFill>
                            <a:schemeClr val="tx1"/>
                          </a:solidFill>
                          <a:latin typeface="Cambria" pitchFamily="18" charset="0"/>
                          <a:ea typeface="+mn-ea"/>
                          <a:cs typeface="+mn-cs"/>
                        </a:rPr>
                        <a:t>Dim1:Social </a:t>
                      </a:r>
                      <a:r>
                        <a:rPr kumimoji="0" lang="fr-FR" sz="1800" b="0" kern="1200" dirty="0" err="1" smtClean="0">
                          <a:solidFill>
                            <a:schemeClr val="tx1"/>
                          </a:solidFill>
                          <a:latin typeface="Cambria" pitchFamily="18" charset="0"/>
                          <a:ea typeface="+mn-ea"/>
                          <a:cs typeface="+mn-cs"/>
                        </a:rPr>
                        <a:t>cohesion</a:t>
                      </a:r>
                      <a:r>
                        <a:rPr kumimoji="0" lang="fr-FR" sz="1800" b="0" kern="1200" dirty="0" smtClean="0">
                          <a:solidFill>
                            <a:schemeClr val="tx1"/>
                          </a:solidFill>
                          <a:latin typeface="Cambria" pitchFamily="18" charset="0"/>
                          <a:ea typeface="+mn-ea"/>
                          <a:cs typeface="+mn-cs"/>
                        </a:rPr>
                        <a:t> </a:t>
                      </a:r>
                    </a:p>
                    <a:p>
                      <a:r>
                        <a:rPr kumimoji="0" lang="fr-FR" sz="1800" b="0" kern="1200" dirty="0" smtClean="0">
                          <a:solidFill>
                            <a:schemeClr val="tx1"/>
                          </a:solidFill>
                          <a:latin typeface="Cambria" pitchFamily="18" charset="0"/>
                          <a:ea typeface="+mn-ea"/>
                          <a:cs typeface="+mn-cs"/>
                        </a:rPr>
                        <a:t>Dim2:Place satisfaction </a:t>
                      </a:r>
                    </a:p>
                    <a:p>
                      <a:r>
                        <a:rPr kumimoji="0" lang="fr-FR" sz="1800" b="0" kern="1200" dirty="0" smtClean="0">
                          <a:solidFill>
                            <a:schemeClr val="tx1"/>
                          </a:solidFill>
                          <a:latin typeface="Cambria" pitchFamily="18" charset="0"/>
                          <a:ea typeface="+mn-ea"/>
                          <a:cs typeface="+mn-cs"/>
                        </a:rPr>
                        <a:t>Dim3:Place identification </a:t>
                      </a:r>
                      <a:endParaRPr kumimoji="0" lang="en-US" sz="1800" b="0" kern="1200" dirty="0" smtClean="0">
                        <a:solidFill>
                          <a:schemeClr val="tx1"/>
                        </a:solidFill>
                        <a:latin typeface="Cambria" pitchFamily="18" charset="0"/>
                        <a:ea typeface="+mn-ea"/>
                        <a:cs typeface="+mn-cs"/>
                      </a:endParaRPr>
                    </a:p>
                  </a:txBody>
                  <a:tcPr/>
                </a:tc>
              </a:tr>
              <a:tr h="1005840">
                <a:tc>
                  <a:txBody>
                    <a:bodyPr/>
                    <a:lstStyle/>
                    <a:p>
                      <a:pPr>
                        <a:buFont typeface="Wingdings" pitchFamily="2" charset="2"/>
                        <a:buNone/>
                      </a:pPr>
                      <a:r>
                        <a:rPr kumimoji="0" lang="en-US" sz="1800" b="1" kern="1200" dirty="0" smtClean="0">
                          <a:solidFill>
                            <a:schemeClr val="tx1"/>
                          </a:solidFill>
                          <a:latin typeface="Cambria" pitchFamily="18" charset="0"/>
                          <a:ea typeface="+mn-ea"/>
                          <a:cs typeface="+mn-cs"/>
                        </a:rPr>
                        <a:t>Sense of Place:</a:t>
                      </a:r>
                    </a:p>
                    <a:p>
                      <a:pPr>
                        <a:buFont typeface="Wingdings" pitchFamily="2" charset="2"/>
                        <a:buNone/>
                      </a:pPr>
                      <a:r>
                        <a:rPr kumimoji="0" lang="en-US" sz="1800" b="0" kern="1200" dirty="0" smtClean="0">
                          <a:solidFill>
                            <a:schemeClr val="tx1"/>
                          </a:solidFill>
                          <a:latin typeface="Cambria" pitchFamily="18" charset="0"/>
                          <a:ea typeface="+mn-ea"/>
                          <a:cs typeface="+mn-cs"/>
                        </a:rPr>
                        <a:t>                   </a:t>
                      </a:r>
                      <a:r>
                        <a:rPr kumimoji="0" lang="en-US" sz="2000" b="0" kern="1200" dirty="0" smtClean="0">
                          <a:solidFill>
                            <a:schemeClr val="tx1"/>
                          </a:solidFill>
                          <a:latin typeface="Cambria" pitchFamily="18" charset="0"/>
                          <a:ea typeface="+mn-ea"/>
                          <a:cs typeface="+mn-cs"/>
                        </a:rPr>
                        <a:t>one dimensional </a:t>
                      </a:r>
                    </a:p>
                    <a:p>
                      <a:pPr>
                        <a:buFont typeface="Wingdings" pitchFamily="2" charset="2"/>
                        <a:buNone/>
                      </a:pPr>
                      <a:r>
                        <a:rPr kumimoji="0" lang="en-US" sz="2000" b="0" kern="1200" dirty="0" smtClean="0">
                          <a:solidFill>
                            <a:schemeClr val="tx1"/>
                          </a:solidFill>
                          <a:latin typeface="Cambria" pitchFamily="18" charset="0"/>
                          <a:ea typeface="+mn-ea"/>
                          <a:cs typeface="+mn-cs"/>
                        </a:rPr>
                        <a:t>                         (6 items)</a:t>
                      </a:r>
                    </a:p>
                  </a:txBody>
                  <a:tcPr/>
                </a:tc>
              </a:tr>
              <a:tr h="1816911">
                <a:tc>
                  <a:txBody>
                    <a:bodyPr/>
                    <a:lstStyle/>
                    <a:p>
                      <a:pPr>
                        <a:buFont typeface="Wingdings" pitchFamily="2" charset="2"/>
                        <a:buNone/>
                      </a:pPr>
                      <a:r>
                        <a:rPr lang="en-US" sz="2000" b="1" dirty="0" smtClean="0">
                          <a:solidFill>
                            <a:schemeClr val="tx1"/>
                          </a:solidFill>
                          <a:latin typeface="Cambria" pitchFamily="18" charset="0"/>
                        </a:rPr>
                        <a:t>Place attachment:</a:t>
                      </a:r>
                    </a:p>
                    <a:p>
                      <a:r>
                        <a:rPr lang="en-US" sz="2000" dirty="0" smtClean="0">
                          <a:solidFill>
                            <a:schemeClr val="tx1"/>
                          </a:solidFill>
                          <a:latin typeface="Cambria" pitchFamily="18" charset="0"/>
                        </a:rPr>
                        <a:t>              three dimensional</a:t>
                      </a:r>
                    </a:p>
                    <a:p>
                      <a:r>
                        <a:rPr kumimoji="0" lang="en-US" sz="1800" b="0" kern="1200" dirty="0" smtClean="0">
                          <a:solidFill>
                            <a:schemeClr val="tx1"/>
                          </a:solidFill>
                          <a:latin typeface="Cambria" pitchFamily="18" charset="0"/>
                          <a:ea typeface="+mn-ea"/>
                          <a:cs typeface="+mn-cs"/>
                        </a:rPr>
                        <a:t>Dim1:Place: social, physical  </a:t>
                      </a:r>
                      <a:endParaRPr kumimoji="0" lang="fr-FR" sz="1800" b="0" kern="1200" dirty="0" smtClean="0">
                        <a:solidFill>
                          <a:schemeClr val="tx1"/>
                        </a:solidFill>
                        <a:latin typeface="Cambria" pitchFamily="18" charset="0"/>
                        <a:ea typeface="+mn-ea"/>
                        <a:cs typeface="+mn-cs"/>
                      </a:endParaRPr>
                    </a:p>
                    <a:p>
                      <a:r>
                        <a:rPr kumimoji="0" lang="en-US" sz="1800" b="0" kern="1200" dirty="0" smtClean="0">
                          <a:solidFill>
                            <a:schemeClr val="tx1"/>
                          </a:solidFill>
                          <a:latin typeface="Cambria" pitchFamily="18" charset="0"/>
                          <a:ea typeface="+mn-ea"/>
                          <a:cs typeface="+mn-cs"/>
                        </a:rPr>
                        <a:t>Dim2:Person: individual, group</a:t>
                      </a:r>
                      <a:endParaRPr kumimoji="0" lang="fr-FR" sz="1800" b="0" kern="1200" dirty="0" smtClean="0">
                        <a:solidFill>
                          <a:schemeClr val="tx1"/>
                        </a:solidFill>
                        <a:latin typeface="Cambria" pitchFamily="18" charset="0"/>
                        <a:ea typeface="+mn-ea"/>
                        <a:cs typeface="+mn-cs"/>
                      </a:endParaRPr>
                    </a:p>
                    <a:p>
                      <a:r>
                        <a:rPr kumimoji="0" lang="en-US" sz="1800" b="0" kern="1200" dirty="0" smtClean="0">
                          <a:solidFill>
                            <a:schemeClr val="tx1"/>
                          </a:solidFill>
                          <a:latin typeface="Cambria" pitchFamily="18" charset="0"/>
                          <a:ea typeface="+mn-ea"/>
                          <a:cs typeface="+mn-cs"/>
                        </a:rPr>
                        <a:t>Dim3:Process: affect, cognition,</a:t>
                      </a:r>
                    </a:p>
                    <a:p>
                      <a:r>
                        <a:rPr kumimoji="0" lang="en-US" sz="1800" b="0" kern="1200" baseline="0" dirty="0" smtClean="0">
                          <a:solidFill>
                            <a:schemeClr val="tx1"/>
                          </a:solidFill>
                          <a:latin typeface="Cambria" pitchFamily="18" charset="0"/>
                          <a:ea typeface="+mn-ea"/>
                          <a:cs typeface="+mn-cs"/>
                        </a:rPr>
                        <a:t>            </a:t>
                      </a:r>
                      <a:r>
                        <a:rPr kumimoji="0" lang="en-US" sz="1800" b="0" kern="1200" dirty="0" smtClean="0">
                          <a:solidFill>
                            <a:schemeClr val="tx1"/>
                          </a:solidFill>
                          <a:latin typeface="Cambria" pitchFamily="18" charset="0"/>
                          <a:ea typeface="+mn-ea"/>
                          <a:cs typeface="+mn-cs"/>
                        </a:rPr>
                        <a:t>behavior</a:t>
                      </a:r>
                    </a:p>
                  </a:txBody>
                  <a:tcPr/>
                </a:tc>
              </a:tr>
            </a:tbl>
          </a:graphicData>
        </a:graphic>
      </p:graphicFrame>
      <p:cxnSp>
        <p:nvCxnSpPr>
          <p:cNvPr id="11" name="Connecteur droit 10"/>
          <p:cNvCxnSpPr/>
          <p:nvPr/>
        </p:nvCxnSpPr>
        <p:spPr>
          <a:xfrm rot="5400000">
            <a:off x="642910" y="4714090"/>
            <a:ext cx="1143008"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rot="5400000">
            <a:off x="1929588" y="4714090"/>
            <a:ext cx="1143008" cy="15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71406" y="4282867"/>
            <a:ext cx="1214446" cy="646331"/>
          </a:xfrm>
          <a:prstGeom prst="rect">
            <a:avLst/>
          </a:prstGeom>
          <a:noFill/>
        </p:spPr>
        <p:txBody>
          <a:bodyPr wrap="square" rtlCol="0">
            <a:spAutoFit/>
          </a:bodyPr>
          <a:lstStyle/>
          <a:p>
            <a:pPr algn="ctr"/>
            <a:r>
              <a:rPr lang="fr-FR" dirty="0" smtClean="0">
                <a:latin typeface="Cambria" pitchFamily="18" charset="0"/>
              </a:rPr>
              <a:t>Place affect</a:t>
            </a:r>
            <a:endParaRPr lang="fr-FR" dirty="0">
              <a:latin typeface="Cambria" pitchFamily="18" charset="0"/>
            </a:endParaRPr>
          </a:p>
        </p:txBody>
      </p:sp>
      <p:sp>
        <p:nvSpPr>
          <p:cNvPr id="16" name="ZoneTexte 15"/>
          <p:cNvSpPr txBox="1"/>
          <p:nvPr/>
        </p:nvSpPr>
        <p:spPr>
          <a:xfrm>
            <a:off x="1000100" y="4282867"/>
            <a:ext cx="1571636" cy="646331"/>
          </a:xfrm>
          <a:prstGeom prst="rect">
            <a:avLst/>
          </a:prstGeom>
          <a:noFill/>
        </p:spPr>
        <p:txBody>
          <a:bodyPr wrap="square" rtlCol="0">
            <a:spAutoFit/>
          </a:bodyPr>
          <a:lstStyle/>
          <a:p>
            <a:pPr algn="ctr"/>
            <a:r>
              <a:rPr lang="en-US" dirty="0" smtClean="0"/>
              <a:t>Social bonding</a:t>
            </a:r>
            <a:endParaRPr lang="fr-FR" dirty="0">
              <a:latin typeface="Cambria" pitchFamily="18" charset="0"/>
            </a:endParaRPr>
          </a:p>
        </p:txBody>
      </p:sp>
      <p:sp>
        <p:nvSpPr>
          <p:cNvPr id="17" name="Rectangle 16"/>
          <p:cNvSpPr/>
          <p:nvPr/>
        </p:nvSpPr>
        <p:spPr>
          <a:xfrm>
            <a:off x="2500298" y="4214818"/>
            <a:ext cx="1900103" cy="923330"/>
          </a:xfrm>
          <a:prstGeom prst="rect">
            <a:avLst/>
          </a:prstGeom>
        </p:spPr>
        <p:txBody>
          <a:bodyPr wrap="square">
            <a:spAutoFit/>
          </a:bodyPr>
          <a:lstStyle/>
          <a:p>
            <a:pPr algn="ctr"/>
            <a:r>
              <a:rPr lang="en-US" dirty="0" smtClean="0"/>
              <a:t>familiarity, belongingness, rootedness </a:t>
            </a:r>
            <a:endParaRPr lang="fr-FR" dirty="0"/>
          </a:p>
        </p:txBody>
      </p:sp>
      <p:sp>
        <p:nvSpPr>
          <p:cNvPr id="20" name="Rectangle 1"/>
          <p:cNvSpPr>
            <a:spLocks noChangeArrowheads="1"/>
          </p:cNvSpPr>
          <p:nvPr/>
        </p:nvSpPr>
        <p:spPr bwMode="auto">
          <a:xfrm>
            <a:off x="0" y="773652"/>
            <a:ext cx="88582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Classification of conceptual and operational definitions of PA as identified in the literature</a:t>
            </a:r>
            <a:endParaRPr kumimoji="0" lang="en-US" i="1" u="none" strike="noStrike" cap="none" normalizeH="0" baseline="0" dirty="0" smtClean="0">
              <a:ln>
                <a:noFill/>
              </a:ln>
              <a:solidFill>
                <a:schemeClr val="tx1"/>
              </a:solidFill>
              <a:effectLst/>
              <a:latin typeface="Cambria" pitchFamily="18" charset="0"/>
              <a:cs typeface="Arial" pitchFamily="34" charset="0"/>
            </a:endParaRPr>
          </a:p>
        </p:txBody>
      </p:sp>
      <p:sp>
        <p:nvSpPr>
          <p:cNvPr id="14" name="ZoneTexte 13"/>
          <p:cNvSpPr txBox="1"/>
          <p:nvPr/>
        </p:nvSpPr>
        <p:spPr>
          <a:xfrm>
            <a:off x="71406" y="500042"/>
            <a:ext cx="1857388" cy="369332"/>
          </a:xfrm>
          <a:prstGeom prst="rect">
            <a:avLst/>
          </a:prstGeom>
          <a:noFill/>
        </p:spPr>
        <p:txBody>
          <a:bodyPr wrap="square" rtlCol="0">
            <a:spAutoFit/>
          </a:bodyPr>
          <a:lstStyle/>
          <a:p>
            <a:r>
              <a:rPr lang="fr-FR" i="1" dirty="0" smtClean="0">
                <a:latin typeface="Cambria" pitchFamily="18" charset="0"/>
                <a:ea typeface="Times New Roman" pitchFamily="18" charset="0"/>
                <a:cs typeface="Times New Roman" pitchFamily="18" charset="0"/>
              </a:rPr>
              <a:t>Tab1:</a:t>
            </a:r>
          </a:p>
        </p:txBody>
      </p:sp>
      <p:sp>
        <p:nvSpPr>
          <p:cNvPr id="15" name="ZoneTexte 14"/>
          <p:cNvSpPr txBox="1"/>
          <p:nvPr/>
        </p:nvSpPr>
        <p:spPr>
          <a:xfrm>
            <a:off x="142844" y="-24"/>
            <a:ext cx="8429684" cy="769441"/>
          </a:xfrm>
          <a:prstGeom prst="rect">
            <a:avLst/>
          </a:prstGeom>
          <a:noFill/>
        </p:spPr>
        <p:txBody>
          <a:bodyPr wrap="square" rtlCol="0">
            <a:spAutoFit/>
          </a:bodyPr>
          <a:lstStyle/>
          <a:p>
            <a:r>
              <a:rPr lang="fr-FR" sz="2200" b="1" i="1" dirty="0" smtClean="0">
                <a:solidFill>
                  <a:schemeClr val="accent1"/>
                </a:solidFill>
                <a:latin typeface="Cambria" pitchFamily="18" charset="0"/>
              </a:rPr>
              <a:t>CHAPTER 3: </a:t>
            </a:r>
            <a:r>
              <a:rPr lang="en-US" sz="2200" b="1" i="1" dirty="0" smtClean="0">
                <a:solidFill>
                  <a:schemeClr val="accent1"/>
                </a:solidFill>
                <a:latin typeface="Cambria" pitchFamily="18" charset="0"/>
              </a:rPr>
              <a:t>Review of the literatures on</a:t>
            </a:r>
          </a:p>
          <a:p>
            <a:r>
              <a:rPr lang="en-US" sz="2200" b="1" i="1" dirty="0" smtClean="0">
                <a:solidFill>
                  <a:schemeClr val="accent1"/>
                </a:solidFill>
                <a:latin typeface="Cambria" pitchFamily="18" charset="0"/>
              </a:rPr>
              <a:t>                                                                            and customer experience</a:t>
            </a:r>
            <a:endParaRPr lang="en-US" sz="2200" b="1" i="1" dirty="0">
              <a:solidFill>
                <a:schemeClr val="accent1"/>
              </a:solidFill>
              <a:latin typeface="Cambria" pitchFamily="18" charset="0"/>
            </a:endParaRPr>
          </a:p>
        </p:txBody>
      </p:sp>
      <p:sp>
        <p:nvSpPr>
          <p:cNvPr id="18" name="Rectangle 17"/>
          <p:cNvSpPr/>
          <p:nvPr/>
        </p:nvSpPr>
        <p:spPr>
          <a:xfrm>
            <a:off x="5193933" y="-24"/>
            <a:ext cx="2449901" cy="430887"/>
          </a:xfrm>
          <a:prstGeom prst="rect">
            <a:avLst/>
          </a:prstGeom>
        </p:spPr>
        <p:txBody>
          <a:bodyPr wrap="none">
            <a:spAutoFit/>
          </a:bodyPr>
          <a:lstStyle/>
          <a:p>
            <a:r>
              <a:rPr lang="en-US" sz="2200" b="1" i="1" dirty="0" smtClean="0">
                <a:solidFill>
                  <a:schemeClr val="accent1"/>
                </a:solidFill>
                <a:latin typeface="Cambria" pitchFamily="18" charset="0"/>
              </a:rPr>
              <a:t>place attachment </a:t>
            </a:r>
            <a:endParaRPr lang="fr-FR" sz="2200" b="1" i="1" dirty="0" smtClean="0">
              <a:solidFill>
                <a:schemeClr val="accent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1"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800" decel="100000"/>
                                        <p:tgtEl>
                                          <p:spTgt spid="14"/>
                                        </p:tgtEl>
                                      </p:cBhvr>
                                    </p:animEffect>
                                    <p:anim calcmode="lin" valueType="num">
                                      <p:cBhvr>
                                        <p:cTn id="18" dur="800" decel="100000" fill="hold"/>
                                        <p:tgtEl>
                                          <p:spTgt spid="14"/>
                                        </p:tgtEl>
                                        <p:attrNameLst>
                                          <p:attrName>style.rotation</p:attrName>
                                        </p:attrNameLst>
                                      </p:cBhvr>
                                      <p:tavLst>
                                        <p:tav tm="0">
                                          <p:val>
                                            <p:fltVal val="-90"/>
                                          </p:val>
                                        </p:tav>
                                        <p:tav tm="100000">
                                          <p:val>
                                            <p:fltVal val="0"/>
                                          </p:val>
                                        </p:tav>
                                      </p:tavLst>
                                    </p:anim>
                                    <p:anim calcmode="lin" valueType="num">
                                      <p:cBhvr>
                                        <p:cTn id="19" dur="800" decel="100000" fill="hold"/>
                                        <p:tgtEl>
                                          <p:spTgt spid="14"/>
                                        </p:tgtEl>
                                        <p:attrNameLst>
                                          <p:attrName>ppt_x</p:attrName>
                                        </p:attrNameLst>
                                      </p:cBhvr>
                                      <p:tavLst>
                                        <p:tav tm="0">
                                          <p:val>
                                            <p:strVal val="#ppt_x+0.4"/>
                                          </p:val>
                                        </p:tav>
                                        <p:tav tm="100000">
                                          <p:val>
                                            <p:strVal val="#ppt_x-0.05"/>
                                          </p:val>
                                        </p:tav>
                                      </p:tavLst>
                                    </p:anim>
                                    <p:anim calcmode="lin" valueType="num">
                                      <p:cBhvr>
                                        <p:cTn id="20" dur="800" decel="100000" fill="hold"/>
                                        <p:tgtEl>
                                          <p:spTgt spid="1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800" decel="100000"/>
                                        <p:tgtEl>
                                          <p:spTgt spid="20"/>
                                        </p:tgtEl>
                                      </p:cBhvr>
                                    </p:animEffect>
                                    <p:anim calcmode="lin" valueType="num">
                                      <p:cBhvr>
                                        <p:cTn id="26" dur="800" decel="100000" fill="hold"/>
                                        <p:tgtEl>
                                          <p:spTgt spid="20"/>
                                        </p:tgtEl>
                                        <p:attrNameLst>
                                          <p:attrName>style.rotation</p:attrName>
                                        </p:attrNameLst>
                                      </p:cBhvr>
                                      <p:tavLst>
                                        <p:tav tm="0">
                                          <p:val>
                                            <p:fltVal val="-90"/>
                                          </p:val>
                                        </p:tav>
                                        <p:tav tm="100000">
                                          <p:val>
                                            <p:fltVal val="0"/>
                                          </p:val>
                                        </p:tav>
                                      </p:tavLst>
                                    </p:anim>
                                    <p:anim calcmode="lin" valueType="num">
                                      <p:cBhvr>
                                        <p:cTn id="27" dur="800" decel="100000" fill="hold"/>
                                        <p:tgtEl>
                                          <p:spTgt spid="20"/>
                                        </p:tgtEl>
                                        <p:attrNameLst>
                                          <p:attrName>ppt_x</p:attrName>
                                        </p:attrNameLst>
                                      </p:cBhvr>
                                      <p:tavLst>
                                        <p:tav tm="0">
                                          <p:val>
                                            <p:strVal val="#ppt_x+0.4"/>
                                          </p:val>
                                        </p:tav>
                                        <p:tav tm="100000">
                                          <p:val>
                                            <p:strVal val="#ppt_x-0.05"/>
                                          </p:val>
                                        </p:tav>
                                      </p:tavLst>
                                    </p:anim>
                                    <p:anim calcmode="lin" valueType="num">
                                      <p:cBhvr>
                                        <p:cTn id="28" dur="800" decel="100000" fill="hold"/>
                                        <p:tgtEl>
                                          <p:spTgt spid="2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800" decel="100000"/>
                                        <p:tgtEl>
                                          <p:spTgt spid="3"/>
                                        </p:tgtEl>
                                      </p:cBhvr>
                                    </p:animEffect>
                                    <p:anim calcmode="lin" valueType="num">
                                      <p:cBhvr>
                                        <p:cTn id="36" dur="800" decel="100000" fill="hold"/>
                                        <p:tgtEl>
                                          <p:spTgt spid="3"/>
                                        </p:tgtEl>
                                        <p:attrNameLst>
                                          <p:attrName>style.rotation</p:attrName>
                                        </p:attrNameLst>
                                      </p:cBhvr>
                                      <p:tavLst>
                                        <p:tav tm="0">
                                          <p:val>
                                            <p:fltVal val="-90"/>
                                          </p:val>
                                        </p:tav>
                                        <p:tav tm="100000">
                                          <p:val>
                                            <p:fltVal val="0"/>
                                          </p:val>
                                        </p:tav>
                                      </p:tavLst>
                                    </p:anim>
                                    <p:anim calcmode="lin" valueType="num">
                                      <p:cBhvr>
                                        <p:cTn id="37" dur="800" decel="100000" fill="hold"/>
                                        <p:tgtEl>
                                          <p:spTgt spid="3"/>
                                        </p:tgtEl>
                                        <p:attrNameLst>
                                          <p:attrName>ppt_x</p:attrName>
                                        </p:attrNameLst>
                                      </p:cBhvr>
                                      <p:tavLst>
                                        <p:tav tm="0">
                                          <p:val>
                                            <p:strVal val="#ppt_x+0.4"/>
                                          </p:val>
                                        </p:tav>
                                        <p:tav tm="100000">
                                          <p:val>
                                            <p:strVal val="#ppt_x-0.05"/>
                                          </p:val>
                                        </p:tav>
                                      </p:tavLst>
                                    </p:anim>
                                    <p:anim calcmode="lin" valueType="num">
                                      <p:cBhvr>
                                        <p:cTn id="38" dur="800" decel="100000" fill="hold"/>
                                        <p:tgtEl>
                                          <p:spTgt spid="3"/>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decel="100000"/>
                                        <p:tgtEl>
                                          <p:spTgt spid="13"/>
                                        </p:tgtEl>
                                      </p:cBhvr>
                                    </p:animEffect>
                                    <p:anim calcmode="lin" valueType="num">
                                      <p:cBhvr>
                                        <p:cTn id="44" dur="800" decel="100000" fill="hold"/>
                                        <p:tgtEl>
                                          <p:spTgt spid="13"/>
                                        </p:tgtEl>
                                        <p:attrNameLst>
                                          <p:attrName>style.rotation</p:attrName>
                                        </p:attrNameLst>
                                      </p:cBhvr>
                                      <p:tavLst>
                                        <p:tav tm="0">
                                          <p:val>
                                            <p:fltVal val="-90"/>
                                          </p:val>
                                        </p:tav>
                                        <p:tav tm="100000">
                                          <p:val>
                                            <p:fltVal val="0"/>
                                          </p:val>
                                        </p:tav>
                                      </p:tavLst>
                                    </p:anim>
                                    <p:anim calcmode="lin" valueType="num">
                                      <p:cBhvr>
                                        <p:cTn id="45" dur="800" decel="100000" fill="hold"/>
                                        <p:tgtEl>
                                          <p:spTgt spid="13"/>
                                        </p:tgtEl>
                                        <p:attrNameLst>
                                          <p:attrName>ppt_x</p:attrName>
                                        </p:attrNameLst>
                                      </p:cBhvr>
                                      <p:tavLst>
                                        <p:tav tm="0">
                                          <p:val>
                                            <p:strVal val="#ppt_x+0.4"/>
                                          </p:val>
                                        </p:tav>
                                        <p:tav tm="100000">
                                          <p:val>
                                            <p:strVal val="#ppt_x-0.05"/>
                                          </p:val>
                                        </p:tav>
                                      </p:tavLst>
                                    </p:anim>
                                    <p:anim calcmode="lin" valueType="num">
                                      <p:cBhvr>
                                        <p:cTn id="46" dur="800" decel="100000" fill="hold"/>
                                        <p:tgtEl>
                                          <p:spTgt spid="1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800" decel="100000"/>
                                        <p:tgtEl>
                                          <p:spTgt spid="16"/>
                                        </p:tgtEl>
                                      </p:cBhvr>
                                    </p:animEffect>
                                    <p:anim calcmode="lin" valueType="num">
                                      <p:cBhvr>
                                        <p:cTn id="52" dur="800" decel="100000" fill="hold"/>
                                        <p:tgtEl>
                                          <p:spTgt spid="16"/>
                                        </p:tgtEl>
                                        <p:attrNameLst>
                                          <p:attrName>style.rotation</p:attrName>
                                        </p:attrNameLst>
                                      </p:cBhvr>
                                      <p:tavLst>
                                        <p:tav tm="0">
                                          <p:val>
                                            <p:fltVal val="-90"/>
                                          </p:val>
                                        </p:tav>
                                        <p:tav tm="100000">
                                          <p:val>
                                            <p:fltVal val="0"/>
                                          </p:val>
                                        </p:tav>
                                      </p:tavLst>
                                    </p:anim>
                                    <p:anim calcmode="lin" valueType="num">
                                      <p:cBhvr>
                                        <p:cTn id="53" dur="800" decel="100000" fill="hold"/>
                                        <p:tgtEl>
                                          <p:spTgt spid="16"/>
                                        </p:tgtEl>
                                        <p:attrNameLst>
                                          <p:attrName>ppt_x</p:attrName>
                                        </p:attrNameLst>
                                      </p:cBhvr>
                                      <p:tavLst>
                                        <p:tav tm="0">
                                          <p:val>
                                            <p:strVal val="#ppt_x+0.4"/>
                                          </p:val>
                                        </p:tav>
                                        <p:tav tm="100000">
                                          <p:val>
                                            <p:strVal val="#ppt_x-0.05"/>
                                          </p:val>
                                        </p:tav>
                                      </p:tavLst>
                                    </p:anim>
                                    <p:anim calcmode="lin" valueType="num">
                                      <p:cBhvr>
                                        <p:cTn id="54" dur="800" decel="100000" fill="hold"/>
                                        <p:tgtEl>
                                          <p:spTgt spid="16"/>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800" decel="100000"/>
                                        <p:tgtEl>
                                          <p:spTgt spid="17"/>
                                        </p:tgtEl>
                                      </p:cBhvr>
                                    </p:animEffect>
                                    <p:anim calcmode="lin" valueType="num">
                                      <p:cBhvr>
                                        <p:cTn id="60" dur="800" decel="100000" fill="hold"/>
                                        <p:tgtEl>
                                          <p:spTgt spid="17"/>
                                        </p:tgtEl>
                                        <p:attrNameLst>
                                          <p:attrName>style.rotation</p:attrName>
                                        </p:attrNameLst>
                                      </p:cBhvr>
                                      <p:tavLst>
                                        <p:tav tm="0">
                                          <p:val>
                                            <p:fltVal val="-90"/>
                                          </p:val>
                                        </p:tav>
                                        <p:tav tm="100000">
                                          <p:val>
                                            <p:fltVal val="0"/>
                                          </p:val>
                                        </p:tav>
                                      </p:tavLst>
                                    </p:anim>
                                    <p:anim calcmode="lin" valueType="num">
                                      <p:cBhvr>
                                        <p:cTn id="61" dur="800" decel="100000" fill="hold"/>
                                        <p:tgtEl>
                                          <p:spTgt spid="17"/>
                                        </p:tgtEl>
                                        <p:attrNameLst>
                                          <p:attrName>ppt_x</p:attrName>
                                        </p:attrNameLst>
                                      </p:cBhvr>
                                      <p:tavLst>
                                        <p:tav tm="0">
                                          <p:val>
                                            <p:strVal val="#ppt_x+0.4"/>
                                          </p:val>
                                        </p:tav>
                                        <p:tav tm="100000">
                                          <p:val>
                                            <p:strVal val="#ppt_x-0.05"/>
                                          </p:val>
                                        </p:tav>
                                      </p:tavLst>
                                    </p:anim>
                                    <p:anim calcmode="lin" valueType="num">
                                      <p:cBhvr>
                                        <p:cTn id="62" dur="800" decel="100000" fill="hold"/>
                                        <p:tgtEl>
                                          <p:spTgt spid="17"/>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800" decel="100000"/>
                                        <p:tgtEl>
                                          <p:spTgt spid="11"/>
                                        </p:tgtEl>
                                      </p:cBhvr>
                                    </p:animEffect>
                                    <p:anim calcmode="lin" valueType="num">
                                      <p:cBhvr>
                                        <p:cTn id="68" dur="800" decel="100000" fill="hold"/>
                                        <p:tgtEl>
                                          <p:spTgt spid="11"/>
                                        </p:tgtEl>
                                        <p:attrNameLst>
                                          <p:attrName>style.rotation</p:attrName>
                                        </p:attrNameLst>
                                      </p:cBhvr>
                                      <p:tavLst>
                                        <p:tav tm="0">
                                          <p:val>
                                            <p:fltVal val="-90"/>
                                          </p:val>
                                        </p:tav>
                                        <p:tav tm="100000">
                                          <p:val>
                                            <p:fltVal val="0"/>
                                          </p:val>
                                        </p:tav>
                                      </p:tavLst>
                                    </p:anim>
                                    <p:anim calcmode="lin" valueType="num">
                                      <p:cBhvr>
                                        <p:cTn id="69" dur="800" decel="100000" fill="hold"/>
                                        <p:tgtEl>
                                          <p:spTgt spid="11"/>
                                        </p:tgtEl>
                                        <p:attrNameLst>
                                          <p:attrName>ppt_x</p:attrName>
                                        </p:attrNameLst>
                                      </p:cBhvr>
                                      <p:tavLst>
                                        <p:tav tm="0">
                                          <p:val>
                                            <p:strVal val="#ppt_x+0.4"/>
                                          </p:val>
                                        </p:tav>
                                        <p:tav tm="100000">
                                          <p:val>
                                            <p:strVal val="#ppt_x-0.05"/>
                                          </p:val>
                                        </p:tav>
                                      </p:tavLst>
                                    </p:anim>
                                    <p:anim calcmode="lin" valueType="num">
                                      <p:cBhvr>
                                        <p:cTn id="70" dur="800" decel="100000" fill="hold"/>
                                        <p:tgtEl>
                                          <p:spTgt spid="1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73" presetID="30"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81" presetID="30"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800" decel="100000"/>
                                        <p:tgtEl>
                                          <p:spTgt spid="6"/>
                                        </p:tgtEl>
                                      </p:cBhvr>
                                    </p:animEffect>
                                    <p:anim calcmode="lin" valueType="num">
                                      <p:cBhvr>
                                        <p:cTn id="84" dur="800" decel="100000" fill="hold"/>
                                        <p:tgtEl>
                                          <p:spTgt spid="6"/>
                                        </p:tgtEl>
                                        <p:attrNameLst>
                                          <p:attrName>style.rotation</p:attrName>
                                        </p:attrNameLst>
                                      </p:cBhvr>
                                      <p:tavLst>
                                        <p:tav tm="0">
                                          <p:val>
                                            <p:fltVal val="-90"/>
                                          </p:val>
                                        </p:tav>
                                        <p:tav tm="100000">
                                          <p:val>
                                            <p:fltVal val="0"/>
                                          </p:val>
                                        </p:tav>
                                      </p:tavLst>
                                    </p:anim>
                                    <p:anim calcmode="lin" valueType="num">
                                      <p:cBhvr>
                                        <p:cTn id="85" dur="800" decel="100000" fill="hold"/>
                                        <p:tgtEl>
                                          <p:spTgt spid="6"/>
                                        </p:tgtEl>
                                        <p:attrNameLst>
                                          <p:attrName>ppt_x</p:attrName>
                                        </p:attrNameLst>
                                      </p:cBhvr>
                                      <p:tavLst>
                                        <p:tav tm="0">
                                          <p:val>
                                            <p:strVal val="#ppt_x+0.4"/>
                                          </p:val>
                                        </p:tav>
                                        <p:tav tm="100000">
                                          <p:val>
                                            <p:strVal val="#ppt_x-0.05"/>
                                          </p:val>
                                        </p:tav>
                                      </p:tavLst>
                                    </p:anim>
                                    <p:anim calcmode="lin" valueType="num">
                                      <p:cBhvr>
                                        <p:cTn id="86" dur="800" decel="100000" fill="hold"/>
                                        <p:tgtEl>
                                          <p:spTgt spid="6"/>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89" presetID="30"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800" decel="100000"/>
                                        <p:tgtEl>
                                          <p:spTgt spid="7"/>
                                        </p:tgtEl>
                                      </p:cBhvr>
                                    </p:animEffect>
                                    <p:anim calcmode="lin" valueType="num">
                                      <p:cBhvr>
                                        <p:cTn id="92" dur="800" decel="100000" fill="hold"/>
                                        <p:tgtEl>
                                          <p:spTgt spid="7"/>
                                        </p:tgtEl>
                                        <p:attrNameLst>
                                          <p:attrName>style.rotation</p:attrName>
                                        </p:attrNameLst>
                                      </p:cBhvr>
                                      <p:tavLst>
                                        <p:tav tm="0">
                                          <p:val>
                                            <p:fltVal val="-90"/>
                                          </p:val>
                                        </p:tav>
                                        <p:tav tm="100000">
                                          <p:val>
                                            <p:fltVal val="0"/>
                                          </p:val>
                                        </p:tav>
                                      </p:tavLst>
                                    </p:anim>
                                    <p:anim calcmode="lin" valueType="num">
                                      <p:cBhvr>
                                        <p:cTn id="93" dur="800" decel="100000" fill="hold"/>
                                        <p:tgtEl>
                                          <p:spTgt spid="7"/>
                                        </p:tgtEl>
                                        <p:attrNameLst>
                                          <p:attrName>ppt_x</p:attrName>
                                        </p:attrNameLst>
                                      </p:cBhvr>
                                      <p:tavLst>
                                        <p:tav tm="0">
                                          <p:val>
                                            <p:strVal val="#ppt_x+0.4"/>
                                          </p:val>
                                        </p:tav>
                                        <p:tav tm="100000">
                                          <p:val>
                                            <p:strVal val="#ppt_x-0.05"/>
                                          </p:val>
                                        </p:tav>
                                      </p:tavLst>
                                    </p:anim>
                                    <p:anim calcmode="lin" valueType="num">
                                      <p:cBhvr>
                                        <p:cTn id="94" dur="800" decel="100000" fill="hold"/>
                                        <p:tgtEl>
                                          <p:spTgt spid="7"/>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20" grpId="0"/>
      <p:bldP spid="14" grpId="0"/>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12</a:t>
            </a:fld>
            <a:endParaRPr lang="fr-FR"/>
          </a:p>
        </p:txBody>
      </p:sp>
      <p:sp>
        <p:nvSpPr>
          <p:cNvPr id="3" name="Rectangle 2"/>
          <p:cNvSpPr/>
          <p:nvPr/>
        </p:nvSpPr>
        <p:spPr>
          <a:xfrm>
            <a:off x="285720" y="2214554"/>
            <a:ext cx="184731" cy="430887"/>
          </a:xfrm>
          <a:prstGeom prst="rect">
            <a:avLst/>
          </a:prstGeom>
        </p:spPr>
        <p:txBody>
          <a:bodyPr wrap="none">
            <a:spAutoFit/>
          </a:bodyPr>
          <a:lstStyle/>
          <a:p>
            <a:endParaRPr lang="fr-FR" sz="2200" dirty="0" smtClean="0">
              <a:latin typeface="Cambria" pitchFamily="18" charset="0"/>
            </a:endParaRPr>
          </a:p>
        </p:txBody>
      </p:sp>
      <p:sp>
        <p:nvSpPr>
          <p:cNvPr id="4" name="Rectangle 3"/>
          <p:cNvSpPr/>
          <p:nvPr/>
        </p:nvSpPr>
        <p:spPr>
          <a:xfrm>
            <a:off x="3357554" y="1785926"/>
            <a:ext cx="1857388" cy="769441"/>
          </a:xfrm>
          <a:prstGeom prst="rect">
            <a:avLst/>
          </a:prstGeom>
        </p:spPr>
        <p:txBody>
          <a:bodyPr wrap="square">
            <a:spAutoFit/>
          </a:bodyPr>
          <a:lstStyle/>
          <a:p>
            <a:pPr algn="ctr">
              <a:buFont typeface="Wingdings" pitchFamily="2" charset="2"/>
              <a:buChar char="§"/>
            </a:pPr>
            <a:r>
              <a:rPr lang="en-US" sz="2200" dirty="0" smtClean="0">
                <a:latin typeface="Cambria" pitchFamily="18" charset="0"/>
              </a:rPr>
              <a:t> Cognitive</a:t>
            </a:r>
          </a:p>
          <a:p>
            <a:pPr algn="ctr"/>
            <a:r>
              <a:rPr lang="en-US" sz="2200" dirty="0" smtClean="0">
                <a:latin typeface="Cambria" pitchFamily="18" charset="0"/>
              </a:rPr>
              <a:t>science</a:t>
            </a:r>
            <a:endParaRPr lang="fr-FR" sz="2200" dirty="0" smtClean="0">
              <a:latin typeface="Cambria" pitchFamily="18" charset="0"/>
            </a:endParaRPr>
          </a:p>
        </p:txBody>
      </p:sp>
      <p:sp>
        <p:nvSpPr>
          <p:cNvPr id="5" name="Rectangle 4"/>
          <p:cNvSpPr/>
          <p:nvPr/>
        </p:nvSpPr>
        <p:spPr>
          <a:xfrm>
            <a:off x="6113898" y="1785926"/>
            <a:ext cx="2387192" cy="769441"/>
          </a:xfrm>
          <a:prstGeom prst="rect">
            <a:avLst/>
          </a:prstGeom>
        </p:spPr>
        <p:txBody>
          <a:bodyPr wrap="none">
            <a:spAutoFit/>
          </a:bodyPr>
          <a:lstStyle/>
          <a:p>
            <a:pPr algn="ctr">
              <a:buFont typeface="Wingdings" pitchFamily="2" charset="2"/>
              <a:buChar char="§"/>
            </a:pPr>
            <a:r>
              <a:rPr lang="en-US" sz="2200" dirty="0" smtClean="0">
                <a:latin typeface="Cambria" pitchFamily="18" charset="0"/>
              </a:rPr>
              <a:t> Applied writings</a:t>
            </a:r>
          </a:p>
          <a:p>
            <a:pPr algn="ctr"/>
            <a:r>
              <a:rPr lang="en-US" sz="2200" dirty="0" smtClean="0">
                <a:latin typeface="Cambria" pitchFamily="18" charset="0"/>
              </a:rPr>
              <a:t>on management</a:t>
            </a:r>
            <a:endParaRPr lang="fr-FR" sz="2200" dirty="0" smtClean="0">
              <a:latin typeface="Cambria" pitchFamily="18" charset="0"/>
            </a:endParaRPr>
          </a:p>
        </p:txBody>
      </p:sp>
      <p:sp>
        <p:nvSpPr>
          <p:cNvPr id="6" name="ZoneTexte 5"/>
          <p:cNvSpPr txBox="1"/>
          <p:nvPr/>
        </p:nvSpPr>
        <p:spPr>
          <a:xfrm>
            <a:off x="142844" y="16353"/>
            <a:ext cx="8429684" cy="769441"/>
          </a:xfrm>
          <a:prstGeom prst="rect">
            <a:avLst/>
          </a:prstGeom>
          <a:noFill/>
        </p:spPr>
        <p:txBody>
          <a:bodyPr wrap="square" rtlCol="0">
            <a:spAutoFit/>
          </a:bodyPr>
          <a:lstStyle/>
          <a:p>
            <a:r>
              <a:rPr lang="fr-FR" sz="2200" b="1" i="1" dirty="0" smtClean="0">
                <a:solidFill>
                  <a:schemeClr val="accent1"/>
                </a:solidFill>
                <a:latin typeface="Cambria" pitchFamily="18" charset="0"/>
              </a:rPr>
              <a:t>CHAPTER 3: </a:t>
            </a:r>
            <a:r>
              <a:rPr lang="en-US" sz="2200" b="1" i="1" dirty="0" smtClean="0">
                <a:solidFill>
                  <a:schemeClr val="accent1"/>
                </a:solidFill>
                <a:latin typeface="Cambria" pitchFamily="18" charset="0"/>
              </a:rPr>
              <a:t>Review of the literatures on place attachment </a:t>
            </a:r>
          </a:p>
          <a:p>
            <a:r>
              <a:rPr lang="en-US" sz="2200" b="1" i="1" dirty="0" smtClean="0">
                <a:solidFill>
                  <a:schemeClr val="accent1"/>
                </a:solidFill>
                <a:latin typeface="Cambria" pitchFamily="18" charset="0"/>
              </a:rPr>
              <a:t>                                                                            and</a:t>
            </a:r>
            <a:endParaRPr lang="en-US" sz="2200" b="1" i="1" dirty="0">
              <a:solidFill>
                <a:schemeClr val="accent1"/>
              </a:solidFill>
              <a:latin typeface="Cambria" pitchFamily="18" charset="0"/>
            </a:endParaRPr>
          </a:p>
        </p:txBody>
      </p:sp>
      <p:sp>
        <p:nvSpPr>
          <p:cNvPr id="10" name="Rectangle 9"/>
          <p:cNvSpPr/>
          <p:nvPr/>
        </p:nvSpPr>
        <p:spPr>
          <a:xfrm>
            <a:off x="5418290" y="357166"/>
            <a:ext cx="2797048" cy="430887"/>
          </a:xfrm>
          <a:prstGeom prst="rect">
            <a:avLst/>
          </a:prstGeom>
        </p:spPr>
        <p:txBody>
          <a:bodyPr wrap="square">
            <a:spAutoFit/>
          </a:bodyPr>
          <a:lstStyle/>
          <a:p>
            <a:r>
              <a:rPr lang="en-US" sz="2200" b="1" i="1" dirty="0" smtClean="0">
                <a:solidFill>
                  <a:schemeClr val="accent1"/>
                </a:solidFill>
                <a:latin typeface="Cambria" pitchFamily="18" charset="0"/>
              </a:rPr>
              <a:t>customer experience</a:t>
            </a:r>
            <a:endParaRPr lang="fr-FR" sz="2200" b="1" i="1" dirty="0" smtClean="0">
              <a:solidFill>
                <a:schemeClr val="accent1"/>
              </a:solidFill>
              <a:latin typeface="Cambria" pitchFamily="18" charset="0"/>
            </a:endParaRPr>
          </a:p>
        </p:txBody>
      </p:sp>
      <p:sp>
        <p:nvSpPr>
          <p:cNvPr id="11" name="Rectangle 10"/>
          <p:cNvSpPr/>
          <p:nvPr/>
        </p:nvSpPr>
        <p:spPr>
          <a:xfrm>
            <a:off x="2470612" y="3140989"/>
            <a:ext cx="3958776" cy="430887"/>
          </a:xfrm>
          <a:prstGeom prst="rect">
            <a:avLst/>
          </a:prstGeom>
        </p:spPr>
        <p:txBody>
          <a:bodyPr wrap="none">
            <a:spAutoFit/>
          </a:bodyPr>
          <a:lstStyle/>
          <a:p>
            <a:r>
              <a:rPr lang="en-US" sz="2200" b="1" i="1" dirty="0" smtClean="0">
                <a:solidFill>
                  <a:schemeClr val="dk1"/>
                </a:solidFill>
                <a:latin typeface="Cambria" pitchFamily="18" charset="0"/>
              </a:rPr>
              <a:t>EXPERIMENTAL DIMENSIONS</a:t>
            </a:r>
            <a:endParaRPr lang="fr-FR" sz="2200" b="1" i="1" dirty="0" smtClean="0">
              <a:solidFill>
                <a:schemeClr val="dk1"/>
              </a:solidFill>
              <a:latin typeface="Cambria" pitchFamily="18" charset="0"/>
            </a:endParaRPr>
          </a:p>
        </p:txBody>
      </p:sp>
      <p:sp>
        <p:nvSpPr>
          <p:cNvPr id="15" name="Rectangle 14"/>
          <p:cNvSpPr/>
          <p:nvPr/>
        </p:nvSpPr>
        <p:spPr>
          <a:xfrm>
            <a:off x="286718" y="1785926"/>
            <a:ext cx="1999266" cy="769441"/>
          </a:xfrm>
          <a:prstGeom prst="rect">
            <a:avLst/>
          </a:prstGeom>
        </p:spPr>
        <p:txBody>
          <a:bodyPr wrap="none">
            <a:spAutoFit/>
          </a:bodyPr>
          <a:lstStyle/>
          <a:p>
            <a:pPr algn="ctr">
              <a:buFont typeface="Wingdings" pitchFamily="2" charset="2"/>
              <a:buChar char="§"/>
            </a:pPr>
            <a:r>
              <a:rPr lang="en-US" sz="2200" dirty="0" smtClean="0">
                <a:latin typeface="Cambria" pitchFamily="18" charset="0"/>
              </a:rPr>
              <a:t> Philosophical</a:t>
            </a:r>
          </a:p>
          <a:p>
            <a:pPr algn="ctr"/>
            <a:r>
              <a:rPr lang="en-US" sz="2200" dirty="0" smtClean="0">
                <a:latin typeface="Cambria" pitchFamily="18" charset="0"/>
              </a:rPr>
              <a:t>investigations </a:t>
            </a:r>
            <a:endParaRPr lang="fr-FR" sz="2200" dirty="0" smtClean="0">
              <a:latin typeface="Cambria" pitchFamily="18" charset="0"/>
            </a:endParaRPr>
          </a:p>
        </p:txBody>
      </p:sp>
      <p:sp>
        <p:nvSpPr>
          <p:cNvPr id="17" name="Rectangle 16"/>
          <p:cNvSpPr/>
          <p:nvPr/>
        </p:nvSpPr>
        <p:spPr>
          <a:xfrm>
            <a:off x="1785918" y="3786190"/>
            <a:ext cx="5643602" cy="430887"/>
          </a:xfrm>
          <a:prstGeom prst="rect">
            <a:avLst/>
          </a:prstGeom>
        </p:spPr>
        <p:txBody>
          <a:bodyPr wrap="square">
            <a:spAutoFit/>
          </a:bodyPr>
          <a:lstStyle/>
          <a:p>
            <a:r>
              <a:rPr lang="en-US" sz="2200" dirty="0" smtClean="0">
                <a:latin typeface="Cambria" pitchFamily="18" charset="0"/>
              </a:rPr>
              <a:t>Theoretical foundation for the PA construct </a:t>
            </a:r>
            <a:endParaRPr lang="fr-FR" sz="2200" dirty="0" smtClean="0">
              <a:latin typeface="Cambria" pitchFamily="18" charset="0"/>
            </a:endParaRPr>
          </a:p>
        </p:txBody>
      </p:sp>
      <p:sp>
        <p:nvSpPr>
          <p:cNvPr id="18" name="ZoneTexte 17"/>
          <p:cNvSpPr txBox="1"/>
          <p:nvPr/>
        </p:nvSpPr>
        <p:spPr>
          <a:xfrm>
            <a:off x="1500166" y="4498311"/>
            <a:ext cx="6858048" cy="430887"/>
          </a:xfrm>
          <a:prstGeom prst="rect">
            <a:avLst/>
          </a:prstGeom>
          <a:noFill/>
        </p:spPr>
        <p:txBody>
          <a:bodyPr wrap="square" rtlCol="0">
            <a:spAutoFit/>
          </a:bodyPr>
          <a:lstStyle/>
          <a:p>
            <a:r>
              <a:rPr lang="fr-FR" sz="2200" dirty="0" smtClean="0">
                <a:latin typeface="Cambria" pitchFamily="18" charset="0"/>
              </a:rPr>
              <a:t>- as </a:t>
            </a:r>
            <a:r>
              <a:rPr lang="en-US" sz="2200" dirty="0" smtClean="0">
                <a:latin typeface="Cambria" pitchFamily="18" charset="0"/>
              </a:rPr>
              <a:t>applied to a context of proposals for change -</a:t>
            </a:r>
          </a:p>
        </p:txBody>
      </p:sp>
      <p:sp>
        <p:nvSpPr>
          <p:cNvPr id="19" name="Flèche courbée vers la droite 18"/>
          <p:cNvSpPr/>
          <p:nvPr/>
        </p:nvSpPr>
        <p:spPr>
          <a:xfrm>
            <a:off x="1285852" y="3500438"/>
            <a:ext cx="500066" cy="5000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1"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28794" y="714356"/>
            <a:ext cx="4786346"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Cambria" pitchFamily="18" charset="0"/>
              </a:rPr>
              <a:t>The exploratory nature of the research</a:t>
            </a:r>
            <a:endParaRPr lang="en-US" sz="2200" b="1" dirty="0">
              <a:latin typeface="Cambria" pitchFamily="18" charset="0"/>
            </a:endParaRPr>
          </a:p>
        </p:txBody>
      </p:sp>
      <p:sp>
        <p:nvSpPr>
          <p:cNvPr id="3" name="ZoneTexte 2"/>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METHODOLOGY</a:t>
            </a:r>
            <a:endParaRPr lang="fr-FR" sz="2200" b="1" i="1" dirty="0">
              <a:solidFill>
                <a:schemeClr val="accent1"/>
              </a:solidFill>
              <a:latin typeface="Cambria" pitchFamily="18" charset="0"/>
            </a:endParaRPr>
          </a:p>
        </p:txBody>
      </p:sp>
      <p:sp>
        <p:nvSpPr>
          <p:cNvPr id="4" name="ZoneTexte 3"/>
          <p:cNvSpPr txBox="1"/>
          <p:nvPr/>
        </p:nvSpPr>
        <p:spPr>
          <a:xfrm>
            <a:off x="3143240" y="1500174"/>
            <a:ext cx="3929090" cy="430887"/>
          </a:xfrm>
          <a:prstGeom prst="rect">
            <a:avLst/>
          </a:prstGeom>
          <a:noFill/>
        </p:spPr>
        <p:txBody>
          <a:bodyPr wrap="square" rtlCol="0">
            <a:spAutoFit/>
          </a:bodyPr>
          <a:lstStyle/>
          <a:p>
            <a:r>
              <a:rPr lang="fr-FR" sz="2200" b="1" i="1" dirty="0" smtClean="0">
                <a:latin typeface="Cambria" pitchFamily="18" charset="0"/>
              </a:rPr>
              <a:t>ABDUCTIVE LOGIC</a:t>
            </a:r>
            <a:endParaRPr lang="en-US" sz="2200" b="1" i="1" dirty="0">
              <a:latin typeface="Cambria" pitchFamily="18" charset="0"/>
            </a:endParaRPr>
          </a:p>
        </p:txBody>
      </p:sp>
      <p:sp>
        <p:nvSpPr>
          <p:cNvPr id="5" name="Rectangle 4"/>
          <p:cNvSpPr/>
          <p:nvPr/>
        </p:nvSpPr>
        <p:spPr>
          <a:xfrm>
            <a:off x="1357290" y="1928802"/>
            <a:ext cx="2285562" cy="430887"/>
          </a:xfrm>
          <a:prstGeom prst="rect">
            <a:avLst/>
          </a:prstGeom>
        </p:spPr>
        <p:txBody>
          <a:bodyPr wrap="none">
            <a:spAutoFit/>
          </a:bodyPr>
          <a:lstStyle/>
          <a:p>
            <a:r>
              <a:rPr lang="fr-FR" sz="2200" dirty="0" err="1" smtClean="0">
                <a:latin typeface="Cambria" pitchFamily="18" charset="0"/>
              </a:rPr>
              <a:t>Literature</a:t>
            </a:r>
            <a:r>
              <a:rPr lang="fr-FR" sz="2200" dirty="0" smtClean="0">
                <a:latin typeface="Cambria" pitchFamily="18" charset="0"/>
              </a:rPr>
              <a:t> </a:t>
            </a:r>
            <a:r>
              <a:rPr lang="fr-FR" sz="2200" dirty="0" err="1" smtClean="0">
                <a:latin typeface="Cambria" pitchFamily="18" charset="0"/>
              </a:rPr>
              <a:t>review</a:t>
            </a:r>
            <a:endParaRPr lang="fr-FR" sz="2200" dirty="0">
              <a:latin typeface="Cambria" pitchFamily="18" charset="0"/>
            </a:endParaRPr>
          </a:p>
        </p:txBody>
      </p:sp>
      <p:sp>
        <p:nvSpPr>
          <p:cNvPr id="6" name="Rectangle 5"/>
          <p:cNvSpPr/>
          <p:nvPr/>
        </p:nvSpPr>
        <p:spPr>
          <a:xfrm>
            <a:off x="4920484" y="1928802"/>
            <a:ext cx="2937664" cy="430887"/>
          </a:xfrm>
          <a:prstGeom prst="rect">
            <a:avLst/>
          </a:prstGeom>
        </p:spPr>
        <p:txBody>
          <a:bodyPr wrap="none">
            <a:spAutoFit/>
          </a:bodyPr>
          <a:lstStyle/>
          <a:p>
            <a:r>
              <a:rPr lang="fr-FR" sz="2200" dirty="0" err="1" smtClean="0">
                <a:latin typeface="Cambria" pitchFamily="18" charset="0"/>
              </a:rPr>
              <a:t>Fieldwork</a:t>
            </a:r>
            <a:r>
              <a:rPr lang="fr-FR" sz="2200" dirty="0" smtClean="0">
                <a:latin typeface="Cambria" pitchFamily="18" charset="0"/>
              </a:rPr>
              <a:t> (case </a:t>
            </a:r>
            <a:r>
              <a:rPr lang="fr-FR" sz="2200" dirty="0" err="1" smtClean="0">
                <a:latin typeface="Cambria" pitchFamily="18" charset="0"/>
              </a:rPr>
              <a:t>study</a:t>
            </a:r>
            <a:r>
              <a:rPr lang="fr-FR" sz="2200" dirty="0" smtClean="0">
                <a:latin typeface="Cambria" pitchFamily="18" charset="0"/>
              </a:rPr>
              <a:t>)</a:t>
            </a:r>
            <a:endParaRPr lang="fr-FR" sz="2200" dirty="0">
              <a:latin typeface="Cambria" pitchFamily="18" charset="0"/>
            </a:endParaRPr>
          </a:p>
        </p:txBody>
      </p:sp>
      <p:sp>
        <p:nvSpPr>
          <p:cNvPr id="7" name="Rectangle 6"/>
          <p:cNvSpPr/>
          <p:nvPr/>
        </p:nvSpPr>
        <p:spPr>
          <a:xfrm>
            <a:off x="1970508" y="2640923"/>
            <a:ext cx="4744632" cy="430887"/>
          </a:xfrm>
          <a:prstGeom prst="rect">
            <a:avLst/>
          </a:prstGeom>
        </p:spPr>
        <p:txBody>
          <a:bodyPr wrap="none">
            <a:spAutoFit/>
          </a:bodyPr>
          <a:lstStyle/>
          <a:p>
            <a:r>
              <a:rPr lang="fr-FR" sz="2200" b="1" i="1" dirty="0" smtClean="0">
                <a:latin typeface="Cambria" pitchFamily="18" charset="0"/>
              </a:rPr>
              <a:t>QUALITATIVE METHODS OF INQUIRY</a:t>
            </a:r>
          </a:p>
        </p:txBody>
      </p:sp>
      <p:sp>
        <p:nvSpPr>
          <p:cNvPr id="8" name="Rectangle 7"/>
          <p:cNvSpPr/>
          <p:nvPr/>
        </p:nvSpPr>
        <p:spPr>
          <a:xfrm>
            <a:off x="142844" y="3286124"/>
            <a:ext cx="8858312" cy="430887"/>
          </a:xfrm>
          <a:prstGeom prst="rect">
            <a:avLst/>
          </a:prstGeom>
        </p:spPr>
        <p:txBody>
          <a:bodyPr wrap="square">
            <a:spAutoFit/>
          </a:bodyPr>
          <a:lstStyle/>
          <a:p>
            <a:pPr>
              <a:buFont typeface="Wingdings" pitchFamily="2" charset="2"/>
              <a:buChar char="§"/>
            </a:pPr>
            <a:r>
              <a:rPr lang="en-US" sz="2200" i="1" dirty="0" smtClean="0">
                <a:latin typeface="Cambria" pitchFamily="18" charset="0"/>
              </a:rPr>
              <a:t> To generate valuable information across a sample of opinions.</a:t>
            </a:r>
            <a:endParaRPr lang="fr-FR" sz="2200" i="1" dirty="0" smtClean="0">
              <a:latin typeface="Cambria" pitchFamily="18" charset="0"/>
            </a:endParaRPr>
          </a:p>
        </p:txBody>
      </p:sp>
      <p:sp>
        <p:nvSpPr>
          <p:cNvPr id="9" name="Rectangle 8"/>
          <p:cNvSpPr/>
          <p:nvPr/>
        </p:nvSpPr>
        <p:spPr>
          <a:xfrm>
            <a:off x="142908" y="3731129"/>
            <a:ext cx="8501058" cy="769441"/>
          </a:xfrm>
          <a:prstGeom prst="rect">
            <a:avLst/>
          </a:prstGeom>
        </p:spPr>
        <p:txBody>
          <a:bodyPr wrap="square">
            <a:spAutoFit/>
          </a:bodyPr>
          <a:lstStyle/>
          <a:p>
            <a:pPr>
              <a:buFont typeface="Wingdings" pitchFamily="2" charset="2"/>
              <a:buChar char="§"/>
            </a:pPr>
            <a:r>
              <a:rPr lang="en-US" sz="2200" i="1" dirty="0" smtClean="0">
                <a:latin typeface="Cambria" pitchFamily="18" charset="0"/>
              </a:rPr>
              <a:t> To realize how locals construe meanings about their socio-physical environment.</a:t>
            </a:r>
            <a:endParaRPr lang="fr-FR" sz="2200" i="1" dirty="0" smtClean="0">
              <a:latin typeface="Cambria" pitchFamily="18" charset="0"/>
            </a:endParaRPr>
          </a:p>
        </p:txBody>
      </p:sp>
      <p:sp>
        <p:nvSpPr>
          <p:cNvPr id="10" name="Rectangle à coins arrondis 9"/>
          <p:cNvSpPr/>
          <p:nvPr/>
        </p:nvSpPr>
        <p:spPr>
          <a:xfrm>
            <a:off x="285720" y="4786322"/>
            <a:ext cx="2286016"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smtClean="0">
                <a:latin typeface="Cambria" pitchFamily="18" charset="0"/>
              </a:rPr>
              <a:t>Data collection </a:t>
            </a:r>
            <a:r>
              <a:rPr lang="fr-FR" sz="2200" b="1" dirty="0" err="1" smtClean="0">
                <a:latin typeface="Cambria" pitchFamily="18" charset="0"/>
              </a:rPr>
              <a:t>method</a:t>
            </a:r>
            <a:endParaRPr lang="en-US" sz="2200" b="1" dirty="0">
              <a:latin typeface="Cambria" pitchFamily="18" charset="0"/>
            </a:endParaRPr>
          </a:p>
        </p:txBody>
      </p:sp>
      <p:sp>
        <p:nvSpPr>
          <p:cNvPr id="11" name="Rectangle à coins arrondis 10"/>
          <p:cNvSpPr/>
          <p:nvPr/>
        </p:nvSpPr>
        <p:spPr>
          <a:xfrm>
            <a:off x="285720" y="5857892"/>
            <a:ext cx="2286016"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Research</a:t>
            </a:r>
            <a:r>
              <a:rPr lang="fr-FR" sz="2200" b="1" dirty="0" smtClean="0">
                <a:latin typeface="Cambria" pitchFamily="18" charset="0"/>
              </a:rPr>
              <a:t> technique</a:t>
            </a:r>
            <a:endParaRPr lang="en-US" sz="2200" b="1" dirty="0">
              <a:latin typeface="Cambria" pitchFamily="18" charset="0"/>
            </a:endParaRPr>
          </a:p>
        </p:txBody>
      </p:sp>
      <p:sp>
        <p:nvSpPr>
          <p:cNvPr id="12" name="Rectangle 11"/>
          <p:cNvSpPr/>
          <p:nvPr/>
        </p:nvSpPr>
        <p:spPr>
          <a:xfrm>
            <a:off x="6643702" y="4143380"/>
            <a:ext cx="2000264" cy="338554"/>
          </a:xfrm>
          <a:prstGeom prst="rect">
            <a:avLst/>
          </a:prstGeom>
        </p:spPr>
        <p:txBody>
          <a:bodyPr wrap="square">
            <a:spAutoFit/>
          </a:bodyPr>
          <a:lstStyle/>
          <a:p>
            <a:r>
              <a:rPr lang="pt-BR" sz="1600" dirty="0" smtClean="0">
                <a:solidFill>
                  <a:schemeClr val="accent5">
                    <a:lumMod val="75000"/>
                  </a:schemeClr>
                </a:solidFill>
                <a:latin typeface="Cambria" pitchFamily="18" charset="0"/>
              </a:rPr>
              <a:t>Bryman (2004 )</a:t>
            </a:r>
            <a:endParaRPr lang="fr-FR" sz="1600" dirty="0" smtClean="0">
              <a:solidFill>
                <a:schemeClr val="accent5">
                  <a:lumMod val="75000"/>
                </a:schemeClr>
              </a:solidFill>
              <a:latin typeface="Cambria" pitchFamily="18" charset="0"/>
            </a:endParaRPr>
          </a:p>
        </p:txBody>
      </p:sp>
      <p:sp>
        <p:nvSpPr>
          <p:cNvPr id="13" name="Rectangle 12"/>
          <p:cNvSpPr/>
          <p:nvPr/>
        </p:nvSpPr>
        <p:spPr>
          <a:xfrm>
            <a:off x="2675379" y="4998377"/>
            <a:ext cx="3468257" cy="430887"/>
          </a:xfrm>
          <a:prstGeom prst="rect">
            <a:avLst/>
          </a:prstGeom>
        </p:spPr>
        <p:txBody>
          <a:bodyPr wrap="none">
            <a:spAutoFit/>
          </a:bodyPr>
          <a:lstStyle/>
          <a:p>
            <a:r>
              <a:rPr lang="en-US" sz="2200" dirty="0" smtClean="0">
                <a:latin typeface="Cambria" pitchFamily="18" charset="0"/>
              </a:rPr>
              <a:t>Semi-structured</a:t>
            </a:r>
            <a:r>
              <a:rPr lang="fr-FR" sz="2200" dirty="0" smtClean="0">
                <a:latin typeface="Cambria" pitchFamily="18" charset="0"/>
              </a:rPr>
              <a:t> interviews</a:t>
            </a:r>
          </a:p>
        </p:txBody>
      </p:sp>
      <p:sp>
        <p:nvSpPr>
          <p:cNvPr id="14" name="Rectangle 13"/>
          <p:cNvSpPr/>
          <p:nvPr/>
        </p:nvSpPr>
        <p:spPr>
          <a:xfrm>
            <a:off x="6500826" y="5284129"/>
            <a:ext cx="1293111" cy="430887"/>
          </a:xfrm>
          <a:prstGeom prst="rect">
            <a:avLst/>
          </a:prstGeom>
        </p:spPr>
        <p:txBody>
          <a:bodyPr wrap="none">
            <a:spAutoFit/>
          </a:bodyPr>
          <a:lstStyle/>
          <a:p>
            <a:r>
              <a:rPr lang="fr-FR" sz="2200" dirty="0" err="1" smtClean="0">
                <a:latin typeface="Cambria" pitchFamily="18" charset="0"/>
              </a:rPr>
              <a:t>Analyzed</a:t>
            </a:r>
            <a:endParaRPr lang="fr-FR" sz="2200" dirty="0" smtClean="0">
              <a:latin typeface="Cambria" pitchFamily="18" charset="0"/>
            </a:endParaRPr>
          </a:p>
        </p:txBody>
      </p:sp>
      <p:sp>
        <p:nvSpPr>
          <p:cNvPr id="15" name="Accolade ouvrante 14"/>
          <p:cNvSpPr/>
          <p:nvPr/>
        </p:nvSpPr>
        <p:spPr>
          <a:xfrm>
            <a:off x="6143636" y="4786322"/>
            <a:ext cx="214314" cy="85725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6" name="Rectangle 15"/>
          <p:cNvSpPr/>
          <p:nvPr/>
        </p:nvSpPr>
        <p:spPr>
          <a:xfrm>
            <a:off x="6500826" y="4572008"/>
            <a:ext cx="1944956" cy="430887"/>
          </a:xfrm>
          <a:prstGeom prst="rect">
            <a:avLst/>
          </a:prstGeom>
        </p:spPr>
        <p:txBody>
          <a:bodyPr wrap="none">
            <a:spAutoFit/>
          </a:bodyPr>
          <a:lstStyle/>
          <a:p>
            <a:r>
              <a:rPr lang="fr-FR" sz="2200" dirty="0" smtClean="0">
                <a:latin typeface="Cambria" pitchFamily="18" charset="0"/>
              </a:rPr>
              <a:t>Tape-</a:t>
            </a:r>
            <a:r>
              <a:rPr lang="fr-FR" sz="2200" dirty="0" err="1" smtClean="0">
                <a:latin typeface="Cambria" pitchFamily="18" charset="0"/>
              </a:rPr>
              <a:t>recorded</a:t>
            </a:r>
            <a:endParaRPr lang="fr-FR" sz="2200" dirty="0" smtClean="0">
              <a:latin typeface="Cambria" pitchFamily="18" charset="0"/>
            </a:endParaRPr>
          </a:p>
        </p:txBody>
      </p:sp>
      <p:sp>
        <p:nvSpPr>
          <p:cNvPr id="17" name="Rectangle 16"/>
          <p:cNvSpPr/>
          <p:nvPr/>
        </p:nvSpPr>
        <p:spPr>
          <a:xfrm>
            <a:off x="6500826" y="4926939"/>
            <a:ext cx="1704313" cy="430887"/>
          </a:xfrm>
          <a:prstGeom prst="rect">
            <a:avLst/>
          </a:prstGeom>
        </p:spPr>
        <p:txBody>
          <a:bodyPr wrap="none">
            <a:spAutoFit/>
          </a:bodyPr>
          <a:lstStyle/>
          <a:p>
            <a:r>
              <a:rPr lang="fr-FR" sz="2200" dirty="0" err="1" smtClean="0">
                <a:latin typeface="Cambria" pitchFamily="18" charset="0"/>
              </a:rPr>
              <a:t>Transcribed</a:t>
            </a:r>
            <a:r>
              <a:rPr lang="fr-FR" sz="2200" dirty="0" smtClean="0">
                <a:latin typeface="Cambria" pitchFamily="18" charset="0"/>
              </a:rPr>
              <a:t> </a:t>
            </a:r>
          </a:p>
        </p:txBody>
      </p:sp>
      <p:sp>
        <p:nvSpPr>
          <p:cNvPr id="18" name="Rectangle 17"/>
          <p:cNvSpPr/>
          <p:nvPr/>
        </p:nvSpPr>
        <p:spPr>
          <a:xfrm>
            <a:off x="2694916" y="6069947"/>
            <a:ext cx="2162836" cy="430887"/>
          </a:xfrm>
          <a:prstGeom prst="rect">
            <a:avLst/>
          </a:prstGeom>
        </p:spPr>
        <p:txBody>
          <a:bodyPr wrap="none">
            <a:spAutoFit/>
          </a:bodyPr>
          <a:lstStyle/>
          <a:p>
            <a:r>
              <a:rPr lang="fr-FR" sz="2200" dirty="0" smtClean="0">
                <a:latin typeface="Cambria" pitchFamily="18" charset="0"/>
              </a:rPr>
              <a:t>Content </a:t>
            </a:r>
            <a:r>
              <a:rPr lang="fr-FR" sz="2200" dirty="0" err="1" smtClean="0">
                <a:latin typeface="Cambria" pitchFamily="18" charset="0"/>
              </a:rPr>
              <a:t>analysis</a:t>
            </a:r>
            <a:endParaRPr lang="fr-FR" sz="2200" dirty="0" smtClean="0">
              <a:latin typeface="Cambria" pitchFamily="18" charset="0"/>
            </a:endParaRPr>
          </a:p>
        </p:txBody>
      </p:sp>
      <p:sp>
        <p:nvSpPr>
          <p:cNvPr id="19" name="Espace réservé du numéro de diapositive 18"/>
          <p:cNvSpPr>
            <a:spLocks noGrp="1"/>
          </p:cNvSpPr>
          <p:nvPr>
            <p:ph type="sldNum" sz="quarter" idx="12"/>
          </p:nvPr>
        </p:nvSpPr>
        <p:spPr/>
        <p:txBody>
          <a:bodyPr/>
          <a:lstStyle/>
          <a:p>
            <a:fld id="{8F70E9EF-B4AE-49B3-9F8F-02D4AD3B3D8A}" type="slidenum">
              <a:rPr lang="fr-FR" smtClean="0"/>
              <a:pPr/>
              <a:t>13</a:t>
            </a:fld>
            <a:endParaRPr lang="fr-FR"/>
          </a:p>
        </p:txBody>
      </p:sp>
      <p:sp>
        <p:nvSpPr>
          <p:cNvPr id="27" name="Parchemin vertical 26"/>
          <p:cNvSpPr/>
          <p:nvPr/>
        </p:nvSpPr>
        <p:spPr>
          <a:xfrm>
            <a:off x="142844" y="214290"/>
            <a:ext cx="8572560" cy="6286544"/>
          </a:xfrm>
          <a:prstGeom prst="verticalScroll">
            <a:avLst/>
          </a:prstGeom>
        </p:spPr>
        <p:style>
          <a:lnRef idx="2">
            <a:schemeClr val="dk1"/>
          </a:lnRef>
          <a:fillRef idx="1">
            <a:schemeClr val="lt1"/>
          </a:fillRef>
          <a:effectRef idx="0">
            <a:schemeClr val="dk1"/>
          </a:effectRef>
          <a:fontRef idx="minor">
            <a:schemeClr val="dk1"/>
          </a:fontRef>
        </p:style>
        <p:txBody>
          <a:bodyPr rtlCol="0" anchor="t"/>
          <a:lstStyle/>
          <a:p>
            <a:r>
              <a:rPr lang="en-US" sz="2200" i="1" dirty="0" smtClean="0">
                <a:latin typeface="Cambria" pitchFamily="18" charset="0"/>
              </a:rPr>
              <a:t>First theme:</a:t>
            </a:r>
            <a:r>
              <a:rPr lang="en-US" sz="2200" b="1" dirty="0" smtClean="0">
                <a:latin typeface="Cambria" pitchFamily="18" charset="0"/>
              </a:rPr>
              <a:t> </a:t>
            </a:r>
            <a:r>
              <a:rPr lang="en-US" sz="2200" i="1" dirty="0" smtClean="0">
                <a:latin typeface="Cambria" pitchFamily="18" charset="0"/>
              </a:rPr>
              <a:t>Place attachment</a:t>
            </a: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endParaRPr lang="en-US" sz="2200" i="1" dirty="0" smtClean="0">
              <a:latin typeface="Cambria" pitchFamily="18" charset="0"/>
            </a:endParaRPr>
          </a:p>
          <a:p>
            <a:r>
              <a:rPr lang="en-US" sz="2200" i="1" dirty="0" smtClean="0">
                <a:latin typeface="Cambria" pitchFamily="18" charset="0"/>
              </a:rPr>
              <a:t>Second theme: Perceived project outcomes</a:t>
            </a:r>
          </a:p>
          <a:p>
            <a:endParaRPr lang="fr-FR" sz="2200" i="1" dirty="0" smtClean="0">
              <a:latin typeface="Cambria" pitchFamily="18" charset="0"/>
            </a:endParaRPr>
          </a:p>
          <a:p>
            <a:endParaRPr lang="fr-FR" sz="2200" i="1" dirty="0" smtClean="0">
              <a:latin typeface="Cambria" pitchFamily="18" charset="0"/>
            </a:endParaRPr>
          </a:p>
          <a:p>
            <a:r>
              <a:rPr lang="fr-FR" sz="2200" i="1" dirty="0" err="1" smtClean="0">
                <a:latin typeface="Cambria" pitchFamily="18" charset="0"/>
              </a:rPr>
              <a:t>Third</a:t>
            </a:r>
            <a:r>
              <a:rPr lang="fr-FR" sz="2200" i="1" dirty="0" smtClean="0">
                <a:latin typeface="Cambria" pitchFamily="18" charset="0"/>
              </a:rPr>
              <a:t> </a:t>
            </a:r>
            <a:r>
              <a:rPr lang="fr-FR" sz="2200" i="1" dirty="0" err="1" smtClean="0">
                <a:latin typeface="Cambria" pitchFamily="18" charset="0"/>
              </a:rPr>
              <a:t>theme</a:t>
            </a:r>
            <a:r>
              <a:rPr lang="fr-FR" sz="2200" i="1" dirty="0" smtClean="0">
                <a:latin typeface="Cambria" pitchFamily="18" charset="0"/>
              </a:rPr>
              <a:t>: attitudinal </a:t>
            </a:r>
            <a:r>
              <a:rPr lang="fr-FR" sz="2200" i="1" dirty="0" err="1" smtClean="0">
                <a:latin typeface="Cambria" pitchFamily="18" charset="0"/>
              </a:rPr>
              <a:t>responses</a:t>
            </a:r>
            <a:endParaRPr lang="fr-FR" sz="2200" i="1" dirty="0" smtClean="0">
              <a:latin typeface="Cambria" pitchFamily="18" charset="0"/>
            </a:endParaRPr>
          </a:p>
          <a:p>
            <a:pPr algn="ctr"/>
            <a:endParaRPr lang="fr-FR" sz="2200" dirty="0" smtClean="0">
              <a:latin typeface="Cambria" pitchFamily="18" charset="0"/>
            </a:endParaRPr>
          </a:p>
        </p:txBody>
      </p:sp>
      <p:sp>
        <p:nvSpPr>
          <p:cNvPr id="28" name="Rectangle 27"/>
          <p:cNvSpPr/>
          <p:nvPr/>
        </p:nvSpPr>
        <p:spPr>
          <a:xfrm>
            <a:off x="3751546" y="357166"/>
            <a:ext cx="2177776" cy="430887"/>
          </a:xfrm>
          <a:prstGeom prst="rect">
            <a:avLst/>
          </a:prstGeom>
        </p:spPr>
        <p:txBody>
          <a:bodyPr wrap="none">
            <a:spAutoFit/>
          </a:bodyPr>
          <a:lstStyle/>
          <a:p>
            <a:r>
              <a:rPr lang="fr-FR" sz="2200" b="1" i="1" dirty="0" smtClean="0">
                <a:latin typeface="Cambria" pitchFamily="18" charset="0"/>
              </a:rPr>
              <a:t>Interview guide</a:t>
            </a:r>
          </a:p>
        </p:txBody>
      </p:sp>
      <p:sp>
        <p:nvSpPr>
          <p:cNvPr id="29" name="Rectangle 28"/>
          <p:cNvSpPr/>
          <p:nvPr/>
        </p:nvSpPr>
        <p:spPr>
          <a:xfrm>
            <a:off x="1142976" y="1500174"/>
            <a:ext cx="1967398" cy="2585323"/>
          </a:xfrm>
          <a:prstGeom prst="rect">
            <a:avLst/>
          </a:prstGeom>
        </p:spPr>
        <p:txBody>
          <a:bodyPr wrap="square">
            <a:spAutoFit/>
          </a:bodyPr>
          <a:lstStyle/>
          <a:p>
            <a:r>
              <a:rPr lang="fr-FR" b="1" dirty="0" smtClean="0">
                <a:latin typeface="Cambria" pitchFamily="18" charset="0"/>
              </a:rPr>
              <a:t>1:</a:t>
            </a:r>
            <a:r>
              <a:rPr lang="fr-FR" b="1" dirty="0" err="1" smtClean="0">
                <a:latin typeface="Cambria" pitchFamily="18" charset="0"/>
              </a:rPr>
              <a:t>Continuity</a:t>
            </a:r>
            <a:endParaRPr lang="fr-FR" b="1" dirty="0" smtClean="0">
              <a:latin typeface="Cambria" pitchFamily="18" charset="0"/>
            </a:endParaRPr>
          </a:p>
          <a:p>
            <a:r>
              <a:rPr lang="fr-FR" b="1" dirty="0" smtClean="0">
                <a:latin typeface="Cambria" pitchFamily="18" charset="0"/>
              </a:rPr>
              <a:t>2:</a:t>
            </a:r>
            <a:r>
              <a:rPr lang="fr-FR" b="1" dirty="0" err="1" smtClean="0">
                <a:latin typeface="Cambria" pitchFamily="18" charset="0"/>
              </a:rPr>
              <a:t>distinctiveness</a:t>
            </a:r>
            <a:endParaRPr lang="fr-FR" b="1" dirty="0" smtClean="0">
              <a:latin typeface="Cambria" pitchFamily="18" charset="0"/>
            </a:endParaRPr>
          </a:p>
          <a:p>
            <a:r>
              <a:rPr lang="fr-FR" b="1" dirty="0" smtClean="0">
                <a:latin typeface="Cambria" pitchFamily="18" charset="0"/>
              </a:rPr>
              <a:t>3:</a:t>
            </a:r>
            <a:r>
              <a:rPr lang="fr-FR" b="1" dirty="0" err="1" smtClean="0">
                <a:latin typeface="Cambria" pitchFamily="18" charset="0"/>
              </a:rPr>
              <a:t>familiarity</a:t>
            </a:r>
            <a:endParaRPr lang="fr-FR" b="1" dirty="0" smtClean="0">
              <a:latin typeface="Cambria" pitchFamily="18" charset="0"/>
            </a:endParaRPr>
          </a:p>
          <a:p>
            <a:r>
              <a:rPr lang="fr-FR" b="1" dirty="0" smtClean="0">
                <a:latin typeface="Cambria" pitchFamily="18" charset="0"/>
              </a:rPr>
              <a:t>4:</a:t>
            </a:r>
            <a:r>
              <a:rPr lang="fr-FR" b="1" dirty="0" err="1" smtClean="0">
                <a:latin typeface="Cambria" pitchFamily="18" charset="0"/>
              </a:rPr>
              <a:t>attachment</a:t>
            </a:r>
            <a:endParaRPr lang="fr-FR" b="1" dirty="0" smtClean="0">
              <a:latin typeface="Cambria" pitchFamily="18" charset="0"/>
            </a:endParaRPr>
          </a:p>
          <a:p>
            <a:r>
              <a:rPr lang="fr-FR" b="1" dirty="0" smtClean="0">
                <a:latin typeface="Cambria" pitchFamily="18" charset="0"/>
              </a:rPr>
              <a:t>5:</a:t>
            </a:r>
            <a:r>
              <a:rPr lang="fr-FR" b="1" dirty="0" err="1" smtClean="0">
                <a:latin typeface="Cambria" pitchFamily="18" charset="0"/>
              </a:rPr>
              <a:t>symbolism</a:t>
            </a:r>
            <a:endParaRPr lang="en-US" b="1" dirty="0" smtClean="0">
              <a:latin typeface="Cambria" pitchFamily="18" charset="0"/>
            </a:endParaRPr>
          </a:p>
          <a:p>
            <a:endParaRPr lang="en-US" b="1" dirty="0" smtClean="0">
              <a:latin typeface="Cambria" pitchFamily="18" charset="0"/>
            </a:endParaRPr>
          </a:p>
          <a:p>
            <a:endParaRPr lang="en-US" b="1" dirty="0" smtClean="0">
              <a:latin typeface="Cambria" pitchFamily="18" charset="0"/>
            </a:endParaRPr>
          </a:p>
          <a:p>
            <a:endParaRPr lang="en-US" b="1" dirty="0" smtClean="0">
              <a:latin typeface="Cambria" pitchFamily="18" charset="0"/>
            </a:endParaRPr>
          </a:p>
          <a:p>
            <a:endParaRPr lang="fr-FR" dirty="0"/>
          </a:p>
        </p:txBody>
      </p:sp>
      <p:sp>
        <p:nvSpPr>
          <p:cNvPr id="30" name="Rectangle 29"/>
          <p:cNvSpPr/>
          <p:nvPr/>
        </p:nvSpPr>
        <p:spPr>
          <a:xfrm>
            <a:off x="928662" y="3071810"/>
            <a:ext cx="7072362" cy="1169551"/>
          </a:xfrm>
          <a:prstGeom prst="rect">
            <a:avLst/>
          </a:prstGeom>
        </p:spPr>
        <p:txBody>
          <a:bodyPr wrap="square">
            <a:spAutoFit/>
          </a:bodyPr>
          <a:lstStyle/>
          <a:p>
            <a:r>
              <a:rPr lang="en-US" b="1" dirty="0" smtClean="0">
                <a:solidFill>
                  <a:schemeClr val="dk1"/>
                </a:solidFill>
                <a:latin typeface="Cambria" pitchFamily="18" charset="0"/>
              </a:rPr>
              <a:t>Choice justification: </a:t>
            </a:r>
            <a:r>
              <a:rPr lang="en-US" dirty="0" smtClean="0">
                <a:solidFill>
                  <a:schemeClr val="dk1"/>
                </a:solidFill>
                <a:latin typeface="Cambria" pitchFamily="18" charset="0"/>
              </a:rPr>
              <a:t>the classification is quite inclusive of all the sub dimensions of PA. </a:t>
            </a:r>
          </a:p>
          <a:p>
            <a:r>
              <a:rPr lang="en-US" sz="1600" dirty="0" smtClean="0">
                <a:solidFill>
                  <a:schemeClr val="accent5">
                    <a:lumMod val="75000"/>
                  </a:schemeClr>
                </a:solidFill>
                <a:latin typeface="Cambria" pitchFamily="18" charset="0"/>
              </a:rPr>
              <a:t>                                       Teddy et al. (2008)</a:t>
            </a:r>
          </a:p>
          <a:p>
            <a:endParaRPr lang="fr-FR" dirty="0"/>
          </a:p>
        </p:txBody>
      </p:sp>
      <p:pic>
        <p:nvPicPr>
          <p:cNvPr id="31" name="Image 30"/>
          <p:cNvPicPr/>
          <p:nvPr/>
        </p:nvPicPr>
        <p:blipFill>
          <a:blip r:embed="rId2" cstate="print"/>
          <a:srcRect l="30891" t="23656" r="30196" b="8244"/>
          <a:stretch>
            <a:fillRect/>
          </a:stretch>
        </p:blipFill>
        <p:spPr bwMode="auto">
          <a:xfrm>
            <a:off x="32" y="0"/>
            <a:ext cx="9144000" cy="6858000"/>
          </a:xfrm>
          <a:prstGeom prst="rect">
            <a:avLst/>
          </a:prstGeom>
          <a:noFill/>
          <a:ln w="9525">
            <a:noFill/>
            <a:miter lim="800000"/>
            <a:headEnd/>
            <a:tailEnd/>
          </a:ln>
        </p:spPr>
      </p:pic>
      <p:cxnSp>
        <p:nvCxnSpPr>
          <p:cNvPr id="32" name="Connecteur droit 31"/>
          <p:cNvCxnSpPr/>
          <p:nvPr/>
        </p:nvCxnSpPr>
        <p:spPr>
          <a:xfrm>
            <a:off x="2143108" y="1855776"/>
            <a:ext cx="71438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Connecteur droit 32"/>
          <p:cNvCxnSpPr/>
          <p:nvPr/>
        </p:nvCxnSpPr>
        <p:spPr>
          <a:xfrm>
            <a:off x="2143108" y="4070354"/>
            <a:ext cx="71438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Connecteur droit 33"/>
          <p:cNvCxnSpPr/>
          <p:nvPr/>
        </p:nvCxnSpPr>
        <p:spPr>
          <a:xfrm>
            <a:off x="2143108" y="4641858"/>
            <a:ext cx="71438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Connecteur droit 41"/>
          <p:cNvCxnSpPr/>
          <p:nvPr/>
        </p:nvCxnSpPr>
        <p:spPr>
          <a:xfrm>
            <a:off x="2143108" y="5213362"/>
            <a:ext cx="71438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Connecteur droit 42"/>
          <p:cNvCxnSpPr/>
          <p:nvPr/>
        </p:nvCxnSpPr>
        <p:spPr>
          <a:xfrm>
            <a:off x="3643306" y="2357430"/>
            <a:ext cx="50006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Connecteur droit 43"/>
          <p:cNvCxnSpPr/>
          <p:nvPr/>
        </p:nvCxnSpPr>
        <p:spPr>
          <a:xfrm>
            <a:off x="3643306" y="6357958"/>
            <a:ext cx="500066"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800" decel="100000"/>
                                        <p:tgtEl>
                                          <p:spTgt spid="7"/>
                                        </p:tgtEl>
                                      </p:cBhvr>
                                    </p:animEffect>
                                    <p:anim calcmode="lin" valueType="num">
                                      <p:cBhvr>
                                        <p:cTn id="45" dur="800" decel="100000" fill="hold"/>
                                        <p:tgtEl>
                                          <p:spTgt spid="7"/>
                                        </p:tgtEl>
                                        <p:attrNameLst>
                                          <p:attrName>style.rotation</p:attrName>
                                        </p:attrNameLst>
                                      </p:cBhvr>
                                      <p:tavLst>
                                        <p:tav tm="0">
                                          <p:val>
                                            <p:fltVal val="-90"/>
                                          </p:val>
                                        </p:tav>
                                        <p:tav tm="100000">
                                          <p:val>
                                            <p:fltVal val="0"/>
                                          </p:val>
                                        </p:tav>
                                      </p:tavLst>
                                    </p:anim>
                                    <p:anim calcmode="lin" valueType="num">
                                      <p:cBhvr>
                                        <p:cTn id="46" dur="800" decel="100000" fill="hold"/>
                                        <p:tgtEl>
                                          <p:spTgt spid="7"/>
                                        </p:tgtEl>
                                        <p:attrNameLst>
                                          <p:attrName>ppt_x</p:attrName>
                                        </p:attrNameLst>
                                      </p:cBhvr>
                                      <p:tavLst>
                                        <p:tav tm="0">
                                          <p:val>
                                            <p:strVal val="#ppt_x+0.4"/>
                                          </p:val>
                                        </p:tav>
                                        <p:tav tm="100000">
                                          <p:val>
                                            <p:strVal val="#ppt_x-0.05"/>
                                          </p:val>
                                        </p:tav>
                                      </p:tavLst>
                                    </p:anim>
                                    <p:anim calcmode="lin" valueType="num">
                                      <p:cBhvr>
                                        <p:cTn id="47" dur="800" decel="100000" fill="hold"/>
                                        <p:tgtEl>
                                          <p:spTgt spid="7"/>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800" decel="100000"/>
                                        <p:tgtEl>
                                          <p:spTgt spid="8">
                                            <p:txEl>
                                              <p:pRg st="0" end="0"/>
                                            </p:txEl>
                                          </p:spTgt>
                                        </p:tgtEl>
                                      </p:cBhvr>
                                    </p:animEffect>
                                    <p:anim calcmode="lin" valueType="num">
                                      <p:cBhvr>
                                        <p:cTn id="55"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800" decel="100000"/>
                                        <p:tgtEl>
                                          <p:spTgt spid="31"/>
                                        </p:tgtEl>
                                      </p:cBhvr>
                                    </p:animEffect>
                                    <p:anim calcmode="lin" valueType="num">
                                      <p:cBhvr>
                                        <p:cTn id="65" dur="800" decel="100000" fill="hold"/>
                                        <p:tgtEl>
                                          <p:spTgt spid="31"/>
                                        </p:tgtEl>
                                        <p:attrNameLst>
                                          <p:attrName>style.rotation</p:attrName>
                                        </p:attrNameLst>
                                      </p:cBhvr>
                                      <p:tavLst>
                                        <p:tav tm="0">
                                          <p:val>
                                            <p:fltVal val="-90"/>
                                          </p:val>
                                        </p:tav>
                                        <p:tav tm="100000">
                                          <p:val>
                                            <p:fltVal val="0"/>
                                          </p:val>
                                        </p:tav>
                                      </p:tavLst>
                                    </p:anim>
                                    <p:anim calcmode="lin" valueType="num">
                                      <p:cBhvr>
                                        <p:cTn id="66" dur="800" decel="100000" fill="hold"/>
                                        <p:tgtEl>
                                          <p:spTgt spid="31"/>
                                        </p:tgtEl>
                                        <p:attrNameLst>
                                          <p:attrName>ppt_x</p:attrName>
                                        </p:attrNameLst>
                                      </p:cBhvr>
                                      <p:tavLst>
                                        <p:tav tm="0">
                                          <p:val>
                                            <p:strVal val="#ppt_x+0.4"/>
                                          </p:val>
                                        </p:tav>
                                        <p:tav tm="100000">
                                          <p:val>
                                            <p:strVal val="#ppt_x-0.05"/>
                                          </p:val>
                                        </p:tav>
                                      </p:tavLst>
                                    </p:anim>
                                    <p:anim calcmode="lin" valueType="num">
                                      <p:cBhvr>
                                        <p:cTn id="67" dur="800" decel="100000" fill="hold"/>
                                        <p:tgtEl>
                                          <p:spTgt spid="31"/>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31"/>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42"/>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2"/>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3"/>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34"/>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43"/>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4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0" presetClass="entr" presetSubtype="0" fill="hold"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800" decel="100000"/>
                                        <p:tgtEl>
                                          <p:spTgt spid="9"/>
                                        </p:tgtEl>
                                      </p:cBhvr>
                                    </p:animEffect>
                                    <p:anim calcmode="lin" valueType="num">
                                      <p:cBhvr>
                                        <p:cTn id="107" dur="800" decel="100000" fill="hold"/>
                                        <p:tgtEl>
                                          <p:spTgt spid="9"/>
                                        </p:tgtEl>
                                        <p:attrNameLst>
                                          <p:attrName>style.rotation</p:attrName>
                                        </p:attrNameLst>
                                      </p:cBhvr>
                                      <p:tavLst>
                                        <p:tav tm="0">
                                          <p:val>
                                            <p:fltVal val="-90"/>
                                          </p:val>
                                        </p:tav>
                                        <p:tav tm="100000">
                                          <p:val>
                                            <p:fltVal val="0"/>
                                          </p:val>
                                        </p:tav>
                                      </p:tavLst>
                                    </p:anim>
                                    <p:anim calcmode="lin" valueType="num">
                                      <p:cBhvr>
                                        <p:cTn id="108" dur="800" decel="100000" fill="hold"/>
                                        <p:tgtEl>
                                          <p:spTgt spid="9"/>
                                        </p:tgtEl>
                                        <p:attrNameLst>
                                          <p:attrName>ppt_x</p:attrName>
                                        </p:attrNameLst>
                                      </p:cBhvr>
                                      <p:tavLst>
                                        <p:tav tm="0">
                                          <p:val>
                                            <p:strVal val="#ppt_x+0.4"/>
                                          </p:val>
                                        </p:tav>
                                        <p:tav tm="100000">
                                          <p:val>
                                            <p:strVal val="#ppt_x-0.05"/>
                                          </p:val>
                                        </p:tav>
                                      </p:tavLst>
                                    </p:anim>
                                    <p:anim calcmode="lin" valueType="num">
                                      <p:cBhvr>
                                        <p:cTn id="109" dur="800" decel="100000" fill="hold"/>
                                        <p:tgtEl>
                                          <p:spTgt spid="9"/>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12" presetID="30" presetClass="entr" presetSubtype="0" fill="hold"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800" decel="100000"/>
                                        <p:tgtEl>
                                          <p:spTgt spid="12"/>
                                        </p:tgtEl>
                                      </p:cBhvr>
                                    </p:animEffect>
                                    <p:anim calcmode="lin" valueType="num">
                                      <p:cBhvr>
                                        <p:cTn id="115" dur="800" decel="100000" fill="hold"/>
                                        <p:tgtEl>
                                          <p:spTgt spid="12"/>
                                        </p:tgtEl>
                                        <p:attrNameLst>
                                          <p:attrName>style.rotation</p:attrName>
                                        </p:attrNameLst>
                                      </p:cBhvr>
                                      <p:tavLst>
                                        <p:tav tm="0">
                                          <p:val>
                                            <p:fltVal val="-90"/>
                                          </p:val>
                                        </p:tav>
                                        <p:tav tm="100000">
                                          <p:val>
                                            <p:fltVal val="0"/>
                                          </p:val>
                                        </p:tav>
                                      </p:tavLst>
                                    </p:anim>
                                    <p:anim calcmode="lin" valueType="num">
                                      <p:cBhvr>
                                        <p:cTn id="116" dur="800" decel="100000" fill="hold"/>
                                        <p:tgtEl>
                                          <p:spTgt spid="12"/>
                                        </p:tgtEl>
                                        <p:attrNameLst>
                                          <p:attrName>ppt_x</p:attrName>
                                        </p:attrNameLst>
                                      </p:cBhvr>
                                      <p:tavLst>
                                        <p:tav tm="0">
                                          <p:val>
                                            <p:strVal val="#ppt_x+0.4"/>
                                          </p:val>
                                        </p:tav>
                                        <p:tav tm="100000">
                                          <p:val>
                                            <p:strVal val="#ppt_x-0.05"/>
                                          </p:val>
                                        </p:tav>
                                      </p:tavLst>
                                    </p:anim>
                                    <p:anim calcmode="lin" valueType="num">
                                      <p:cBhvr>
                                        <p:cTn id="117" dur="800" decel="100000" fill="hold"/>
                                        <p:tgtEl>
                                          <p:spTgt spid="12"/>
                                        </p:tgtEl>
                                        <p:attrNameLst>
                                          <p:attrName>ppt_y</p:attrName>
                                        </p:attrNameLst>
                                      </p:cBhvr>
                                      <p:tavLst>
                                        <p:tav tm="0">
                                          <p:val>
                                            <p:strVal val="#ppt_y-0.4"/>
                                          </p:val>
                                        </p:tav>
                                        <p:tav tm="100000">
                                          <p:val>
                                            <p:strVal val="#ppt_y+0.1"/>
                                          </p:val>
                                        </p:tav>
                                      </p:tavLst>
                                    </p:anim>
                                    <p:anim calcmode="lin" valueType="num">
                                      <p:cBhvr>
                                        <p:cTn id="11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1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30" presetClass="entr" presetSubtype="0" fill="hold" grpId="0" nodeType="click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fade">
                                      <p:cBhvr>
                                        <p:cTn id="124" dur="800" decel="100000"/>
                                        <p:tgtEl>
                                          <p:spTgt spid="10"/>
                                        </p:tgtEl>
                                      </p:cBhvr>
                                    </p:animEffect>
                                    <p:anim calcmode="lin" valueType="num">
                                      <p:cBhvr>
                                        <p:cTn id="125" dur="800" decel="100000" fill="hold"/>
                                        <p:tgtEl>
                                          <p:spTgt spid="10"/>
                                        </p:tgtEl>
                                        <p:attrNameLst>
                                          <p:attrName>style.rotation</p:attrName>
                                        </p:attrNameLst>
                                      </p:cBhvr>
                                      <p:tavLst>
                                        <p:tav tm="0">
                                          <p:val>
                                            <p:fltVal val="-90"/>
                                          </p:val>
                                        </p:tav>
                                        <p:tav tm="100000">
                                          <p:val>
                                            <p:fltVal val="0"/>
                                          </p:val>
                                        </p:tav>
                                      </p:tavLst>
                                    </p:anim>
                                    <p:anim calcmode="lin" valueType="num">
                                      <p:cBhvr>
                                        <p:cTn id="126" dur="800" decel="100000" fill="hold"/>
                                        <p:tgtEl>
                                          <p:spTgt spid="10"/>
                                        </p:tgtEl>
                                        <p:attrNameLst>
                                          <p:attrName>ppt_x</p:attrName>
                                        </p:attrNameLst>
                                      </p:cBhvr>
                                      <p:tavLst>
                                        <p:tav tm="0">
                                          <p:val>
                                            <p:strVal val="#ppt_x+0.4"/>
                                          </p:val>
                                        </p:tav>
                                        <p:tav tm="100000">
                                          <p:val>
                                            <p:strVal val="#ppt_x-0.05"/>
                                          </p:val>
                                        </p:tav>
                                      </p:tavLst>
                                    </p:anim>
                                    <p:anim calcmode="lin" valueType="num">
                                      <p:cBhvr>
                                        <p:cTn id="127" dur="800" decel="100000" fill="hold"/>
                                        <p:tgtEl>
                                          <p:spTgt spid="10"/>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30" presetClass="entr" presetSubtype="0" fill="hold" grpId="0"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fade">
                                      <p:cBhvr>
                                        <p:cTn id="134" dur="800" decel="100000"/>
                                        <p:tgtEl>
                                          <p:spTgt spid="13"/>
                                        </p:tgtEl>
                                      </p:cBhvr>
                                    </p:animEffect>
                                    <p:anim calcmode="lin" valueType="num">
                                      <p:cBhvr>
                                        <p:cTn id="135" dur="800" decel="100000" fill="hold"/>
                                        <p:tgtEl>
                                          <p:spTgt spid="13"/>
                                        </p:tgtEl>
                                        <p:attrNameLst>
                                          <p:attrName>style.rotation</p:attrName>
                                        </p:attrNameLst>
                                      </p:cBhvr>
                                      <p:tavLst>
                                        <p:tav tm="0">
                                          <p:val>
                                            <p:fltVal val="-90"/>
                                          </p:val>
                                        </p:tav>
                                        <p:tav tm="100000">
                                          <p:val>
                                            <p:fltVal val="0"/>
                                          </p:val>
                                        </p:tav>
                                      </p:tavLst>
                                    </p:anim>
                                    <p:anim calcmode="lin" valueType="num">
                                      <p:cBhvr>
                                        <p:cTn id="136" dur="800" decel="100000" fill="hold"/>
                                        <p:tgtEl>
                                          <p:spTgt spid="13"/>
                                        </p:tgtEl>
                                        <p:attrNameLst>
                                          <p:attrName>ppt_x</p:attrName>
                                        </p:attrNameLst>
                                      </p:cBhvr>
                                      <p:tavLst>
                                        <p:tav tm="0">
                                          <p:val>
                                            <p:strVal val="#ppt_x+0.4"/>
                                          </p:val>
                                        </p:tav>
                                        <p:tav tm="100000">
                                          <p:val>
                                            <p:strVal val="#ppt_x-0.05"/>
                                          </p:val>
                                        </p:tav>
                                      </p:tavLst>
                                    </p:anim>
                                    <p:anim calcmode="lin" valueType="num">
                                      <p:cBhvr>
                                        <p:cTn id="137" dur="800" decel="100000" fill="hold"/>
                                        <p:tgtEl>
                                          <p:spTgt spid="13"/>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3"/>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8">
                                            <p:txEl>
                                              <p:pRg st="0" end="0"/>
                                            </p:txEl>
                                          </p:spTgt>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9"/>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0"/>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2"/>
                                        </p:tgtEl>
                                        <p:attrNameLst>
                                          <p:attrName>style.visibility</p:attrName>
                                        </p:attrNameLst>
                                      </p:cBhvr>
                                      <p:to>
                                        <p:strVal val="hidden"/>
                                      </p:to>
                                    </p:set>
                                  </p:childTnLst>
                                </p:cTn>
                              </p:par>
                              <p:par>
                                <p:cTn id="152" presetID="30" presetClass="entr" presetSubtype="0" fill="hold" grpId="0" nodeType="with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800" decel="100000"/>
                                        <p:tgtEl>
                                          <p:spTgt spid="27"/>
                                        </p:tgtEl>
                                      </p:cBhvr>
                                    </p:animEffect>
                                    <p:anim calcmode="lin" valueType="num">
                                      <p:cBhvr>
                                        <p:cTn id="155" dur="800" decel="100000" fill="hold"/>
                                        <p:tgtEl>
                                          <p:spTgt spid="27"/>
                                        </p:tgtEl>
                                        <p:attrNameLst>
                                          <p:attrName>style.rotation</p:attrName>
                                        </p:attrNameLst>
                                      </p:cBhvr>
                                      <p:tavLst>
                                        <p:tav tm="0">
                                          <p:val>
                                            <p:fltVal val="-90"/>
                                          </p:val>
                                        </p:tav>
                                        <p:tav tm="100000">
                                          <p:val>
                                            <p:fltVal val="0"/>
                                          </p:val>
                                        </p:tav>
                                      </p:tavLst>
                                    </p:anim>
                                    <p:anim calcmode="lin" valueType="num">
                                      <p:cBhvr>
                                        <p:cTn id="156" dur="800" decel="100000" fill="hold"/>
                                        <p:tgtEl>
                                          <p:spTgt spid="27"/>
                                        </p:tgtEl>
                                        <p:attrNameLst>
                                          <p:attrName>ppt_x</p:attrName>
                                        </p:attrNameLst>
                                      </p:cBhvr>
                                      <p:tavLst>
                                        <p:tav tm="0">
                                          <p:val>
                                            <p:strVal val="#ppt_x+0.4"/>
                                          </p:val>
                                        </p:tav>
                                        <p:tav tm="100000">
                                          <p:val>
                                            <p:strVal val="#ppt_x-0.05"/>
                                          </p:val>
                                        </p:tav>
                                      </p:tavLst>
                                    </p:anim>
                                    <p:anim calcmode="lin" valueType="num">
                                      <p:cBhvr>
                                        <p:cTn id="157" dur="800" decel="100000" fill="hold"/>
                                        <p:tgtEl>
                                          <p:spTgt spid="27"/>
                                        </p:tgtEl>
                                        <p:attrNameLst>
                                          <p:attrName>ppt_y</p:attrName>
                                        </p:attrNameLst>
                                      </p:cBhvr>
                                      <p:tavLst>
                                        <p:tav tm="0">
                                          <p:val>
                                            <p:strVal val="#ppt_y-0.4"/>
                                          </p:val>
                                        </p:tav>
                                        <p:tav tm="100000">
                                          <p:val>
                                            <p:strVal val="#ppt_y+0.1"/>
                                          </p:val>
                                        </p:tav>
                                      </p:tavLst>
                                    </p:anim>
                                    <p:anim calcmode="lin" valueType="num">
                                      <p:cBhvr>
                                        <p:cTn id="158"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59"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60" presetID="30" presetClass="entr" presetSubtype="0" fill="hold" grpId="0" nodeType="withEffect">
                                  <p:stCondLst>
                                    <p:cond delay="0"/>
                                  </p:stCondLst>
                                  <p:childTnLst>
                                    <p:set>
                                      <p:cBhvr>
                                        <p:cTn id="161" dur="1" fill="hold">
                                          <p:stCondLst>
                                            <p:cond delay="0"/>
                                          </p:stCondLst>
                                        </p:cTn>
                                        <p:tgtEl>
                                          <p:spTgt spid="28"/>
                                        </p:tgtEl>
                                        <p:attrNameLst>
                                          <p:attrName>style.visibility</p:attrName>
                                        </p:attrNameLst>
                                      </p:cBhvr>
                                      <p:to>
                                        <p:strVal val="visible"/>
                                      </p:to>
                                    </p:set>
                                    <p:animEffect transition="in" filter="fade">
                                      <p:cBhvr>
                                        <p:cTn id="162" dur="800" decel="100000"/>
                                        <p:tgtEl>
                                          <p:spTgt spid="28"/>
                                        </p:tgtEl>
                                      </p:cBhvr>
                                    </p:animEffect>
                                    <p:anim calcmode="lin" valueType="num">
                                      <p:cBhvr>
                                        <p:cTn id="163" dur="800" decel="100000" fill="hold"/>
                                        <p:tgtEl>
                                          <p:spTgt spid="28"/>
                                        </p:tgtEl>
                                        <p:attrNameLst>
                                          <p:attrName>style.rotation</p:attrName>
                                        </p:attrNameLst>
                                      </p:cBhvr>
                                      <p:tavLst>
                                        <p:tav tm="0">
                                          <p:val>
                                            <p:fltVal val="-90"/>
                                          </p:val>
                                        </p:tav>
                                        <p:tav tm="100000">
                                          <p:val>
                                            <p:fltVal val="0"/>
                                          </p:val>
                                        </p:tav>
                                      </p:tavLst>
                                    </p:anim>
                                    <p:anim calcmode="lin" valueType="num">
                                      <p:cBhvr>
                                        <p:cTn id="164" dur="800" decel="100000" fill="hold"/>
                                        <p:tgtEl>
                                          <p:spTgt spid="28"/>
                                        </p:tgtEl>
                                        <p:attrNameLst>
                                          <p:attrName>ppt_x</p:attrName>
                                        </p:attrNameLst>
                                      </p:cBhvr>
                                      <p:tavLst>
                                        <p:tav tm="0">
                                          <p:val>
                                            <p:strVal val="#ppt_x+0.4"/>
                                          </p:val>
                                        </p:tav>
                                        <p:tav tm="100000">
                                          <p:val>
                                            <p:strVal val="#ppt_x-0.05"/>
                                          </p:val>
                                        </p:tav>
                                      </p:tavLst>
                                    </p:anim>
                                    <p:anim calcmode="lin" valueType="num">
                                      <p:cBhvr>
                                        <p:cTn id="165" dur="800" decel="100000" fill="hold"/>
                                        <p:tgtEl>
                                          <p:spTgt spid="28"/>
                                        </p:tgtEl>
                                        <p:attrNameLst>
                                          <p:attrName>ppt_y</p:attrName>
                                        </p:attrNameLst>
                                      </p:cBhvr>
                                      <p:tavLst>
                                        <p:tav tm="0">
                                          <p:val>
                                            <p:strVal val="#ppt_y-0.4"/>
                                          </p:val>
                                        </p:tav>
                                        <p:tav tm="100000">
                                          <p:val>
                                            <p:strVal val="#ppt_y+0.1"/>
                                          </p:val>
                                        </p:tav>
                                      </p:tavLst>
                                    </p:anim>
                                    <p:anim calcmode="lin" valueType="num">
                                      <p:cBhvr>
                                        <p:cTn id="166"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67"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168" presetID="30" presetClass="entr" presetSubtype="0" fill="hold" grpId="0" nodeType="withEffect">
                                  <p:stCondLst>
                                    <p:cond delay="0"/>
                                  </p:stCondLst>
                                  <p:childTnLst>
                                    <p:set>
                                      <p:cBhvr>
                                        <p:cTn id="169" dur="1" fill="hold">
                                          <p:stCondLst>
                                            <p:cond delay="0"/>
                                          </p:stCondLst>
                                        </p:cTn>
                                        <p:tgtEl>
                                          <p:spTgt spid="29"/>
                                        </p:tgtEl>
                                        <p:attrNameLst>
                                          <p:attrName>style.visibility</p:attrName>
                                        </p:attrNameLst>
                                      </p:cBhvr>
                                      <p:to>
                                        <p:strVal val="visible"/>
                                      </p:to>
                                    </p:set>
                                    <p:animEffect transition="in" filter="fade">
                                      <p:cBhvr>
                                        <p:cTn id="170" dur="800" decel="100000"/>
                                        <p:tgtEl>
                                          <p:spTgt spid="29"/>
                                        </p:tgtEl>
                                      </p:cBhvr>
                                    </p:animEffect>
                                    <p:anim calcmode="lin" valueType="num">
                                      <p:cBhvr>
                                        <p:cTn id="171" dur="800" decel="100000" fill="hold"/>
                                        <p:tgtEl>
                                          <p:spTgt spid="29"/>
                                        </p:tgtEl>
                                        <p:attrNameLst>
                                          <p:attrName>style.rotation</p:attrName>
                                        </p:attrNameLst>
                                      </p:cBhvr>
                                      <p:tavLst>
                                        <p:tav tm="0">
                                          <p:val>
                                            <p:fltVal val="-90"/>
                                          </p:val>
                                        </p:tav>
                                        <p:tav tm="100000">
                                          <p:val>
                                            <p:fltVal val="0"/>
                                          </p:val>
                                        </p:tav>
                                      </p:tavLst>
                                    </p:anim>
                                    <p:anim calcmode="lin" valueType="num">
                                      <p:cBhvr>
                                        <p:cTn id="172" dur="800" decel="100000" fill="hold"/>
                                        <p:tgtEl>
                                          <p:spTgt spid="29"/>
                                        </p:tgtEl>
                                        <p:attrNameLst>
                                          <p:attrName>ppt_x</p:attrName>
                                        </p:attrNameLst>
                                      </p:cBhvr>
                                      <p:tavLst>
                                        <p:tav tm="0">
                                          <p:val>
                                            <p:strVal val="#ppt_x+0.4"/>
                                          </p:val>
                                        </p:tav>
                                        <p:tav tm="100000">
                                          <p:val>
                                            <p:strVal val="#ppt_x-0.05"/>
                                          </p:val>
                                        </p:tav>
                                      </p:tavLst>
                                    </p:anim>
                                    <p:anim calcmode="lin" valueType="num">
                                      <p:cBhvr>
                                        <p:cTn id="173" dur="800" decel="100000" fill="hold"/>
                                        <p:tgtEl>
                                          <p:spTgt spid="29"/>
                                        </p:tgtEl>
                                        <p:attrNameLst>
                                          <p:attrName>ppt_y</p:attrName>
                                        </p:attrNameLst>
                                      </p:cBhvr>
                                      <p:tavLst>
                                        <p:tav tm="0">
                                          <p:val>
                                            <p:strVal val="#ppt_y-0.4"/>
                                          </p:val>
                                        </p:tav>
                                        <p:tav tm="100000">
                                          <p:val>
                                            <p:strVal val="#ppt_y+0.1"/>
                                          </p:val>
                                        </p:tav>
                                      </p:tavLst>
                                    </p:anim>
                                    <p:anim calcmode="lin" valueType="num">
                                      <p:cBhvr>
                                        <p:cTn id="17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7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76" presetID="30" presetClass="entr" presetSubtype="0" fill="hold" grpId="0" nodeType="withEffect">
                                  <p:stCondLst>
                                    <p:cond delay="0"/>
                                  </p:stCondLst>
                                  <p:childTnLst>
                                    <p:set>
                                      <p:cBhvr>
                                        <p:cTn id="177" dur="1" fill="hold">
                                          <p:stCondLst>
                                            <p:cond delay="0"/>
                                          </p:stCondLst>
                                        </p:cTn>
                                        <p:tgtEl>
                                          <p:spTgt spid="30"/>
                                        </p:tgtEl>
                                        <p:attrNameLst>
                                          <p:attrName>style.visibility</p:attrName>
                                        </p:attrNameLst>
                                      </p:cBhvr>
                                      <p:to>
                                        <p:strVal val="visible"/>
                                      </p:to>
                                    </p:set>
                                    <p:animEffect transition="in" filter="fade">
                                      <p:cBhvr>
                                        <p:cTn id="178" dur="800" decel="100000"/>
                                        <p:tgtEl>
                                          <p:spTgt spid="30"/>
                                        </p:tgtEl>
                                      </p:cBhvr>
                                    </p:animEffect>
                                    <p:anim calcmode="lin" valueType="num">
                                      <p:cBhvr>
                                        <p:cTn id="179" dur="800" decel="100000" fill="hold"/>
                                        <p:tgtEl>
                                          <p:spTgt spid="30"/>
                                        </p:tgtEl>
                                        <p:attrNameLst>
                                          <p:attrName>style.rotation</p:attrName>
                                        </p:attrNameLst>
                                      </p:cBhvr>
                                      <p:tavLst>
                                        <p:tav tm="0">
                                          <p:val>
                                            <p:fltVal val="-90"/>
                                          </p:val>
                                        </p:tav>
                                        <p:tav tm="100000">
                                          <p:val>
                                            <p:fltVal val="0"/>
                                          </p:val>
                                        </p:tav>
                                      </p:tavLst>
                                    </p:anim>
                                    <p:anim calcmode="lin" valueType="num">
                                      <p:cBhvr>
                                        <p:cTn id="180" dur="800" decel="100000" fill="hold"/>
                                        <p:tgtEl>
                                          <p:spTgt spid="30"/>
                                        </p:tgtEl>
                                        <p:attrNameLst>
                                          <p:attrName>ppt_x</p:attrName>
                                        </p:attrNameLst>
                                      </p:cBhvr>
                                      <p:tavLst>
                                        <p:tav tm="0">
                                          <p:val>
                                            <p:strVal val="#ppt_x+0.4"/>
                                          </p:val>
                                        </p:tav>
                                        <p:tav tm="100000">
                                          <p:val>
                                            <p:strVal val="#ppt_x-0.05"/>
                                          </p:val>
                                        </p:tav>
                                      </p:tavLst>
                                    </p:anim>
                                    <p:anim calcmode="lin" valueType="num">
                                      <p:cBhvr>
                                        <p:cTn id="181" dur="800" decel="100000" fill="hold"/>
                                        <p:tgtEl>
                                          <p:spTgt spid="30"/>
                                        </p:tgtEl>
                                        <p:attrNameLst>
                                          <p:attrName>ppt_y</p:attrName>
                                        </p:attrNameLst>
                                      </p:cBhvr>
                                      <p:tavLst>
                                        <p:tav tm="0">
                                          <p:val>
                                            <p:strVal val="#ppt_y-0.4"/>
                                          </p:val>
                                        </p:tav>
                                        <p:tav tm="100000">
                                          <p:val>
                                            <p:strVal val="#ppt_y+0.1"/>
                                          </p:val>
                                        </p:tav>
                                      </p:tavLst>
                                    </p:anim>
                                    <p:anim calcmode="lin" valueType="num">
                                      <p:cBhvr>
                                        <p:cTn id="182"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83"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grpId="1" nodeType="clickEffect">
                                  <p:stCondLst>
                                    <p:cond delay="0"/>
                                  </p:stCondLst>
                                  <p:childTnLst>
                                    <p:set>
                                      <p:cBhvr>
                                        <p:cTn id="187" dur="1" fill="hold">
                                          <p:stCondLst>
                                            <p:cond delay="0"/>
                                          </p:stCondLst>
                                        </p:cTn>
                                        <p:tgtEl>
                                          <p:spTgt spid="27"/>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28"/>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29"/>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30"/>
                                        </p:tgtEl>
                                        <p:attrNameLst>
                                          <p:attrName>style.visibility</p:attrName>
                                        </p:attrNameLst>
                                      </p:cBhvr>
                                      <p:to>
                                        <p:strVal val="hidden"/>
                                      </p:to>
                                    </p:set>
                                  </p:childTnLst>
                                </p:cTn>
                              </p:par>
                              <p:par>
                                <p:cTn id="194" presetID="1" presetClass="entr" presetSubtype="0" fill="hold" grpId="1" nodeType="withEffect">
                                  <p:stCondLst>
                                    <p:cond delay="0"/>
                                  </p:stCondLst>
                                  <p:childTnLst>
                                    <p:set>
                                      <p:cBhvr>
                                        <p:cTn id="195" dur="1" fill="hold">
                                          <p:stCondLst>
                                            <p:cond delay="0"/>
                                          </p:stCondLst>
                                        </p:cTn>
                                        <p:tgtEl>
                                          <p:spTgt spid="3"/>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8">
                                            <p:txEl>
                                              <p:pRg st="0" end="0"/>
                                            </p:txEl>
                                          </p:spTgt>
                                        </p:tgtEl>
                                        <p:attrNameLst>
                                          <p:attrName>style.visibility</p:attrName>
                                        </p:attrNameLst>
                                      </p:cBhvr>
                                      <p:to>
                                        <p:strVal val="visible"/>
                                      </p:to>
                                    </p:set>
                                  </p:childTnLst>
                                </p:cTn>
                              </p:par>
                              <p:par>
                                <p:cTn id="198" presetID="1" presetClass="entr" presetSubtype="0" fill="hold" grpId="1" nodeType="withEffect">
                                  <p:stCondLst>
                                    <p:cond delay="0"/>
                                  </p:stCondLst>
                                  <p:childTnLst>
                                    <p:set>
                                      <p:cBhvr>
                                        <p:cTn id="199" dur="1" fill="hold">
                                          <p:stCondLst>
                                            <p:cond delay="0"/>
                                          </p:stCondLst>
                                        </p:cTn>
                                        <p:tgtEl>
                                          <p:spTgt spid="9"/>
                                        </p:tgtEl>
                                        <p:attrNameLst>
                                          <p:attrName>style.visibility</p:attrName>
                                        </p:attrNameLst>
                                      </p:cBhvr>
                                      <p:to>
                                        <p:strVal val="visible"/>
                                      </p:to>
                                    </p:set>
                                  </p:childTnLst>
                                </p:cTn>
                              </p:par>
                              <p:par>
                                <p:cTn id="200" presetID="1" presetClass="entr" presetSubtype="0" fill="hold" grpId="2" nodeType="withEffect">
                                  <p:stCondLst>
                                    <p:cond delay="0"/>
                                  </p:stCondLst>
                                  <p:childTnLst>
                                    <p:set>
                                      <p:cBhvr>
                                        <p:cTn id="201" dur="1" fill="hold">
                                          <p:stCondLst>
                                            <p:cond delay="0"/>
                                          </p:stCondLst>
                                        </p:cTn>
                                        <p:tgtEl>
                                          <p:spTgt spid="10"/>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2"/>
                                        </p:tgtEl>
                                        <p:attrNameLst>
                                          <p:attrName>style.visibility</p:attrName>
                                        </p:attrNameLst>
                                      </p:cBhvr>
                                      <p:to>
                                        <p:strVal val="visible"/>
                                      </p:to>
                                    </p:set>
                                  </p:childTnLst>
                                </p:cTn>
                              </p:par>
                              <p:par>
                                <p:cTn id="204" presetID="30" presetClass="entr" presetSubtype="0" fill="hold" grpId="0" nodeType="withEffect">
                                  <p:stCondLst>
                                    <p:cond delay="0"/>
                                  </p:stCondLst>
                                  <p:childTnLst>
                                    <p:set>
                                      <p:cBhvr>
                                        <p:cTn id="205" dur="1" fill="hold">
                                          <p:stCondLst>
                                            <p:cond delay="0"/>
                                          </p:stCondLst>
                                        </p:cTn>
                                        <p:tgtEl>
                                          <p:spTgt spid="15"/>
                                        </p:tgtEl>
                                        <p:attrNameLst>
                                          <p:attrName>style.visibility</p:attrName>
                                        </p:attrNameLst>
                                      </p:cBhvr>
                                      <p:to>
                                        <p:strVal val="visible"/>
                                      </p:to>
                                    </p:set>
                                    <p:animEffect transition="in" filter="fade">
                                      <p:cBhvr>
                                        <p:cTn id="206" dur="800" decel="100000"/>
                                        <p:tgtEl>
                                          <p:spTgt spid="15"/>
                                        </p:tgtEl>
                                      </p:cBhvr>
                                    </p:animEffect>
                                    <p:anim calcmode="lin" valueType="num">
                                      <p:cBhvr>
                                        <p:cTn id="207" dur="800" decel="100000" fill="hold"/>
                                        <p:tgtEl>
                                          <p:spTgt spid="15"/>
                                        </p:tgtEl>
                                        <p:attrNameLst>
                                          <p:attrName>style.rotation</p:attrName>
                                        </p:attrNameLst>
                                      </p:cBhvr>
                                      <p:tavLst>
                                        <p:tav tm="0">
                                          <p:val>
                                            <p:fltVal val="-90"/>
                                          </p:val>
                                        </p:tav>
                                        <p:tav tm="100000">
                                          <p:val>
                                            <p:fltVal val="0"/>
                                          </p:val>
                                        </p:tav>
                                      </p:tavLst>
                                    </p:anim>
                                    <p:anim calcmode="lin" valueType="num">
                                      <p:cBhvr>
                                        <p:cTn id="208" dur="800" decel="100000" fill="hold"/>
                                        <p:tgtEl>
                                          <p:spTgt spid="15"/>
                                        </p:tgtEl>
                                        <p:attrNameLst>
                                          <p:attrName>ppt_x</p:attrName>
                                        </p:attrNameLst>
                                      </p:cBhvr>
                                      <p:tavLst>
                                        <p:tav tm="0">
                                          <p:val>
                                            <p:strVal val="#ppt_x+0.4"/>
                                          </p:val>
                                        </p:tav>
                                        <p:tav tm="100000">
                                          <p:val>
                                            <p:strVal val="#ppt_x-0.05"/>
                                          </p:val>
                                        </p:tav>
                                      </p:tavLst>
                                    </p:anim>
                                    <p:anim calcmode="lin" valueType="num">
                                      <p:cBhvr>
                                        <p:cTn id="209" dur="800" decel="100000" fill="hold"/>
                                        <p:tgtEl>
                                          <p:spTgt spid="15"/>
                                        </p:tgtEl>
                                        <p:attrNameLst>
                                          <p:attrName>ppt_y</p:attrName>
                                        </p:attrNameLst>
                                      </p:cBhvr>
                                      <p:tavLst>
                                        <p:tav tm="0">
                                          <p:val>
                                            <p:strVal val="#ppt_y-0.4"/>
                                          </p:val>
                                        </p:tav>
                                        <p:tav tm="100000">
                                          <p:val>
                                            <p:strVal val="#ppt_y+0.1"/>
                                          </p:val>
                                        </p:tav>
                                      </p:tavLst>
                                    </p:anim>
                                    <p:anim calcmode="lin" valueType="num">
                                      <p:cBhvr>
                                        <p:cTn id="21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1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212" fill="hold">
                            <p:stCondLst>
                              <p:cond delay="1000"/>
                            </p:stCondLst>
                            <p:childTnLst>
                              <p:par>
                                <p:cTn id="213" presetID="30" presetClass="entr" presetSubtype="0" fill="hold" grpId="0" nodeType="afterEffect">
                                  <p:stCondLst>
                                    <p:cond delay="0"/>
                                  </p:stCondLst>
                                  <p:childTnLst>
                                    <p:set>
                                      <p:cBhvr>
                                        <p:cTn id="214" dur="1" fill="hold">
                                          <p:stCondLst>
                                            <p:cond delay="0"/>
                                          </p:stCondLst>
                                        </p:cTn>
                                        <p:tgtEl>
                                          <p:spTgt spid="16"/>
                                        </p:tgtEl>
                                        <p:attrNameLst>
                                          <p:attrName>style.visibility</p:attrName>
                                        </p:attrNameLst>
                                      </p:cBhvr>
                                      <p:to>
                                        <p:strVal val="visible"/>
                                      </p:to>
                                    </p:set>
                                    <p:animEffect transition="in" filter="fade">
                                      <p:cBhvr>
                                        <p:cTn id="215" dur="800" decel="100000"/>
                                        <p:tgtEl>
                                          <p:spTgt spid="16"/>
                                        </p:tgtEl>
                                      </p:cBhvr>
                                    </p:animEffect>
                                    <p:anim calcmode="lin" valueType="num">
                                      <p:cBhvr>
                                        <p:cTn id="216" dur="800" decel="100000" fill="hold"/>
                                        <p:tgtEl>
                                          <p:spTgt spid="16"/>
                                        </p:tgtEl>
                                        <p:attrNameLst>
                                          <p:attrName>style.rotation</p:attrName>
                                        </p:attrNameLst>
                                      </p:cBhvr>
                                      <p:tavLst>
                                        <p:tav tm="0">
                                          <p:val>
                                            <p:fltVal val="-90"/>
                                          </p:val>
                                        </p:tav>
                                        <p:tav tm="100000">
                                          <p:val>
                                            <p:fltVal val="0"/>
                                          </p:val>
                                        </p:tav>
                                      </p:tavLst>
                                    </p:anim>
                                    <p:anim calcmode="lin" valueType="num">
                                      <p:cBhvr>
                                        <p:cTn id="217" dur="800" decel="100000" fill="hold"/>
                                        <p:tgtEl>
                                          <p:spTgt spid="16"/>
                                        </p:tgtEl>
                                        <p:attrNameLst>
                                          <p:attrName>ppt_x</p:attrName>
                                        </p:attrNameLst>
                                      </p:cBhvr>
                                      <p:tavLst>
                                        <p:tav tm="0">
                                          <p:val>
                                            <p:strVal val="#ppt_x+0.4"/>
                                          </p:val>
                                        </p:tav>
                                        <p:tav tm="100000">
                                          <p:val>
                                            <p:strVal val="#ppt_x-0.05"/>
                                          </p:val>
                                        </p:tav>
                                      </p:tavLst>
                                    </p:anim>
                                    <p:anim calcmode="lin" valueType="num">
                                      <p:cBhvr>
                                        <p:cTn id="218" dur="800" decel="100000" fill="hold"/>
                                        <p:tgtEl>
                                          <p:spTgt spid="16"/>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221" fill="hold">
                            <p:stCondLst>
                              <p:cond delay="2000"/>
                            </p:stCondLst>
                            <p:childTnLst>
                              <p:par>
                                <p:cTn id="222" presetID="30" presetClass="entr" presetSubtype="0" fill="hold" grpId="0" nodeType="afterEffect">
                                  <p:stCondLst>
                                    <p:cond delay="0"/>
                                  </p:stCondLst>
                                  <p:childTnLst>
                                    <p:set>
                                      <p:cBhvr>
                                        <p:cTn id="223" dur="1" fill="hold">
                                          <p:stCondLst>
                                            <p:cond delay="0"/>
                                          </p:stCondLst>
                                        </p:cTn>
                                        <p:tgtEl>
                                          <p:spTgt spid="17"/>
                                        </p:tgtEl>
                                        <p:attrNameLst>
                                          <p:attrName>style.visibility</p:attrName>
                                        </p:attrNameLst>
                                      </p:cBhvr>
                                      <p:to>
                                        <p:strVal val="visible"/>
                                      </p:to>
                                    </p:set>
                                    <p:animEffect transition="in" filter="fade">
                                      <p:cBhvr>
                                        <p:cTn id="224" dur="800" decel="100000"/>
                                        <p:tgtEl>
                                          <p:spTgt spid="17"/>
                                        </p:tgtEl>
                                      </p:cBhvr>
                                    </p:animEffect>
                                    <p:anim calcmode="lin" valueType="num">
                                      <p:cBhvr>
                                        <p:cTn id="225" dur="800" decel="100000" fill="hold"/>
                                        <p:tgtEl>
                                          <p:spTgt spid="17"/>
                                        </p:tgtEl>
                                        <p:attrNameLst>
                                          <p:attrName>style.rotation</p:attrName>
                                        </p:attrNameLst>
                                      </p:cBhvr>
                                      <p:tavLst>
                                        <p:tav tm="0">
                                          <p:val>
                                            <p:fltVal val="-90"/>
                                          </p:val>
                                        </p:tav>
                                        <p:tav tm="100000">
                                          <p:val>
                                            <p:fltVal val="0"/>
                                          </p:val>
                                        </p:tav>
                                      </p:tavLst>
                                    </p:anim>
                                    <p:anim calcmode="lin" valueType="num">
                                      <p:cBhvr>
                                        <p:cTn id="226" dur="800" decel="100000" fill="hold"/>
                                        <p:tgtEl>
                                          <p:spTgt spid="17"/>
                                        </p:tgtEl>
                                        <p:attrNameLst>
                                          <p:attrName>ppt_x</p:attrName>
                                        </p:attrNameLst>
                                      </p:cBhvr>
                                      <p:tavLst>
                                        <p:tav tm="0">
                                          <p:val>
                                            <p:strVal val="#ppt_x+0.4"/>
                                          </p:val>
                                        </p:tav>
                                        <p:tav tm="100000">
                                          <p:val>
                                            <p:strVal val="#ppt_x-0.05"/>
                                          </p:val>
                                        </p:tav>
                                      </p:tavLst>
                                    </p:anim>
                                    <p:anim calcmode="lin" valueType="num">
                                      <p:cBhvr>
                                        <p:cTn id="227" dur="800" decel="100000" fill="hold"/>
                                        <p:tgtEl>
                                          <p:spTgt spid="17"/>
                                        </p:tgtEl>
                                        <p:attrNameLst>
                                          <p:attrName>ppt_y</p:attrName>
                                        </p:attrNameLst>
                                      </p:cBhvr>
                                      <p:tavLst>
                                        <p:tav tm="0">
                                          <p:val>
                                            <p:strVal val="#ppt_y-0.4"/>
                                          </p:val>
                                        </p:tav>
                                        <p:tav tm="100000">
                                          <p:val>
                                            <p:strVal val="#ppt_y+0.1"/>
                                          </p:val>
                                        </p:tav>
                                      </p:tavLst>
                                    </p:anim>
                                    <p:anim calcmode="lin" valueType="num">
                                      <p:cBhvr>
                                        <p:cTn id="22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2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230" fill="hold">
                            <p:stCondLst>
                              <p:cond delay="3000"/>
                            </p:stCondLst>
                            <p:childTnLst>
                              <p:par>
                                <p:cTn id="231" presetID="30" presetClass="entr" presetSubtype="0" fill="hold" grpId="0" nodeType="afterEffect">
                                  <p:stCondLst>
                                    <p:cond delay="0"/>
                                  </p:stCondLst>
                                  <p:childTnLst>
                                    <p:set>
                                      <p:cBhvr>
                                        <p:cTn id="232" dur="1" fill="hold">
                                          <p:stCondLst>
                                            <p:cond delay="0"/>
                                          </p:stCondLst>
                                        </p:cTn>
                                        <p:tgtEl>
                                          <p:spTgt spid="14"/>
                                        </p:tgtEl>
                                        <p:attrNameLst>
                                          <p:attrName>style.visibility</p:attrName>
                                        </p:attrNameLst>
                                      </p:cBhvr>
                                      <p:to>
                                        <p:strVal val="visible"/>
                                      </p:to>
                                    </p:set>
                                    <p:animEffect transition="in" filter="fade">
                                      <p:cBhvr>
                                        <p:cTn id="233" dur="800" decel="100000"/>
                                        <p:tgtEl>
                                          <p:spTgt spid="14"/>
                                        </p:tgtEl>
                                      </p:cBhvr>
                                    </p:animEffect>
                                    <p:anim calcmode="lin" valueType="num">
                                      <p:cBhvr>
                                        <p:cTn id="234" dur="800" decel="100000" fill="hold"/>
                                        <p:tgtEl>
                                          <p:spTgt spid="14"/>
                                        </p:tgtEl>
                                        <p:attrNameLst>
                                          <p:attrName>style.rotation</p:attrName>
                                        </p:attrNameLst>
                                      </p:cBhvr>
                                      <p:tavLst>
                                        <p:tav tm="0">
                                          <p:val>
                                            <p:fltVal val="-90"/>
                                          </p:val>
                                        </p:tav>
                                        <p:tav tm="100000">
                                          <p:val>
                                            <p:fltVal val="0"/>
                                          </p:val>
                                        </p:tav>
                                      </p:tavLst>
                                    </p:anim>
                                    <p:anim calcmode="lin" valueType="num">
                                      <p:cBhvr>
                                        <p:cTn id="235" dur="800" decel="100000" fill="hold"/>
                                        <p:tgtEl>
                                          <p:spTgt spid="14"/>
                                        </p:tgtEl>
                                        <p:attrNameLst>
                                          <p:attrName>ppt_x</p:attrName>
                                        </p:attrNameLst>
                                      </p:cBhvr>
                                      <p:tavLst>
                                        <p:tav tm="0">
                                          <p:val>
                                            <p:strVal val="#ppt_x+0.4"/>
                                          </p:val>
                                        </p:tav>
                                        <p:tav tm="100000">
                                          <p:val>
                                            <p:strVal val="#ppt_x-0.05"/>
                                          </p:val>
                                        </p:tav>
                                      </p:tavLst>
                                    </p:anim>
                                    <p:anim calcmode="lin" valueType="num">
                                      <p:cBhvr>
                                        <p:cTn id="236" dur="800" decel="100000" fill="hold"/>
                                        <p:tgtEl>
                                          <p:spTgt spid="14"/>
                                        </p:tgtEl>
                                        <p:attrNameLst>
                                          <p:attrName>ppt_y</p:attrName>
                                        </p:attrNameLst>
                                      </p:cBhvr>
                                      <p:tavLst>
                                        <p:tav tm="0">
                                          <p:val>
                                            <p:strVal val="#ppt_y-0.4"/>
                                          </p:val>
                                        </p:tav>
                                        <p:tav tm="100000">
                                          <p:val>
                                            <p:strVal val="#ppt_y+0.1"/>
                                          </p:val>
                                        </p:tav>
                                      </p:tavLst>
                                    </p:anim>
                                    <p:anim calcmode="lin" valueType="num">
                                      <p:cBhvr>
                                        <p:cTn id="23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3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30" presetClass="entr" presetSubtype="0" fill="hold" grpId="0" nodeType="clickEffect">
                                  <p:stCondLst>
                                    <p:cond delay="0"/>
                                  </p:stCondLst>
                                  <p:childTnLst>
                                    <p:set>
                                      <p:cBhvr>
                                        <p:cTn id="242" dur="1" fill="hold">
                                          <p:stCondLst>
                                            <p:cond delay="0"/>
                                          </p:stCondLst>
                                        </p:cTn>
                                        <p:tgtEl>
                                          <p:spTgt spid="18"/>
                                        </p:tgtEl>
                                        <p:attrNameLst>
                                          <p:attrName>style.visibility</p:attrName>
                                        </p:attrNameLst>
                                      </p:cBhvr>
                                      <p:to>
                                        <p:strVal val="visible"/>
                                      </p:to>
                                    </p:set>
                                    <p:animEffect transition="in" filter="fade">
                                      <p:cBhvr>
                                        <p:cTn id="243" dur="800" decel="100000"/>
                                        <p:tgtEl>
                                          <p:spTgt spid="18"/>
                                        </p:tgtEl>
                                      </p:cBhvr>
                                    </p:animEffect>
                                    <p:anim calcmode="lin" valueType="num">
                                      <p:cBhvr>
                                        <p:cTn id="244" dur="800" decel="100000" fill="hold"/>
                                        <p:tgtEl>
                                          <p:spTgt spid="18"/>
                                        </p:tgtEl>
                                        <p:attrNameLst>
                                          <p:attrName>style.rotation</p:attrName>
                                        </p:attrNameLst>
                                      </p:cBhvr>
                                      <p:tavLst>
                                        <p:tav tm="0">
                                          <p:val>
                                            <p:fltVal val="-90"/>
                                          </p:val>
                                        </p:tav>
                                        <p:tav tm="100000">
                                          <p:val>
                                            <p:fltVal val="0"/>
                                          </p:val>
                                        </p:tav>
                                      </p:tavLst>
                                    </p:anim>
                                    <p:anim calcmode="lin" valueType="num">
                                      <p:cBhvr>
                                        <p:cTn id="245" dur="800" decel="100000" fill="hold"/>
                                        <p:tgtEl>
                                          <p:spTgt spid="18"/>
                                        </p:tgtEl>
                                        <p:attrNameLst>
                                          <p:attrName>ppt_x</p:attrName>
                                        </p:attrNameLst>
                                      </p:cBhvr>
                                      <p:tavLst>
                                        <p:tav tm="0">
                                          <p:val>
                                            <p:strVal val="#ppt_x+0.4"/>
                                          </p:val>
                                        </p:tav>
                                        <p:tav tm="100000">
                                          <p:val>
                                            <p:strVal val="#ppt_x-0.05"/>
                                          </p:val>
                                        </p:tav>
                                      </p:tavLst>
                                    </p:anim>
                                    <p:anim calcmode="lin" valueType="num">
                                      <p:cBhvr>
                                        <p:cTn id="246" dur="800" decel="100000" fill="hold"/>
                                        <p:tgtEl>
                                          <p:spTgt spid="18"/>
                                        </p:tgtEl>
                                        <p:attrNameLst>
                                          <p:attrName>ppt_y</p:attrName>
                                        </p:attrNameLst>
                                      </p:cBhvr>
                                      <p:tavLst>
                                        <p:tav tm="0">
                                          <p:val>
                                            <p:strVal val="#ppt_y-0.4"/>
                                          </p:val>
                                        </p:tav>
                                        <p:tav tm="100000">
                                          <p:val>
                                            <p:strVal val="#ppt_y+0.1"/>
                                          </p:val>
                                        </p:tav>
                                      </p:tavLst>
                                    </p:anim>
                                    <p:anim calcmode="lin" valueType="num">
                                      <p:cBhvr>
                                        <p:cTn id="24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4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249" fill="hold">
                            <p:stCondLst>
                              <p:cond delay="1000"/>
                            </p:stCondLst>
                            <p:childTnLst>
                              <p:par>
                                <p:cTn id="250" presetID="30" presetClass="entr" presetSubtype="0" fill="hold" grpId="0" nodeType="afterEffect">
                                  <p:stCondLst>
                                    <p:cond delay="0"/>
                                  </p:stCondLst>
                                  <p:childTnLst>
                                    <p:set>
                                      <p:cBhvr>
                                        <p:cTn id="251" dur="1" fill="hold">
                                          <p:stCondLst>
                                            <p:cond delay="0"/>
                                          </p:stCondLst>
                                        </p:cTn>
                                        <p:tgtEl>
                                          <p:spTgt spid="11"/>
                                        </p:tgtEl>
                                        <p:attrNameLst>
                                          <p:attrName>style.visibility</p:attrName>
                                        </p:attrNameLst>
                                      </p:cBhvr>
                                      <p:to>
                                        <p:strVal val="visible"/>
                                      </p:to>
                                    </p:set>
                                    <p:animEffect transition="in" filter="fade">
                                      <p:cBhvr>
                                        <p:cTn id="252" dur="400" decel="100000"/>
                                        <p:tgtEl>
                                          <p:spTgt spid="11"/>
                                        </p:tgtEl>
                                      </p:cBhvr>
                                    </p:animEffect>
                                    <p:anim calcmode="lin" valueType="num">
                                      <p:cBhvr>
                                        <p:cTn id="253" dur="400" decel="100000" fill="hold"/>
                                        <p:tgtEl>
                                          <p:spTgt spid="11"/>
                                        </p:tgtEl>
                                        <p:attrNameLst>
                                          <p:attrName>style.rotation</p:attrName>
                                        </p:attrNameLst>
                                      </p:cBhvr>
                                      <p:tavLst>
                                        <p:tav tm="0">
                                          <p:val>
                                            <p:fltVal val="-90"/>
                                          </p:val>
                                        </p:tav>
                                        <p:tav tm="100000">
                                          <p:val>
                                            <p:fltVal val="0"/>
                                          </p:val>
                                        </p:tav>
                                      </p:tavLst>
                                    </p:anim>
                                    <p:anim calcmode="lin" valueType="num">
                                      <p:cBhvr>
                                        <p:cTn id="254" dur="400" decel="100000" fill="hold"/>
                                        <p:tgtEl>
                                          <p:spTgt spid="11"/>
                                        </p:tgtEl>
                                        <p:attrNameLst>
                                          <p:attrName>ppt_x</p:attrName>
                                        </p:attrNameLst>
                                      </p:cBhvr>
                                      <p:tavLst>
                                        <p:tav tm="0">
                                          <p:val>
                                            <p:strVal val="#ppt_x+0.4"/>
                                          </p:val>
                                        </p:tav>
                                        <p:tav tm="100000">
                                          <p:val>
                                            <p:strVal val="#ppt_x-0.05"/>
                                          </p:val>
                                        </p:tav>
                                      </p:tavLst>
                                    </p:anim>
                                    <p:anim calcmode="lin" valueType="num">
                                      <p:cBhvr>
                                        <p:cTn id="255" dur="400" decel="100000" fill="hold"/>
                                        <p:tgtEl>
                                          <p:spTgt spid="11"/>
                                        </p:tgtEl>
                                        <p:attrNameLst>
                                          <p:attrName>ppt_y</p:attrName>
                                        </p:attrNameLst>
                                      </p:cBhvr>
                                      <p:tavLst>
                                        <p:tav tm="0">
                                          <p:val>
                                            <p:strVal val="#ppt_y-0.4"/>
                                          </p:val>
                                        </p:tav>
                                        <p:tav tm="100000">
                                          <p:val>
                                            <p:strVal val="#ppt_y+0.1"/>
                                          </p:val>
                                        </p:tav>
                                      </p:tavLst>
                                    </p:anim>
                                    <p:anim calcmode="lin" valueType="num">
                                      <p:cBhvr>
                                        <p:cTn id="256" dur="100" accel="100000" fill="hold">
                                          <p:stCondLst>
                                            <p:cond delay="400"/>
                                          </p:stCondLst>
                                        </p:cTn>
                                        <p:tgtEl>
                                          <p:spTgt spid="11"/>
                                        </p:tgtEl>
                                        <p:attrNameLst>
                                          <p:attrName>ppt_x</p:attrName>
                                        </p:attrNameLst>
                                      </p:cBhvr>
                                      <p:tavLst>
                                        <p:tav tm="0">
                                          <p:val>
                                            <p:strVal val="#ppt_x-0.05"/>
                                          </p:val>
                                        </p:tav>
                                        <p:tav tm="100000">
                                          <p:val>
                                            <p:strVal val="#ppt_x"/>
                                          </p:val>
                                        </p:tav>
                                      </p:tavLst>
                                    </p:anim>
                                    <p:anim calcmode="lin" valueType="num">
                                      <p:cBhvr>
                                        <p:cTn id="257" dur="100" accel="100000" fill="hold">
                                          <p:stCondLst>
                                            <p:cond delay="4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p:bldP spid="5" grpId="0"/>
      <p:bldP spid="6" grpId="0"/>
      <p:bldP spid="7" grpId="0"/>
      <p:bldP spid="8" grpId="0" build="allAtOnce"/>
      <p:bldP spid="9" grpId="0"/>
      <p:bldP spid="9" grpId="1"/>
      <p:bldP spid="10" grpId="0" animBg="1"/>
      <p:bldP spid="10" grpId="1" animBg="1"/>
      <p:bldP spid="10" grpId="2" animBg="1"/>
      <p:bldP spid="11" grpId="0" animBg="1"/>
      <p:bldP spid="12" grpId="0"/>
      <p:bldP spid="12" grpId="1"/>
      <p:bldP spid="13" grpId="0"/>
      <p:bldP spid="14" grpId="0"/>
      <p:bldP spid="15" grpId="0" animBg="1"/>
      <p:bldP spid="16" grpId="0"/>
      <p:bldP spid="17" grpId="0"/>
      <p:bldP spid="18" grpId="0"/>
      <p:bldP spid="27" grpId="0" animBg="1"/>
      <p:bldP spid="27" grpId="1" animBg="1"/>
      <p:bldP spid="28" grpId="0"/>
      <p:bldP spid="28" grpId="1"/>
      <p:bldP spid="29" grpId="0"/>
      <p:bldP spid="29" grpId="1"/>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RESULTS</a:t>
            </a:r>
            <a:endParaRPr lang="fr-FR" sz="2200" b="1" i="1" dirty="0">
              <a:solidFill>
                <a:schemeClr val="accent1"/>
              </a:solidFill>
              <a:latin typeface="Cambria" pitchFamily="18" charset="0"/>
            </a:endParaRPr>
          </a:p>
        </p:txBody>
      </p:sp>
      <p:sp>
        <p:nvSpPr>
          <p:cNvPr id="3" name="Rectangle 2"/>
          <p:cNvSpPr/>
          <p:nvPr/>
        </p:nvSpPr>
        <p:spPr>
          <a:xfrm>
            <a:off x="1259632" y="571480"/>
            <a:ext cx="6357982" cy="430887"/>
          </a:xfrm>
          <a:prstGeom prst="rect">
            <a:avLst/>
          </a:prstGeom>
        </p:spPr>
        <p:txBody>
          <a:bodyPr wrap="square">
            <a:spAutoFit/>
          </a:bodyPr>
          <a:lstStyle/>
          <a:p>
            <a:r>
              <a:rPr lang="en-US" sz="2200" b="1" dirty="0" smtClean="0">
                <a:latin typeface="Cambria" pitchFamily="18" charset="0"/>
              </a:rPr>
              <a:t>Attitudinal responses to proposals for  change</a:t>
            </a:r>
            <a:endParaRPr lang="fr-FR" sz="2200" b="1" dirty="0">
              <a:latin typeface="Cambria" pitchFamily="18" charset="0"/>
            </a:endParaRPr>
          </a:p>
        </p:txBody>
      </p:sp>
      <p:sp>
        <p:nvSpPr>
          <p:cNvPr id="5" name="Rectangle à coins arrondis 4"/>
          <p:cNvSpPr/>
          <p:nvPr/>
        </p:nvSpPr>
        <p:spPr>
          <a:xfrm>
            <a:off x="1131576" y="1214422"/>
            <a:ext cx="2000264" cy="5583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indifference</a:t>
            </a:r>
            <a:endParaRPr lang="en-US" sz="2200" b="1" dirty="0">
              <a:latin typeface="Cambria" pitchFamily="18" charset="0"/>
            </a:endParaRPr>
          </a:p>
        </p:txBody>
      </p:sp>
      <p:sp>
        <p:nvSpPr>
          <p:cNvPr id="6" name="Rectangle à coins arrondis 5"/>
          <p:cNvSpPr/>
          <p:nvPr/>
        </p:nvSpPr>
        <p:spPr>
          <a:xfrm>
            <a:off x="5580112" y="1214422"/>
            <a:ext cx="2000264" cy="5583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negative</a:t>
            </a:r>
            <a:endParaRPr lang="en-US" sz="2200" b="1" dirty="0">
              <a:latin typeface="Cambria" pitchFamily="18" charset="0"/>
            </a:endParaRPr>
          </a:p>
        </p:txBody>
      </p:sp>
      <p:sp>
        <p:nvSpPr>
          <p:cNvPr id="7" name="Rectangle à coins arrondis 6"/>
          <p:cNvSpPr/>
          <p:nvPr/>
        </p:nvSpPr>
        <p:spPr>
          <a:xfrm>
            <a:off x="3357554" y="1214422"/>
            <a:ext cx="2000264" cy="5583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smtClean="0">
                <a:latin typeface="Cambria" pitchFamily="18" charset="0"/>
              </a:rPr>
              <a:t>positive</a:t>
            </a:r>
            <a:endParaRPr lang="en-US" sz="2200" b="1" dirty="0">
              <a:latin typeface="Cambria" pitchFamily="18" charset="0"/>
            </a:endParaRPr>
          </a:p>
        </p:txBody>
      </p:sp>
      <p:sp>
        <p:nvSpPr>
          <p:cNvPr id="8" name="Rectangle 7"/>
          <p:cNvSpPr/>
          <p:nvPr/>
        </p:nvSpPr>
        <p:spPr>
          <a:xfrm>
            <a:off x="1043608" y="1916832"/>
            <a:ext cx="6673374" cy="430887"/>
          </a:xfrm>
          <a:prstGeom prst="rect">
            <a:avLst/>
          </a:prstGeom>
        </p:spPr>
        <p:txBody>
          <a:bodyPr wrap="square">
            <a:spAutoFit/>
          </a:bodyPr>
          <a:lstStyle/>
          <a:p>
            <a:pPr algn="ctr"/>
            <a:r>
              <a:rPr lang="en-US" sz="2200" dirty="0" smtClean="0">
                <a:latin typeface="Cambria" pitchFamily="18" charset="0"/>
              </a:rPr>
              <a:t>          The project was seen  through different ‘lenses’</a:t>
            </a:r>
            <a:endParaRPr lang="fr-FR" dirty="0"/>
          </a:p>
        </p:txBody>
      </p:sp>
      <p:sp>
        <p:nvSpPr>
          <p:cNvPr id="9" name="Rectangle 8"/>
          <p:cNvSpPr/>
          <p:nvPr/>
        </p:nvSpPr>
        <p:spPr>
          <a:xfrm>
            <a:off x="142844" y="3214686"/>
            <a:ext cx="1785918" cy="107157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symbolic</a:t>
            </a:r>
            <a:r>
              <a:rPr lang="fr-FR" sz="2200" b="1" dirty="0" smtClean="0">
                <a:latin typeface="Cambria" pitchFamily="18" charset="0"/>
              </a:rPr>
              <a:t> </a:t>
            </a:r>
            <a:r>
              <a:rPr lang="fr-FR" sz="2200" b="1" dirty="0" err="1" smtClean="0">
                <a:latin typeface="Cambria" pitchFamily="18" charset="0"/>
              </a:rPr>
              <a:t>meanings</a:t>
            </a:r>
            <a:r>
              <a:rPr lang="fr-FR" sz="2200" b="1" dirty="0" smtClean="0">
                <a:latin typeface="Cambria" pitchFamily="18" charset="0"/>
              </a:rPr>
              <a:t> (Place)</a:t>
            </a:r>
            <a:endParaRPr lang="en-US" sz="2200" b="1" dirty="0">
              <a:latin typeface="Cambria" pitchFamily="18" charset="0"/>
            </a:endParaRPr>
          </a:p>
        </p:txBody>
      </p:sp>
      <p:sp>
        <p:nvSpPr>
          <p:cNvPr id="10" name="Rectangle 9"/>
          <p:cNvSpPr/>
          <p:nvPr/>
        </p:nvSpPr>
        <p:spPr>
          <a:xfrm>
            <a:off x="142844" y="5000636"/>
            <a:ext cx="1785950" cy="107157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symbolic</a:t>
            </a:r>
            <a:r>
              <a:rPr lang="fr-FR" sz="2200" b="1" dirty="0" smtClean="0">
                <a:latin typeface="Cambria" pitchFamily="18" charset="0"/>
              </a:rPr>
              <a:t> </a:t>
            </a:r>
            <a:r>
              <a:rPr lang="fr-FR" sz="2200" b="1" dirty="0" err="1" smtClean="0">
                <a:latin typeface="Cambria" pitchFamily="18" charset="0"/>
              </a:rPr>
              <a:t>meanings</a:t>
            </a:r>
            <a:r>
              <a:rPr lang="fr-FR" sz="2200" b="1" dirty="0" smtClean="0">
                <a:latin typeface="Cambria" pitchFamily="18" charset="0"/>
              </a:rPr>
              <a:t> (Project)</a:t>
            </a:r>
            <a:endParaRPr lang="en-US" sz="2200" b="1" dirty="0">
              <a:latin typeface="Cambria" pitchFamily="18" charset="0"/>
            </a:endParaRPr>
          </a:p>
        </p:txBody>
      </p:sp>
      <p:sp>
        <p:nvSpPr>
          <p:cNvPr id="11" name="Rectangle 10"/>
          <p:cNvSpPr/>
          <p:nvPr/>
        </p:nvSpPr>
        <p:spPr>
          <a:xfrm>
            <a:off x="2714612" y="4143380"/>
            <a:ext cx="1500198" cy="107157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Cambria" pitchFamily="18" charset="0"/>
              </a:rPr>
              <a:t>local resistance</a:t>
            </a:r>
            <a:endParaRPr lang="en-US" sz="2200" b="1" dirty="0">
              <a:latin typeface="Cambria" pitchFamily="18" charset="0"/>
            </a:endParaRPr>
          </a:p>
        </p:txBody>
      </p:sp>
      <p:sp>
        <p:nvSpPr>
          <p:cNvPr id="12" name="Rectangle 11"/>
          <p:cNvSpPr/>
          <p:nvPr/>
        </p:nvSpPr>
        <p:spPr>
          <a:xfrm>
            <a:off x="-32" y="2500306"/>
            <a:ext cx="2571767" cy="707886"/>
          </a:xfrm>
          <a:prstGeom prst="rect">
            <a:avLst/>
          </a:prstGeom>
        </p:spPr>
        <p:txBody>
          <a:bodyPr wrap="square">
            <a:spAutoFit/>
          </a:bodyPr>
          <a:lstStyle/>
          <a:p>
            <a:r>
              <a:rPr lang="fr-FR" sz="2000" b="1" i="1" dirty="0" smtClean="0">
                <a:solidFill>
                  <a:schemeClr val="accent1"/>
                </a:solidFill>
                <a:latin typeface="Cambria" pitchFamily="18" charset="0"/>
              </a:rPr>
              <a:t>quiet and   </a:t>
            </a:r>
          </a:p>
          <a:p>
            <a:r>
              <a:rPr lang="fr-FR" sz="2000" b="1" i="1" dirty="0" smtClean="0">
                <a:solidFill>
                  <a:schemeClr val="accent1"/>
                </a:solidFill>
                <a:latin typeface="Cambria" pitchFamily="18" charset="0"/>
              </a:rPr>
              <a:t>      ‘</a:t>
            </a:r>
            <a:r>
              <a:rPr lang="fr-FR" sz="2000" b="1" i="1" dirty="0" err="1" smtClean="0">
                <a:solidFill>
                  <a:schemeClr val="accent1"/>
                </a:solidFill>
                <a:latin typeface="Cambria" pitchFamily="18" charset="0"/>
              </a:rPr>
              <a:t>natural</a:t>
            </a:r>
            <a:r>
              <a:rPr lang="fr-FR" sz="2000" b="1" i="1" dirty="0" smtClean="0">
                <a:solidFill>
                  <a:schemeClr val="accent1"/>
                </a:solidFill>
                <a:latin typeface="Cambria" pitchFamily="18" charset="0"/>
              </a:rPr>
              <a:t>’ </a:t>
            </a:r>
            <a:r>
              <a:rPr lang="fr-FR" sz="2000" b="1" i="1" dirty="0" err="1" smtClean="0">
                <a:solidFill>
                  <a:schemeClr val="accent1"/>
                </a:solidFill>
                <a:latin typeface="Cambria" pitchFamily="18" charset="0"/>
              </a:rPr>
              <a:t>wealth</a:t>
            </a:r>
            <a:endParaRPr lang="fr-FR" sz="2000" b="1" i="1" dirty="0" smtClean="0">
              <a:solidFill>
                <a:schemeClr val="accent1"/>
              </a:solidFill>
              <a:latin typeface="Cambria" pitchFamily="18" charset="0"/>
            </a:endParaRPr>
          </a:p>
        </p:txBody>
      </p:sp>
      <p:sp>
        <p:nvSpPr>
          <p:cNvPr id="13" name="Rectangle 12"/>
          <p:cNvSpPr/>
          <p:nvPr/>
        </p:nvSpPr>
        <p:spPr>
          <a:xfrm>
            <a:off x="-32" y="6072206"/>
            <a:ext cx="2643206" cy="707886"/>
          </a:xfrm>
          <a:prstGeom prst="rect">
            <a:avLst/>
          </a:prstGeom>
        </p:spPr>
        <p:txBody>
          <a:bodyPr wrap="square">
            <a:spAutoFit/>
          </a:bodyPr>
          <a:lstStyle/>
          <a:p>
            <a:r>
              <a:rPr lang="fr-FR" sz="2000" b="1" i="1" dirty="0" smtClean="0">
                <a:solidFill>
                  <a:schemeClr val="accent1"/>
                </a:solidFill>
                <a:latin typeface="Cambria" pitchFamily="18" charset="0"/>
              </a:rPr>
              <a:t>‘</a:t>
            </a:r>
            <a:r>
              <a:rPr lang="fr-FR" sz="2000" b="1" i="1" dirty="0" err="1" smtClean="0">
                <a:solidFill>
                  <a:schemeClr val="accent1"/>
                </a:solidFill>
                <a:latin typeface="Cambria" pitchFamily="18" charset="0"/>
              </a:rPr>
              <a:t>industrialized</a:t>
            </a:r>
            <a:r>
              <a:rPr lang="fr-FR" sz="2000" b="1" i="1" dirty="0" smtClean="0">
                <a:solidFill>
                  <a:schemeClr val="accent1"/>
                </a:solidFill>
                <a:latin typeface="Cambria" pitchFamily="18" charset="0"/>
              </a:rPr>
              <a:t>’ </a:t>
            </a:r>
          </a:p>
          <a:p>
            <a:r>
              <a:rPr lang="fr-FR" sz="2000" b="1" i="1" dirty="0" smtClean="0">
                <a:solidFill>
                  <a:schemeClr val="accent1"/>
                </a:solidFill>
                <a:latin typeface="Cambria" pitchFamily="18" charset="0"/>
              </a:rPr>
              <a:t>             </a:t>
            </a:r>
            <a:r>
              <a:rPr lang="fr-FR" sz="2000" b="1" i="1" dirty="0" err="1" smtClean="0">
                <a:solidFill>
                  <a:schemeClr val="accent1"/>
                </a:solidFill>
                <a:latin typeface="Cambria" pitchFamily="18" charset="0"/>
              </a:rPr>
              <a:t>noisy</a:t>
            </a:r>
            <a:r>
              <a:rPr lang="fr-FR" sz="2000" b="1" i="1" dirty="0" smtClean="0">
                <a:solidFill>
                  <a:schemeClr val="accent1"/>
                </a:solidFill>
                <a:latin typeface="Cambria" pitchFamily="18" charset="0"/>
              </a:rPr>
              <a:t> area</a:t>
            </a:r>
          </a:p>
        </p:txBody>
      </p:sp>
      <p:cxnSp>
        <p:nvCxnSpPr>
          <p:cNvPr id="15" name="Connecteur droit avec flèche 14"/>
          <p:cNvCxnSpPr/>
          <p:nvPr/>
        </p:nvCxnSpPr>
        <p:spPr>
          <a:xfrm rot="16200000" flipH="1">
            <a:off x="714340" y="4643438"/>
            <a:ext cx="714380" cy="1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a:off x="1071538" y="4643446"/>
            <a:ext cx="164307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1857356" y="4214818"/>
            <a:ext cx="745717" cy="769441"/>
          </a:xfrm>
          <a:prstGeom prst="rect">
            <a:avLst/>
          </a:prstGeom>
        </p:spPr>
        <p:txBody>
          <a:bodyPr wrap="none">
            <a:spAutoFit/>
          </a:bodyPr>
          <a:lstStyle/>
          <a:p>
            <a:r>
              <a:rPr lang="fr-FR" sz="2200" dirty="0" err="1" smtClean="0">
                <a:latin typeface="Cambria" pitchFamily="18" charset="0"/>
              </a:rPr>
              <a:t>Lack</a:t>
            </a:r>
            <a:endParaRPr lang="fr-FR" sz="2200" dirty="0" smtClean="0">
              <a:latin typeface="Cambria" pitchFamily="18" charset="0"/>
            </a:endParaRPr>
          </a:p>
          <a:p>
            <a:r>
              <a:rPr lang="fr-FR" sz="2200" dirty="0" smtClean="0">
                <a:latin typeface="Cambria" pitchFamily="18" charset="0"/>
              </a:rPr>
              <a:t>of fit</a:t>
            </a:r>
            <a:endParaRPr lang="fr-FR" sz="2200" dirty="0">
              <a:latin typeface="Cambria" pitchFamily="18" charset="0"/>
            </a:endParaRPr>
          </a:p>
        </p:txBody>
      </p:sp>
      <p:sp>
        <p:nvSpPr>
          <p:cNvPr id="26" name="Rectangle 25"/>
          <p:cNvSpPr/>
          <p:nvPr/>
        </p:nvSpPr>
        <p:spPr>
          <a:xfrm>
            <a:off x="4786346" y="3214686"/>
            <a:ext cx="1785918" cy="107157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symbolic</a:t>
            </a:r>
            <a:r>
              <a:rPr lang="fr-FR" sz="2200" b="1" dirty="0" smtClean="0">
                <a:latin typeface="Cambria" pitchFamily="18" charset="0"/>
              </a:rPr>
              <a:t> </a:t>
            </a:r>
            <a:r>
              <a:rPr lang="fr-FR" sz="2200" b="1" dirty="0" err="1" smtClean="0">
                <a:latin typeface="Cambria" pitchFamily="18" charset="0"/>
              </a:rPr>
              <a:t>meanings</a:t>
            </a:r>
            <a:r>
              <a:rPr lang="fr-FR" sz="2200" b="1" dirty="0" smtClean="0">
                <a:latin typeface="Cambria" pitchFamily="18" charset="0"/>
              </a:rPr>
              <a:t> (Project)</a:t>
            </a:r>
            <a:endParaRPr lang="en-US" sz="2200" b="1" dirty="0">
              <a:latin typeface="Cambria" pitchFamily="18" charset="0"/>
            </a:endParaRPr>
          </a:p>
        </p:txBody>
      </p:sp>
      <p:sp>
        <p:nvSpPr>
          <p:cNvPr id="27" name="Rectangle 26"/>
          <p:cNvSpPr/>
          <p:nvPr/>
        </p:nvSpPr>
        <p:spPr>
          <a:xfrm>
            <a:off x="4786314" y="5000636"/>
            <a:ext cx="1785950" cy="107157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symbolic</a:t>
            </a:r>
            <a:r>
              <a:rPr lang="fr-FR" sz="2200" b="1" dirty="0" smtClean="0">
                <a:latin typeface="Cambria" pitchFamily="18" charset="0"/>
              </a:rPr>
              <a:t> </a:t>
            </a:r>
            <a:r>
              <a:rPr lang="fr-FR" sz="2200" b="1" dirty="0" err="1" smtClean="0">
                <a:latin typeface="Cambria" pitchFamily="18" charset="0"/>
              </a:rPr>
              <a:t>meanings</a:t>
            </a:r>
            <a:r>
              <a:rPr lang="fr-FR" sz="2200" b="1" dirty="0" smtClean="0">
                <a:latin typeface="Cambria" pitchFamily="18" charset="0"/>
              </a:rPr>
              <a:t> (Place)</a:t>
            </a:r>
            <a:endParaRPr lang="en-US" sz="2200" b="1" dirty="0">
              <a:latin typeface="Cambria" pitchFamily="18" charset="0"/>
            </a:endParaRPr>
          </a:p>
        </p:txBody>
      </p:sp>
      <p:sp>
        <p:nvSpPr>
          <p:cNvPr id="28" name="Rectangle 27"/>
          <p:cNvSpPr/>
          <p:nvPr/>
        </p:nvSpPr>
        <p:spPr>
          <a:xfrm>
            <a:off x="7072330" y="4143380"/>
            <a:ext cx="1643074" cy="107157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Cambria" pitchFamily="18" charset="0"/>
              </a:rPr>
              <a:t>local acceptance</a:t>
            </a:r>
            <a:endParaRPr lang="en-US" sz="2200" b="1" dirty="0">
              <a:latin typeface="Cambria" pitchFamily="18" charset="0"/>
            </a:endParaRPr>
          </a:p>
        </p:txBody>
      </p:sp>
      <p:cxnSp>
        <p:nvCxnSpPr>
          <p:cNvPr id="29" name="Connecteur droit avec flèche 28"/>
          <p:cNvCxnSpPr/>
          <p:nvPr/>
        </p:nvCxnSpPr>
        <p:spPr>
          <a:xfrm rot="16200000" flipH="1">
            <a:off x="5357810" y="4643439"/>
            <a:ext cx="714380" cy="1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0" name="Connecteur droit avec flèche 29"/>
          <p:cNvCxnSpPr/>
          <p:nvPr/>
        </p:nvCxnSpPr>
        <p:spPr>
          <a:xfrm>
            <a:off x="5715008" y="4643446"/>
            <a:ext cx="135732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Rectangle 32"/>
          <p:cNvSpPr/>
          <p:nvPr/>
        </p:nvSpPr>
        <p:spPr>
          <a:xfrm>
            <a:off x="6215074" y="4231195"/>
            <a:ext cx="813043" cy="769441"/>
          </a:xfrm>
          <a:prstGeom prst="rect">
            <a:avLst/>
          </a:prstGeom>
        </p:spPr>
        <p:txBody>
          <a:bodyPr wrap="none">
            <a:spAutoFit/>
          </a:bodyPr>
          <a:lstStyle/>
          <a:p>
            <a:pPr algn="ctr"/>
            <a:r>
              <a:rPr lang="fr-FR" sz="2200" dirty="0" smtClean="0">
                <a:latin typeface="Cambria" pitchFamily="18" charset="0"/>
              </a:rPr>
              <a:t>Good</a:t>
            </a:r>
          </a:p>
          <a:p>
            <a:pPr algn="ctr"/>
            <a:r>
              <a:rPr lang="fr-FR" sz="2200" dirty="0" smtClean="0">
                <a:latin typeface="Cambria" pitchFamily="18" charset="0"/>
              </a:rPr>
              <a:t>fit</a:t>
            </a:r>
            <a:endParaRPr lang="fr-FR" sz="2200" dirty="0">
              <a:latin typeface="Cambria" pitchFamily="18" charset="0"/>
            </a:endParaRPr>
          </a:p>
        </p:txBody>
      </p:sp>
      <p:sp>
        <p:nvSpPr>
          <p:cNvPr id="34" name="Rectangle 33"/>
          <p:cNvSpPr/>
          <p:nvPr/>
        </p:nvSpPr>
        <p:spPr>
          <a:xfrm>
            <a:off x="4572000" y="2643182"/>
            <a:ext cx="2571767" cy="400110"/>
          </a:xfrm>
          <a:prstGeom prst="rect">
            <a:avLst/>
          </a:prstGeom>
        </p:spPr>
        <p:txBody>
          <a:bodyPr wrap="square">
            <a:spAutoFit/>
          </a:bodyPr>
          <a:lstStyle/>
          <a:p>
            <a:r>
              <a:rPr lang="fr-FR" sz="2000" b="1" i="1" dirty="0" err="1" smtClean="0">
                <a:solidFill>
                  <a:schemeClr val="accent1"/>
                </a:solidFill>
                <a:latin typeface="Cambria" pitchFamily="18" charset="0"/>
              </a:rPr>
              <a:t>beneficial</a:t>
            </a:r>
            <a:r>
              <a:rPr lang="fr-FR" sz="2000" b="1" i="1" dirty="0" smtClean="0">
                <a:solidFill>
                  <a:schemeClr val="accent1"/>
                </a:solidFill>
                <a:latin typeface="Cambria" pitchFamily="18" charset="0"/>
              </a:rPr>
              <a:t> </a:t>
            </a:r>
            <a:r>
              <a:rPr lang="fr-FR" sz="2000" b="1" i="1" dirty="0" err="1" smtClean="0">
                <a:solidFill>
                  <a:schemeClr val="accent1"/>
                </a:solidFill>
                <a:latin typeface="Cambria" pitchFamily="18" charset="0"/>
              </a:rPr>
              <a:t>novelty</a:t>
            </a:r>
            <a:endParaRPr lang="fr-FR" sz="2000" b="1" i="1" dirty="0" smtClean="0">
              <a:solidFill>
                <a:schemeClr val="accent1"/>
              </a:solidFill>
              <a:latin typeface="Cambria" pitchFamily="18" charset="0"/>
            </a:endParaRPr>
          </a:p>
        </p:txBody>
      </p:sp>
      <p:sp>
        <p:nvSpPr>
          <p:cNvPr id="35" name="Rectangle 34"/>
          <p:cNvSpPr/>
          <p:nvPr/>
        </p:nvSpPr>
        <p:spPr>
          <a:xfrm>
            <a:off x="4572000" y="6143644"/>
            <a:ext cx="3214710" cy="400110"/>
          </a:xfrm>
          <a:prstGeom prst="rect">
            <a:avLst/>
          </a:prstGeom>
        </p:spPr>
        <p:txBody>
          <a:bodyPr wrap="square">
            <a:spAutoFit/>
          </a:bodyPr>
          <a:lstStyle/>
          <a:p>
            <a:r>
              <a:rPr lang="fr-FR" sz="2000" b="1" i="1" dirty="0" smtClean="0">
                <a:solidFill>
                  <a:schemeClr val="accent1"/>
                </a:solidFill>
                <a:latin typeface="Cambria" pitchFamily="18" charset="0"/>
              </a:rPr>
              <a:t>‘</a:t>
            </a:r>
            <a:r>
              <a:rPr lang="fr-FR" sz="2000" b="1" i="1" dirty="0" err="1" smtClean="0">
                <a:solidFill>
                  <a:schemeClr val="accent1"/>
                </a:solidFill>
                <a:latin typeface="Cambria" pitchFamily="18" charset="0"/>
              </a:rPr>
              <a:t>adressing</a:t>
            </a:r>
            <a:r>
              <a:rPr lang="fr-FR" sz="2000" b="1" i="1" dirty="0" smtClean="0">
                <a:solidFill>
                  <a:schemeClr val="accent1"/>
                </a:solidFill>
                <a:latin typeface="Cambria" pitchFamily="18" charset="0"/>
              </a:rPr>
              <a:t> </a:t>
            </a:r>
            <a:r>
              <a:rPr lang="fr-FR" sz="2000" b="1" i="1" dirty="0" err="1" smtClean="0">
                <a:solidFill>
                  <a:schemeClr val="accent1"/>
                </a:solidFill>
                <a:latin typeface="Cambria" pitchFamily="18" charset="0"/>
              </a:rPr>
              <a:t>internel</a:t>
            </a:r>
            <a:r>
              <a:rPr lang="fr-FR" sz="2000" b="1" i="1" dirty="0" smtClean="0">
                <a:solidFill>
                  <a:schemeClr val="accent1"/>
                </a:solidFill>
                <a:latin typeface="Cambria" pitchFamily="18" charset="0"/>
              </a:rPr>
              <a:t> issues’</a:t>
            </a:r>
          </a:p>
        </p:txBody>
      </p:sp>
      <p:sp>
        <p:nvSpPr>
          <p:cNvPr id="24" name="Espace réservé du numéro de diapositive 23"/>
          <p:cNvSpPr>
            <a:spLocks noGrp="1"/>
          </p:cNvSpPr>
          <p:nvPr>
            <p:ph type="sldNum" sz="quarter" idx="12"/>
          </p:nvPr>
        </p:nvSpPr>
        <p:spPr/>
        <p:txBody>
          <a:bodyPr/>
          <a:lstStyle/>
          <a:p>
            <a:fld id="{8F70E9EF-B4AE-49B3-9F8F-02D4AD3B3D8A}" type="slidenum">
              <a:rPr lang="fr-FR" smtClean="0"/>
              <a:pPr/>
              <a:t>14</a:t>
            </a:fld>
            <a:endParaRPr lang="fr-FR"/>
          </a:p>
        </p:txBody>
      </p:sp>
      <p:sp>
        <p:nvSpPr>
          <p:cNvPr id="38" name="Rectangle 37"/>
          <p:cNvSpPr/>
          <p:nvPr/>
        </p:nvSpPr>
        <p:spPr>
          <a:xfrm>
            <a:off x="2571736" y="2357430"/>
            <a:ext cx="2000264" cy="64294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err="1" smtClean="0">
                <a:latin typeface="Cambria" pitchFamily="18" charset="0"/>
              </a:rPr>
              <a:t>PPOs</a:t>
            </a:r>
            <a:endParaRPr lang="en-US" sz="2200" b="1" dirty="0">
              <a:latin typeface="Cambria" pitchFamily="18" charset="0"/>
            </a:endParaRPr>
          </a:p>
        </p:txBody>
      </p:sp>
      <p:cxnSp>
        <p:nvCxnSpPr>
          <p:cNvPr id="39" name="Connecteur droit avec flèche 38"/>
          <p:cNvCxnSpPr/>
          <p:nvPr/>
        </p:nvCxnSpPr>
        <p:spPr>
          <a:xfrm rot="5400000">
            <a:off x="3036083" y="3536157"/>
            <a:ext cx="107157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2571736" y="4071942"/>
            <a:ext cx="2000264" cy="228601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smtClean="0">
                <a:latin typeface="Cambria" pitchFamily="18" charset="0"/>
              </a:rPr>
              <a:t>PA</a:t>
            </a:r>
          </a:p>
          <a:p>
            <a:pPr algn="ctr"/>
            <a:r>
              <a:rPr lang="en-US" sz="2200" dirty="0" smtClean="0">
                <a:latin typeface="Cambria" pitchFamily="18" charset="0"/>
              </a:rPr>
              <a:t>continuity distinctiveness familiarity attachment symbolism</a:t>
            </a:r>
            <a:endParaRPr lang="en-US" sz="2200" dirty="0">
              <a:latin typeface="Cambria" pitchFamily="18" charset="0"/>
            </a:endParaRPr>
          </a:p>
        </p:txBody>
      </p:sp>
      <p:cxnSp>
        <p:nvCxnSpPr>
          <p:cNvPr id="41" name="Connecteur droit avec flèche 40"/>
          <p:cNvCxnSpPr/>
          <p:nvPr/>
        </p:nvCxnSpPr>
        <p:spPr>
          <a:xfrm rot="16200000" flipH="1">
            <a:off x="3554008" y="3018231"/>
            <a:ext cx="2214578" cy="21788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Connecteur droit avec flèche 41"/>
          <p:cNvCxnSpPr/>
          <p:nvPr/>
        </p:nvCxnSpPr>
        <p:spPr>
          <a:xfrm>
            <a:off x="4572000" y="5214950"/>
            <a:ext cx="235745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6929454" y="4786322"/>
            <a:ext cx="1643074" cy="85725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smtClean="0">
                <a:latin typeface="Cambria" pitchFamily="18" charset="0"/>
              </a:rPr>
              <a:t>Project </a:t>
            </a:r>
            <a:r>
              <a:rPr lang="fr-FR" sz="2200" b="1" dirty="0" err="1" smtClean="0">
                <a:latin typeface="Cambria" pitchFamily="18" charset="0"/>
              </a:rPr>
              <a:t>acceptance</a:t>
            </a:r>
            <a:endParaRPr lang="en-US" sz="2200" b="1" dirty="0">
              <a:latin typeface="Cambria" pitchFamily="18" charset="0"/>
            </a:endParaRPr>
          </a:p>
        </p:txBody>
      </p:sp>
      <p:sp>
        <p:nvSpPr>
          <p:cNvPr id="44" name="Rectangle 43"/>
          <p:cNvSpPr/>
          <p:nvPr/>
        </p:nvSpPr>
        <p:spPr>
          <a:xfrm>
            <a:off x="2214546" y="3286124"/>
            <a:ext cx="1294650" cy="430887"/>
          </a:xfrm>
          <a:prstGeom prst="rect">
            <a:avLst/>
          </a:prstGeom>
        </p:spPr>
        <p:txBody>
          <a:bodyPr wrap="none">
            <a:spAutoFit/>
          </a:bodyPr>
          <a:lstStyle/>
          <a:p>
            <a:r>
              <a:rPr lang="fr-FR" sz="2200" dirty="0" err="1" smtClean="0">
                <a:latin typeface="Cambria" pitchFamily="18" charset="0"/>
              </a:rPr>
              <a:t>interrupt</a:t>
            </a:r>
            <a:endParaRPr lang="fr-FR" sz="2200" dirty="0">
              <a:latin typeface="Cambria" pitchFamily="18" charset="0"/>
            </a:endParaRPr>
          </a:p>
        </p:txBody>
      </p:sp>
      <p:sp>
        <p:nvSpPr>
          <p:cNvPr id="45" name="ZoneTexte 44"/>
          <p:cNvSpPr txBox="1"/>
          <p:nvPr/>
        </p:nvSpPr>
        <p:spPr>
          <a:xfrm>
            <a:off x="5357818" y="5214950"/>
            <a:ext cx="785818" cy="430887"/>
          </a:xfrm>
          <a:prstGeom prst="rect">
            <a:avLst/>
          </a:prstGeom>
          <a:noFill/>
        </p:spPr>
        <p:txBody>
          <a:bodyPr wrap="square" rtlCol="0">
            <a:spAutoFit/>
          </a:bodyPr>
          <a:lstStyle/>
          <a:p>
            <a:pPr algn="ctr"/>
            <a:r>
              <a:rPr lang="fr-FR" sz="2200" dirty="0" smtClean="0">
                <a:latin typeface="Cambria" pitchFamily="18" charset="0"/>
              </a:rPr>
              <a:t>(-)</a:t>
            </a:r>
            <a:endParaRPr lang="fr-FR" sz="2200" dirty="0">
              <a:latin typeface="Cambria" pitchFamily="18" charset="0"/>
            </a:endParaRPr>
          </a:p>
        </p:txBody>
      </p:sp>
      <p:sp>
        <p:nvSpPr>
          <p:cNvPr id="46" name="Rectangle 45"/>
          <p:cNvSpPr/>
          <p:nvPr/>
        </p:nvSpPr>
        <p:spPr>
          <a:xfrm>
            <a:off x="2071670" y="3286124"/>
            <a:ext cx="1514261" cy="430887"/>
          </a:xfrm>
          <a:prstGeom prst="rect">
            <a:avLst/>
          </a:prstGeom>
        </p:spPr>
        <p:txBody>
          <a:bodyPr wrap="none">
            <a:spAutoFit/>
          </a:bodyPr>
          <a:lstStyle/>
          <a:p>
            <a:r>
              <a:rPr lang="en-US" sz="2200" dirty="0" smtClean="0">
                <a:latin typeface="Cambria" pitchFamily="18" charset="0"/>
              </a:rPr>
              <a:t>Strengthen</a:t>
            </a:r>
            <a:endParaRPr lang="en-US" sz="2200" dirty="0">
              <a:latin typeface="Cambria" pitchFamily="18" charset="0"/>
            </a:endParaRPr>
          </a:p>
        </p:txBody>
      </p:sp>
      <p:sp>
        <p:nvSpPr>
          <p:cNvPr id="47" name="ZoneTexte 46"/>
          <p:cNvSpPr txBox="1"/>
          <p:nvPr/>
        </p:nvSpPr>
        <p:spPr>
          <a:xfrm>
            <a:off x="5429256" y="5214950"/>
            <a:ext cx="785818" cy="430887"/>
          </a:xfrm>
          <a:prstGeom prst="rect">
            <a:avLst/>
          </a:prstGeom>
          <a:noFill/>
        </p:spPr>
        <p:txBody>
          <a:bodyPr wrap="square" rtlCol="0">
            <a:spAutoFit/>
          </a:bodyPr>
          <a:lstStyle/>
          <a:p>
            <a:pPr algn="ctr"/>
            <a:r>
              <a:rPr lang="fr-FR" sz="2200" dirty="0" smtClean="0">
                <a:latin typeface="Cambria" pitchFamily="18" charset="0"/>
              </a:rPr>
              <a:t>(+)</a:t>
            </a:r>
            <a:endParaRPr lang="fr-FR" sz="2200" dirty="0">
              <a:latin typeface="Cambria" pitchFamily="18" charset="0"/>
            </a:endParaRPr>
          </a:p>
        </p:txBody>
      </p:sp>
      <p:sp>
        <p:nvSpPr>
          <p:cNvPr id="36" name="Flèche droite 35"/>
          <p:cNvSpPr/>
          <p:nvPr/>
        </p:nvSpPr>
        <p:spPr>
          <a:xfrm>
            <a:off x="1403648" y="206084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800" decel="100000"/>
                                        <p:tgtEl>
                                          <p:spTgt spid="9"/>
                                        </p:tgtEl>
                                      </p:cBhvr>
                                    </p:animEffect>
                                    <p:anim calcmode="lin" valueType="num">
                                      <p:cBhvr>
                                        <p:cTn id="40" dur="800" decel="100000" fill="hold"/>
                                        <p:tgtEl>
                                          <p:spTgt spid="9"/>
                                        </p:tgtEl>
                                        <p:attrNameLst>
                                          <p:attrName>style.rotation</p:attrName>
                                        </p:attrNameLst>
                                      </p:cBhvr>
                                      <p:tavLst>
                                        <p:tav tm="0">
                                          <p:val>
                                            <p:fltVal val="-90"/>
                                          </p:val>
                                        </p:tav>
                                        <p:tav tm="100000">
                                          <p:val>
                                            <p:fltVal val="0"/>
                                          </p:val>
                                        </p:tav>
                                      </p:tavLst>
                                    </p:anim>
                                    <p:anim calcmode="lin" valueType="num">
                                      <p:cBhvr>
                                        <p:cTn id="41" dur="800" decel="100000" fill="hold"/>
                                        <p:tgtEl>
                                          <p:spTgt spid="9"/>
                                        </p:tgtEl>
                                        <p:attrNameLst>
                                          <p:attrName>ppt_x</p:attrName>
                                        </p:attrNameLst>
                                      </p:cBhvr>
                                      <p:tavLst>
                                        <p:tav tm="0">
                                          <p:val>
                                            <p:strVal val="#ppt_x+0.4"/>
                                          </p:val>
                                        </p:tav>
                                        <p:tav tm="100000">
                                          <p:val>
                                            <p:strVal val="#ppt_x-0.05"/>
                                          </p:val>
                                        </p:tav>
                                      </p:tavLst>
                                    </p:anim>
                                    <p:anim calcmode="lin" valueType="num">
                                      <p:cBhvr>
                                        <p:cTn id="42" dur="800" decel="100000" fill="hold"/>
                                        <p:tgtEl>
                                          <p:spTgt spid="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decel="100000"/>
                                        <p:tgtEl>
                                          <p:spTgt spid="10"/>
                                        </p:tgtEl>
                                      </p:cBhvr>
                                    </p:animEffect>
                                    <p:anim calcmode="lin" valueType="num">
                                      <p:cBhvr>
                                        <p:cTn id="48" dur="800" decel="100000" fill="hold"/>
                                        <p:tgtEl>
                                          <p:spTgt spid="10"/>
                                        </p:tgtEl>
                                        <p:attrNameLst>
                                          <p:attrName>style.rotation</p:attrName>
                                        </p:attrNameLst>
                                      </p:cBhvr>
                                      <p:tavLst>
                                        <p:tav tm="0">
                                          <p:val>
                                            <p:fltVal val="-90"/>
                                          </p:val>
                                        </p:tav>
                                        <p:tav tm="100000">
                                          <p:val>
                                            <p:fltVal val="0"/>
                                          </p:val>
                                        </p:tav>
                                      </p:tavLst>
                                    </p:anim>
                                    <p:anim calcmode="lin" valueType="num">
                                      <p:cBhvr>
                                        <p:cTn id="49" dur="800" decel="100000" fill="hold"/>
                                        <p:tgtEl>
                                          <p:spTgt spid="10"/>
                                        </p:tgtEl>
                                        <p:attrNameLst>
                                          <p:attrName>ppt_x</p:attrName>
                                        </p:attrNameLst>
                                      </p:cBhvr>
                                      <p:tavLst>
                                        <p:tav tm="0">
                                          <p:val>
                                            <p:strVal val="#ppt_x+0.4"/>
                                          </p:val>
                                        </p:tav>
                                        <p:tav tm="100000">
                                          <p:val>
                                            <p:strVal val="#ppt_x-0.05"/>
                                          </p:val>
                                        </p:tav>
                                      </p:tavLst>
                                    </p:anim>
                                    <p:anim calcmode="lin" valueType="num">
                                      <p:cBhvr>
                                        <p:cTn id="50" dur="800" decel="100000" fill="hold"/>
                                        <p:tgtEl>
                                          <p:spTgt spid="1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800" decel="100000"/>
                                        <p:tgtEl>
                                          <p:spTgt spid="12"/>
                                        </p:tgtEl>
                                      </p:cBhvr>
                                    </p:animEffect>
                                    <p:anim calcmode="lin" valueType="num">
                                      <p:cBhvr>
                                        <p:cTn id="56" dur="800" decel="100000" fill="hold"/>
                                        <p:tgtEl>
                                          <p:spTgt spid="12"/>
                                        </p:tgtEl>
                                        <p:attrNameLst>
                                          <p:attrName>style.rotation</p:attrName>
                                        </p:attrNameLst>
                                      </p:cBhvr>
                                      <p:tavLst>
                                        <p:tav tm="0">
                                          <p:val>
                                            <p:fltVal val="-90"/>
                                          </p:val>
                                        </p:tav>
                                        <p:tav tm="100000">
                                          <p:val>
                                            <p:fltVal val="0"/>
                                          </p:val>
                                        </p:tav>
                                      </p:tavLst>
                                    </p:anim>
                                    <p:anim calcmode="lin" valueType="num">
                                      <p:cBhvr>
                                        <p:cTn id="57" dur="800" decel="100000" fill="hold"/>
                                        <p:tgtEl>
                                          <p:spTgt spid="12"/>
                                        </p:tgtEl>
                                        <p:attrNameLst>
                                          <p:attrName>ppt_x</p:attrName>
                                        </p:attrNameLst>
                                      </p:cBhvr>
                                      <p:tavLst>
                                        <p:tav tm="0">
                                          <p:val>
                                            <p:strVal val="#ppt_x+0.4"/>
                                          </p:val>
                                        </p:tav>
                                        <p:tav tm="100000">
                                          <p:val>
                                            <p:strVal val="#ppt_x-0.05"/>
                                          </p:val>
                                        </p:tav>
                                      </p:tavLst>
                                    </p:anim>
                                    <p:anim calcmode="lin" valueType="num">
                                      <p:cBhvr>
                                        <p:cTn id="58" dur="800" decel="100000" fill="hold"/>
                                        <p:tgtEl>
                                          <p:spTgt spid="1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800" decel="100000"/>
                                        <p:tgtEl>
                                          <p:spTgt spid="15"/>
                                        </p:tgtEl>
                                      </p:cBhvr>
                                    </p:animEffect>
                                    <p:anim calcmode="lin" valueType="num">
                                      <p:cBhvr>
                                        <p:cTn id="64" dur="800" decel="100000" fill="hold"/>
                                        <p:tgtEl>
                                          <p:spTgt spid="15"/>
                                        </p:tgtEl>
                                        <p:attrNameLst>
                                          <p:attrName>style.rotation</p:attrName>
                                        </p:attrNameLst>
                                      </p:cBhvr>
                                      <p:tavLst>
                                        <p:tav tm="0">
                                          <p:val>
                                            <p:fltVal val="-90"/>
                                          </p:val>
                                        </p:tav>
                                        <p:tav tm="100000">
                                          <p:val>
                                            <p:fltVal val="0"/>
                                          </p:val>
                                        </p:tav>
                                      </p:tavLst>
                                    </p:anim>
                                    <p:anim calcmode="lin" valueType="num">
                                      <p:cBhvr>
                                        <p:cTn id="65" dur="800" decel="100000" fill="hold"/>
                                        <p:tgtEl>
                                          <p:spTgt spid="15"/>
                                        </p:tgtEl>
                                        <p:attrNameLst>
                                          <p:attrName>ppt_x</p:attrName>
                                        </p:attrNameLst>
                                      </p:cBhvr>
                                      <p:tavLst>
                                        <p:tav tm="0">
                                          <p:val>
                                            <p:strVal val="#ppt_x+0.4"/>
                                          </p:val>
                                        </p:tav>
                                        <p:tav tm="100000">
                                          <p:val>
                                            <p:strVal val="#ppt_x-0.05"/>
                                          </p:val>
                                        </p:tav>
                                      </p:tavLst>
                                    </p:anim>
                                    <p:anim calcmode="lin" valueType="num">
                                      <p:cBhvr>
                                        <p:cTn id="66" dur="800" decel="100000" fill="hold"/>
                                        <p:tgtEl>
                                          <p:spTgt spid="1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800" decel="100000"/>
                                        <p:tgtEl>
                                          <p:spTgt spid="20"/>
                                        </p:tgtEl>
                                      </p:cBhvr>
                                    </p:animEffect>
                                    <p:anim calcmode="lin" valueType="num">
                                      <p:cBhvr>
                                        <p:cTn id="72" dur="800" decel="100000" fill="hold"/>
                                        <p:tgtEl>
                                          <p:spTgt spid="20"/>
                                        </p:tgtEl>
                                        <p:attrNameLst>
                                          <p:attrName>style.rotation</p:attrName>
                                        </p:attrNameLst>
                                      </p:cBhvr>
                                      <p:tavLst>
                                        <p:tav tm="0">
                                          <p:val>
                                            <p:fltVal val="-90"/>
                                          </p:val>
                                        </p:tav>
                                        <p:tav tm="100000">
                                          <p:val>
                                            <p:fltVal val="0"/>
                                          </p:val>
                                        </p:tav>
                                      </p:tavLst>
                                    </p:anim>
                                    <p:anim calcmode="lin" valueType="num">
                                      <p:cBhvr>
                                        <p:cTn id="73" dur="800" decel="100000" fill="hold"/>
                                        <p:tgtEl>
                                          <p:spTgt spid="20"/>
                                        </p:tgtEl>
                                        <p:attrNameLst>
                                          <p:attrName>ppt_x</p:attrName>
                                        </p:attrNameLst>
                                      </p:cBhvr>
                                      <p:tavLst>
                                        <p:tav tm="0">
                                          <p:val>
                                            <p:strVal val="#ppt_x+0.4"/>
                                          </p:val>
                                        </p:tav>
                                        <p:tav tm="100000">
                                          <p:val>
                                            <p:strVal val="#ppt_x-0.05"/>
                                          </p:val>
                                        </p:tav>
                                      </p:tavLst>
                                    </p:anim>
                                    <p:anim calcmode="lin" valueType="num">
                                      <p:cBhvr>
                                        <p:cTn id="74" dur="800" decel="100000" fill="hold"/>
                                        <p:tgtEl>
                                          <p:spTgt spid="2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800" decel="100000"/>
                                        <p:tgtEl>
                                          <p:spTgt spid="25"/>
                                        </p:tgtEl>
                                      </p:cBhvr>
                                    </p:animEffect>
                                    <p:anim calcmode="lin" valueType="num">
                                      <p:cBhvr>
                                        <p:cTn id="80" dur="800" decel="100000" fill="hold"/>
                                        <p:tgtEl>
                                          <p:spTgt spid="25"/>
                                        </p:tgtEl>
                                        <p:attrNameLst>
                                          <p:attrName>style.rotation</p:attrName>
                                        </p:attrNameLst>
                                      </p:cBhvr>
                                      <p:tavLst>
                                        <p:tav tm="0">
                                          <p:val>
                                            <p:fltVal val="-90"/>
                                          </p:val>
                                        </p:tav>
                                        <p:tav tm="100000">
                                          <p:val>
                                            <p:fltVal val="0"/>
                                          </p:val>
                                        </p:tav>
                                      </p:tavLst>
                                    </p:anim>
                                    <p:anim calcmode="lin" valueType="num">
                                      <p:cBhvr>
                                        <p:cTn id="81" dur="800" decel="100000" fill="hold"/>
                                        <p:tgtEl>
                                          <p:spTgt spid="25"/>
                                        </p:tgtEl>
                                        <p:attrNameLst>
                                          <p:attrName>ppt_x</p:attrName>
                                        </p:attrNameLst>
                                      </p:cBhvr>
                                      <p:tavLst>
                                        <p:tav tm="0">
                                          <p:val>
                                            <p:strVal val="#ppt_x+0.4"/>
                                          </p:val>
                                        </p:tav>
                                        <p:tav tm="100000">
                                          <p:val>
                                            <p:strVal val="#ppt_x-0.05"/>
                                          </p:val>
                                        </p:tav>
                                      </p:tavLst>
                                    </p:anim>
                                    <p:anim calcmode="lin" valueType="num">
                                      <p:cBhvr>
                                        <p:cTn id="82" dur="800" decel="100000" fill="hold"/>
                                        <p:tgtEl>
                                          <p:spTgt spid="25"/>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800" decel="100000"/>
                                        <p:tgtEl>
                                          <p:spTgt spid="13"/>
                                        </p:tgtEl>
                                      </p:cBhvr>
                                    </p:animEffect>
                                    <p:anim calcmode="lin" valueType="num">
                                      <p:cBhvr>
                                        <p:cTn id="88" dur="800" decel="100000" fill="hold"/>
                                        <p:tgtEl>
                                          <p:spTgt spid="13"/>
                                        </p:tgtEl>
                                        <p:attrNameLst>
                                          <p:attrName>style.rotation</p:attrName>
                                        </p:attrNameLst>
                                      </p:cBhvr>
                                      <p:tavLst>
                                        <p:tav tm="0">
                                          <p:val>
                                            <p:fltVal val="-90"/>
                                          </p:val>
                                        </p:tav>
                                        <p:tav tm="100000">
                                          <p:val>
                                            <p:fltVal val="0"/>
                                          </p:val>
                                        </p:tav>
                                      </p:tavLst>
                                    </p:anim>
                                    <p:anim calcmode="lin" valueType="num">
                                      <p:cBhvr>
                                        <p:cTn id="89" dur="800" decel="100000" fill="hold"/>
                                        <p:tgtEl>
                                          <p:spTgt spid="13"/>
                                        </p:tgtEl>
                                        <p:attrNameLst>
                                          <p:attrName>ppt_x</p:attrName>
                                        </p:attrNameLst>
                                      </p:cBhvr>
                                      <p:tavLst>
                                        <p:tav tm="0">
                                          <p:val>
                                            <p:strVal val="#ppt_x+0.4"/>
                                          </p:val>
                                        </p:tav>
                                        <p:tav tm="100000">
                                          <p:val>
                                            <p:strVal val="#ppt_x-0.05"/>
                                          </p:val>
                                        </p:tav>
                                      </p:tavLst>
                                    </p:anim>
                                    <p:anim calcmode="lin" valueType="num">
                                      <p:cBhvr>
                                        <p:cTn id="90" dur="800" decel="100000" fill="hold"/>
                                        <p:tgtEl>
                                          <p:spTgt spid="13"/>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800" decel="100000"/>
                                        <p:tgtEl>
                                          <p:spTgt spid="26"/>
                                        </p:tgtEl>
                                      </p:cBhvr>
                                    </p:animEffect>
                                    <p:anim calcmode="lin" valueType="num">
                                      <p:cBhvr>
                                        <p:cTn id="96" dur="800" decel="100000" fill="hold"/>
                                        <p:tgtEl>
                                          <p:spTgt spid="26"/>
                                        </p:tgtEl>
                                        <p:attrNameLst>
                                          <p:attrName>style.rotation</p:attrName>
                                        </p:attrNameLst>
                                      </p:cBhvr>
                                      <p:tavLst>
                                        <p:tav tm="0">
                                          <p:val>
                                            <p:fltVal val="-90"/>
                                          </p:val>
                                        </p:tav>
                                        <p:tav tm="100000">
                                          <p:val>
                                            <p:fltVal val="0"/>
                                          </p:val>
                                        </p:tav>
                                      </p:tavLst>
                                    </p:anim>
                                    <p:anim calcmode="lin" valueType="num">
                                      <p:cBhvr>
                                        <p:cTn id="97" dur="800" decel="100000" fill="hold"/>
                                        <p:tgtEl>
                                          <p:spTgt spid="26"/>
                                        </p:tgtEl>
                                        <p:attrNameLst>
                                          <p:attrName>ppt_x</p:attrName>
                                        </p:attrNameLst>
                                      </p:cBhvr>
                                      <p:tavLst>
                                        <p:tav tm="0">
                                          <p:val>
                                            <p:strVal val="#ppt_x+0.4"/>
                                          </p:val>
                                        </p:tav>
                                        <p:tav tm="100000">
                                          <p:val>
                                            <p:strVal val="#ppt_x-0.05"/>
                                          </p:val>
                                        </p:tav>
                                      </p:tavLst>
                                    </p:anim>
                                    <p:anim calcmode="lin" valueType="num">
                                      <p:cBhvr>
                                        <p:cTn id="98" dur="800" decel="100000" fill="hold"/>
                                        <p:tgtEl>
                                          <p:spTgt spid="26"/>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101" presetID="3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800" decel="100000"/>
                                        <p:tgtEl>
                                          <p:spTgt spid="27"/>
                                        </p:tgtEl>
                                      </p:cBhvr>
                                    </p:animEffect>
                                    <p:anim calcmode="lin" valueType="num">
                                      <p:cBhvr>
                                        <p:cTn id="104" dur="800" decel="100000" fill="hold"/>
                                        <p:tgtEl>
                                          <p:spTgt spid="27"/>
                                        </p:tgtEl>
                                        <p:attrNameLst>
                                          <p:attrName>style.rotation</p:attrName>
                                        </p:attrNameLst>
                                      </p:cBhvr>
                                      <p:tavLst>
                                        <p:tav tm="0">
                                          <p:val>
                                            <p:fltVal val="-90"/>
                                          </p:val>
                                        </p:tav>
                                        <p:tav tm="100000">
                                          <p:val>
                                            <p:fltVal val="0"/>
                                          </p:val>
                                        </p:tav>
                                      </p:tavLst>
                                    </p:anim>
                                    <p:anim calcmode="lin" valueType="num">
                                      <p:cBhvr>
                                        <p:cTn id="105" dur="800" decel="100000" fill="hold"/>
                                        <p:tgtEl>
                                          <p:spTgt spid="27"/>
                                        </p:tgtEl>
                                        <p:attrNameLst>
                                          <p:attrName>ppt_x</p:attrName>
                                        </p:attrNameLst>
                                      </p:cBhvr>
                                      <p:tavLst>
                                        <p:tav tm="0">
                                          <p:val>
                                            <p:strVal val="#ppt_x+0.4"/>
                                          </p:val>
                                        </p:tav>
                                        <p:tav tm="100000">
                                          <p:val>
                                            <p:strVal val="#ppt_x-0.05"/>
                                          </p:val>
                                        </p:tav>
                                      </p:tavLst>
                                    </p:anim>
                                    <p:anim calcmode="lin" valueType="num">
                                      <p:cBhvr>
                                        <p:cTn id="106" dur="800" decel="100000" fill="hold"/>
                                        <p:tgtEl>
                                          <p:spTgt spid="27"/>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09" presetID="30" presetClass="entr" presetSubtype="0"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800" decel="100000"/>
                                        <p:tgtEl>
                                          <p:spTgt spid="34"/>
                                        </p:tgtEl>
                                      </p:cBhvr>
                                    </p:animEffect>
                                    <p:anim calcmode="lin" valueType="num">
                                      <p:cBhvr>
                                        <p:cTn id="112" dur="800" decel="100000" fill="hold"/>
                                        <p:tgtEl>
                                          <p:spTgt spid="34"/>
                                        </p:tgtEl>
                                        <p:attrNameLst>
                                          <p:attrName>style.rotation</p:attrName>
                                        </p:attrNameLst>
                                      </p:cBhvr>
                                      <p:tavLst>
                                        <p:tav tm="0">
                                          <p:val>
                                            <p:fltVal val="-90"/>
                                          </p:val>
                                        </p:tav>
                                        <p:tav tm="100000">
                                          <p:val>
                                            <p:fltVal val="0"/>
                                          </p:val>
                                        </p:tav>
                                      </p:tavLst>
                                    </p:anim>
                                    <p:anim calcmode="lin" valueType="num">
                                      <p:cBhvr>
                                        <p:cTn id="113" dur="800" decel="100000" fill="hold"/>
                                        <p:tgtEl>
                                          <p:spTgt spid="34"/>
                                        </p:tgtEl>
                                        <p:attrNameLst>
                                          <p:attrName>ppt_x</p:attrName>
                                        </p:attrNameLst>
                                      </p:cBhvr>
                                      <p:tavLst>
                                        <p:tav tm="0">
                                          <p:val>
                                            <p:strVal val="#ppt_x+0.4"/>
                                          </p:val>
                                        </p:tav>
                                        <p:tav tm="100000">
                                          <p:val>
                                            <p:strVal val="#ppt_x-0.05"/>
                                          </p:val>
                                        </p:tav>
                                      </p:tavLst>
                                    </p:anim>
                                    <p:anim calcmode="lin" valueType="num">
                                      <p:cBhvr>
                                        <p:cTn id="114" dur="800" decel="100000" fill="hold"/>
                                        <p:tgtEl>
                                          <p:spTgt spid="34"/>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17" presetID="30" presetClass="entr" presetSubtype="0" fill="hold"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800" decel="100000"/>
                                        <p:tgtEl>
                                          <p:spTgt spid="29"/>
                                        </p:tgtEl>
                                      </p:cBhvr>
                                    </p:animEffect>
                                    <p:anim calcmode="lin" valueType="num">
                                      <p:cBhvr>
                                        <p:cTn id="120" dur="800" decel="100000" fill="hold"/>
                                        <p:tgtEl>
                                          <p:spTgt spid="29"/>
                                        </p:tgtEl>
                                        <p:attrNameLst>
                                          <p:attrName>style.rotation</p:attrName>
                                        </p:attrNameLst>
                                      </p:cBhvr>
                                      <p:tavLst>
                                        <p:tav tm="0">
                                          <p:val>
                                            <p:fltVal val="-90"/>
                                          </p:val>
                                        </p:tav>
                                        <p:tav tm="100000">
                                          <p:val>
                                            <p:fltVal val="0"/>
                                          </p:val>
                                        </p:tav>
                                      </p:tavLst>
                                    </p:anim>
                                    <p:anim calcmode="lin" valueType="num">
                                      <p:cBhvr>
                                        <p:cTn id="121" dur="800" decel="100000" fill="hold"/>
                                        <p:tgtEl>
                                          <p:spTgt spid="29"/>
                                        </p:tgtEl>
                                        <p:attrNameLst>
                                          <p:attrName>ppt_x</p:attrName>
                                        </p:attrNameLst>
                                      </p:cBhvr>
                                      <p:tavLst>
                                        <p:tav tm="0">
                                          <p:val>
                                            <p:strVal val="#ppt_x+0.4"/>
                                          </p:val>
                                        </p:tav>
                                        <p:tav tm="100000">
                                          <p:val>
                                            <p:strVal val="#ppt_x-0.05"/>
                                          </p:val>
                                        </p:tav>
                                      </p:tavLst>
                                    </p:anim>
                                    <p:anim calcmode="lin" valueType="num">
                                      <p:cBhvr>
                                        <p:cTn id="122" dur="800" decel="100000" fill="hold"/>
                                        <p:tgtEl>
                                          <p:spTgt spid="29"/>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25" presetID="30" presetClass="entr" presetSubtype="0" fill="hold"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800" decel="100000"/>
                                        <p:tgtEl>
                                          <p:spTgt spid="33"/>
                                        </p:tgtEl>
                                      </p:cBhvr>
                                    </p:animEffect>
                                    <p:anim calcmode="lin" valueType="num">
                                      <p:cBhvr>
                                        <p:cTn id="128" dur="800" decel="100000" fill="hold"/>
                                        <p:tgtEl>
                                          <p:spTgt spid="33"/>
                                        </p:tgtEl>
                                        <p:attrNameLst>
                                          <p:attrName>style.rotation</p:attrName>
                                        </p:attrNameLst>
                                      </p:cBhvr>
                                      <p:tavLst>
                                        <p:tav tm="0">
                                          <p:val>
                                            <p:fltVal val="-90"/>
                                          </p:val>
                                        </p:tav>
                                        <p:tav tm="100000">
                                          <p:val>
                                            <p:fltVal val="0"/>
                                          </p:val>
                                        </p:tav>
                                      </p:tavLst>
                                    </p:anim>
                                    <p:anim calcmode="lin" valueType="num">
                                      <p:cBhvr>
                                        <p:cTn id="129" dur="800" decel="100000" fill="hold"/>
                                        <p:tgtEl>
                                          <p:spTgt spid="33"/>
                                        </p:tgtEl>
                                        <p:attrNameLst>
                                          <p:attrName>ppt_x</p:attrName>
                                        </p:attrNameLst>
                                      </p:cBhvr>
                                      <p:tavLst>
                                        <p:tav tm="0">
                                          <p:val>
                                            <p:strVal val="#ppt_x+0.4"/>
                                          </p:val>
                                        </p:tav>
                                        <p:tav tm="100000">
                                          <p:val>
                                            <p:strVal val="#ppt_x-0.05"/>
                                          </p:val>
                                        </p:tav>
                                      </p:tavLst>
                                    </p:anim>
                                    <p:anim calcmode="lin" valueType="num">
                                      <p:cBhvr>
                                        <p:cTn id="130" dur="800" decel="100000" fill="hold"/>
                                        <p:tgtEl>
                                          <p:spTgt spid="33"/>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33" presetID="30" presetClass="entr" presetSubtype="0" fill="hold" nodeType="with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800" decel="100000"/>
                                        <p:tgtEl>
                                          <p:spTgt spid="30"/>
                                        </p:tgtEl>
                                      </p:cBhvr>
                                    </p:animEffect>
                                    <p:anim calcmode="lin" valueType="num">
                                      <p:cBhvr>
                                        <p:cTn id="136" dur="800" decel="100000" fill="hold"/>
                                        <p:tgtEl>
                                          <p:spTgt spid="30"/>
                                        </p:tgtEl>
                                        <p:attrNameLst>
                                          <p:attrName>style.rotation</p:attrName>
                                        </p:attrNameLst>
                                      </p:cBhvr>
                                      <p:tavLst>
                                        <p:tav tm="0">
                                          <p:val>
                                            <p:fltVal val="-90"/>
                                          </p:val>
                                        </p:tav>
                                        <p:tav tm="100000">
                                          <p:val>
                                            <p:fltVal val="0"/>
                                          </p:val>
                                        </p:tav>
                                      </p:tavLst>
                                    </p:anim>
                                    <p:anim calcmode="lin" valueType="num">
                                      <p:cBhvr>
                                        <p:cTn id="137" dur="800" decel="100000" fill="hold"/>
                                        <p:tgtEl>
                                          <p:spTgt spid="30"/>
                                        </p:tgtEl>
                                        <p:attrNameLst>
                                          <p:attrName>ppt_x</p:attrName>
                                        </p:attrNameLst>
                                      </p:cBhvr>
                                      <p:tavLst>
                                        <p:tav tm="0">
                                          <p:val>
                                            <p:strVal val="#ppt_x+0.4"/>
                                          </p:val>
                                        </p:tav>
                                        <p:tav tm="100000">
                                          <p:val>
                                            <p:strVal val="#ppt_x-0.05"/>
                                          </p:val>
                                        </p:tav>
                                      </p:tavLst>
                                    </p:anim>
                                    <p:anim calcmode="lin" valueType="num">
                                      <p:cBhvr>
                                        <p:cTn id="138" dur="800" decel="100000" fill="hold"/>
                                        <p:tgtEl>
                                          <p:spTgt spid="30"/>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141" presetID="30" presetClass="entr" presetSubtype="0" fill="hold"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800" decel="100000"/>
                                        <p:tgtEl>
                                          <p:spTgt spid="35"/>
                                        </p:tgtEl>
                                      </p:cBhvr>
                                    </p:animEffect>
                                    <p:anim calcmode="lin" valueType="num">
                                      <p:cBhvr>
                                        <p:cTn id="144" dur="800" decel="100000" fill="hold"/>
                                        <p:tgtEl>
                                          <p:spTgt spid="35"/>
                                        </p:tgtEl>
                                        <p:attrNameLst>
                                          <p:attrName>style.rotation</p:attrName>
                                        </p:attrNameLst>
                                      </p:cBhvr>
                                      <p:tavLst>
                                        <p:tav tm="0">
                                          <p:val>
                                            <p:fltVal val="-90"/>
                                          </p:val>
                                        </p:tav>
                                        <p:tav tm="100000">
                                          <p:val>
                                            <p:fltVal val="0"/>
                                          </p:val>
                                        </p:tav>
                                      </p:tavLst>
                                    </p:anim>
                                    <p:anim calcmode="lin" valueType="num">
                                      <p:cBhvr>
                                        <p:cTn id="145" dur="800" decel="100000" fill="hold"/>
                                        <p:tgtEl>
                                          <p:spTgt spid="35"/>
                                        </p:tgtEl>
                                        <p:attrNameLst>
                                          <p:attrName>ppt_x</p:attrName>
                                        </p:attrNameLst>
                                      </p:cBhvr>
                                      <p:tavLst>
                                        <p:tav tm="0">
                                          <p:val>
                                            <p:strVal val="#ppt_x+0.4"/>
                                          </p:val>
                                        </p:tav>
                                        <p:tav tm="100000">
                                          <p:val>
                                            <p:strVal val="#ppt_x-0.05"/>
                                          </p:val>
                                        </p:tav>
                                      </p:tavLst>
                                    </p:anim>
                                    <p:anim calcmode="lin" valueType="num">
                                      <p:cBhvr>
                                        <p:cTn id="146" dur="800" decel="100000" fill="hold"/>
                                        <p:tgtEl>
                                          <p:spTgt spid="35"/>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30" presetClass="entr" presetSubtype="0" fill="hold" grpId="0" nodeType="click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800" decel="100000"/>
                                        <p:tgtEl>
                                          <p:spTgt spid="8"/>
                                        </p:tgtEl>
                                      </p:cBhvr>
                                    </p:animEffect>
                                    <p:anim calcmode="lin" valueType="num">
                                      <p:cBhvr>
                                        <p:cTn id="154" dur="800" decel="100000" fill="hold"/>
                                        <p:tgtEl>
                                          <p:spTgt spid="8"/>
                                        </p:tgtEl>
                                        <p:attrNameLst>
                                          <p:attrName>style.rotation</p:attrName>
                                        </p:attrNameLst>
                                      </p:cBhvr>
                                      <p:tavLst>
                                        <p:tav tm="0">
                                          <p:val>
                                            <p:fltVal val="-90"/>
                                          </p:val>
                                        </p:tav>
                                        <p:tav tm="100000">
                                          <p:val>
                                            <p:fltVal val="0"/>
                                          </p:val>
                                        </p:tav>
                                      </p:tavLst>
                                    </p:anim>
                                    <p:anim calcmode="lin" valueType="num">
                                      <p:cBhvr>
                                        <p:cTn id="155" dur="800" decel="100000" fill="hold"/>
                                        <p:tgtEl>
                                          <p:spTgt spid="8"/>
                                        </p:tgtEl>
                                        <p:attrNameLst>
                                          <p:attrName>ppt_x</p:attrName>
                                        </p:attrNameLst>
                                      </p:cBhvr>
                                      <p:tavLst>
                                        <p:tav tm="0">
                                          <p:val>
                                            <p:strVal val="#ppt_x+0.4"/>
                                          </p:val>
                                        </p:tav>
                                        <p:tav tm="100000">
                                          <p:val>
                                            <p:strVal val="#ppt_x-0.05"/>
                                          </p:val>
                                        </p:tav>
                                      </p:tavLst>
                                    </p:anim>
                                    <p:anim calcmode="lin" valueType="num">
                                      <p:cBhvr>
                                        <p:cTn id="156" dur="800" decel="100000" fill="hold"/>
                                        <p:tgtEl>
                                          <p:spTgt spid="8"/>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59" presetID="30" presetClass="entr" presetSubtype="0" fill="hold" grpId="0" nodeType="with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800" decel="100000"/>
                                        <p:tgtEl>
                                          <p:spTgt spid="36"/>
                                        </p:tgtEl>
                                      </p:cBhvr>
                                    </p:animEffect>
                                    <p:anim calcmode="lin" valueType="num">
                                      <p:cBhvr>
                                        <p:cTn id="162" dur="800" decel="100000" fill="hold"/>
                                        <p:tgtEl>
                                          <p:spTgt spid="36"/>
                                        </p:tgtEl>
                                        <p:attrNameLst>
                                          <p:attrName>style.rotation</p:attrName>
                                        </p:attrNameLst>
                                      </p:cBhvr>
                                      <p:tavLst>
                                        <p:tav tm="0">
                                          <p:val>
                                            <p:fltVal val="-90"/>
                                          </p:val>
                                        </p:tav>
                                        <p:tav tm="100000">
                                          <p:val>
                                            <p:fltVal val="0"/>
                                          </p:val>
                                        </p:tav>
                                      </p:tavLst>
                                    </p:anim>
                                    <p:anim calcmode="lin" valueType="num">
                                      <p:cBhvr>
                                        <p:cTn id="163" dur="800" decel="100000" fill="hold"/>
                                        <p:tgtEl>
                                          <p:spTgt spid="36"/>
                                        </p:tgtEl>
                                        <p:attrNameLst>
                                          <p:attrName>ppt_x</p:attrName>
                                        </p:attrNameLst>
                                      </p:cBhvr>
                                      <p:tavLst>
                                        <p:tav tm="0">
                                          <p:val>
                                            <p:strVal val="#ppt_x+0.4"/>
                                          </p:val>
                                        </p:tav>
                                        <p:tav tm="100000">
                                          <p:val>
                                            <p:strVal val="#ppt_x-0.05"/>
                                          </p:val>
                                        </p:tav>
                                      </p:tavLst>
                                    </p:anim>
                                    <p:anim calcmode="lin" valueType="num">
                                      <p:cBhvr>
                                        <p:cTn id="164" dur="800" decel="100000" fill="hold"/>
                                        <p:tgtEl>
                                          <p:spTgt spid="36"/>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0" presetClass="entr" presetSubtype="0" fill="hold" grpId="0" nodeType="clickEffect">
                                  <p:stCondLst>
                                    <p:cond delay="0"/>
                                  </p:stCondLst>
                                  <p:childTnLst>
                                    <p:set>
                                      <p:cBhvr>
                                        <p:cTn id="170" dur="1" fill="hold">
                                          <p:stCondLst>
                                            <p:cond delay="0"/>
                                          </p:stCondLst>
                                        </p:cTn>
                                        <p:tgtEl>
                                          <p:spTgt spid="11"/>
                                        </p:tgtEl>
                                        <p:attrNameLst>
                                          <p:attrName>style.visibility</p:attrName>
                                        </p:attrNameLst>
                                      </p:cBhvr>
                                      <p:to>
                                        <p:strVal val="visible"/>
                                      </p:to>
                                    </p:set>
                                    <p:animEffect transition="in" filter="fade">
                                      <p:cBhvr>
                                        <p:cTn id="171" dur="800" decel="100000"/>
                                        <p:tgtEl>
                                          <p:spTgt spid="11"/>
                                        </p:tgtEl>
                                      </p:cBhvr>
                                    </p:animEffect>
                                    <p:anim calcmode="lin" valueType="num">
                                      <p:cBhvr>
                                        <p:cTn id="172" dur="800" decel="100000" fill="hold"/>
                                        <p:tgtEl>
                                          <p:spTgt spid="11"/>
                                        </p:tgtEl>
                                        <p:attrNameLst>
                                          <p:attrName>style.rotation</p:attrName>
                                        </p:attrNameLst>
                                      </p:cBhvr>
                                      <p:tavLst>
                                        <p:tav tm="0">
                                          <p:val>
                                            <p:fltVal val="-90"/>
                                          </p:val>
                                        </p:tav>
                                        <p:tav tm="100000">
                                          <p:val>
                                            <p:fltVal val="0"/>
                                          </p:val>
                                        </p:tav>
                                      </p:tavLst>
                                    </p:anim>
                                    <p:anim calcmode="lin" valueType="num">
                                      <p:cBhvr>
                                        <p:cTn id="173" dur="800" decel="100000" fill="hold"/>
                                        <p:tgtEl>
                                          <p:spTgt spid="11"/>
                                        </p:tgtEl>
                                        <p:attrNameLst>
                                          <p:attrName>ppt_x</p:attrName>
                                        </p:attrNameLst>
                                      </p:cBhvr>
                                      <p:tavLst>
                                        <p:tav tm="0">
                                          <p:val>
                                            <p:strVal val="#ppt_x+0.4"/>
                                          </p:val>
                                        </p:tav>
                                        <p:tav tm="100000">
                                          <p:val>
                                            <p:strVal val="#ppt_x-0.05"/>
                                          </p:val>
                                        </p:tav>
                                      </p:tavLst>
                                    </p:anim>
                                    <p:anim calcmode="lin" valueType="num">
                                      <p:cBhvr>
                                        <p:cTn id="174" dur="800" decel="100000" fill="hold"/>
                                        <p:tgtEl>
                                          <p:spTgt spid="11"/>
                                        </p:tgtEl>
                                        <p:attrNameLst>
                                          <p:attrName>ppt_y</p:attrName>
                                        </p:attrNameLst>
                                      </p:cBhvr>
                                      <p:tavLst>
                                        <p:tav tm="0">
                                          <p:val>
                                            <p:strVal val="#ppt_y-0.4"/>
                                          </p:val>
                                        </p:tav>
                                        <p:tav tm="100000">
                                          <p:val>
                                            <p:strVal val="#ppt_y+0.1"/>
                                          </p:val>
                                        </p:tav>
                                      </p:tavLst>
                                    </p:anim>
                                    <p:anim calcmode="lin" valueType="num">
                                      <p:cBhvr>
                                        <p:cTn id="17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30" presetClass="entr" presetSubtype="0" fill="hold" grpId="0" nodeType="click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800" decel="100000"/>
                                        <p:tgtEl>
                                          <p:spTgt spid="28"/>
                                        </p:tgtEl>
                                      </p:cBhvr>
                                    </p:animEffect>
                                    <p:anim calcmode="lin" valueType="num">
                                      <p:cBhvr>
                                        <p:cTn id="182" dur="800" decel="100000" fill="hold"/>
                                        <p:tgtEl>
                                          <p:spTgt spid="28"/>
                                        </p:tgtEl>
                                        <p:attrNameLst>
                                          <p:attrName>style.rotation</p:attrName>
                                        </p:attrNameLst>
                                      </p:cBhvr>
                                      <p:tavLst>
                                        <p:tav tm="0">
                                          <p:val>
                                            <p:fltVal val="-90"/>
                                          </p:val>
                                        </p:tav>
                                        <p:tav tm="100000">
                                          <p:val>
                                            <p:fltVal val="0"/>
                                          </p:val>
                                        </p:tav>
                                      </p:tavLst>
                                    </p:anim>
                                    <p:anim calcmode="lin" valueType="num">
                                      <p:cBhvr>
                                        <p:cTn id="183" dur="800" decel="100000" fill="hold"/>
                                        <p:tgtEl>
                                          <p:spTgt spid="28"/>
                                        </p:tgtEl>
                                        <p:attrNameLst>
                                          <p:attrName>ppt_x</p:attrName>
                                        </p:attrNameLst>
                                      </p:cBhvr>
                                      <p:tavLst>
                                        <p:tav tm="0">
                                          <p:val>
                                            <p:strVal val="#ppt_x+0.4"/>
                                          </p:val>
                                        </p:tav>
                                        <p:tav tm="100000">
                                          <p:val>
                                            <p:strVal val="#ppt_x-0.05"/>
                                          </p:val>
                                        </p:tav>
                                      </p:tavLst>
                                    </p:anim>
                                    <p:anim calcmode="lin" valueType="num">
                                      <p:cBhvr>
                                        <p:cTn id="184" dur="800" decel="100000" fill="hold"/>
                                        <p:tgtEl>
                                          <p:spTgt spid="28"/>
                                        </p:tgtEl>
                                        <p:attrNameLst>
                                          <p:attrName>ppt_y</p:attrName>
                                        </p:attrNameLst>
                                      </p:cBhvr>
                                      <p:tavLst>
                                        <p:tav tm="0">
                                          <p:val>
                                            <p:strVal val="#ppt_y-0.4"/>
                                          </p:val>
                                        </p:tav>
                                        <p:tav tm="100000">
                                          <p:val>
                                            <p:strVal val="#ppt_y+0.1"/>
                                          </p:val>
                                        </p:tav>
                                      </p:tavLst>
                                    </p:anim>
                                    <p:anim calcmode="lin" valueType="num">
                                      <p:cBhvr>
                                        <p:cTn id="185"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86"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8"/>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12"/>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9"/>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20"/>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5"/>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25"/>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11"/>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10"/>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3"/>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34"/>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26"/>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29"/>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30"/>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33"/>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27"/>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28"/>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35"/>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36"/>
                                        </p:tgtEl>
                                        <p:attrNameLst>
                                          <p:attrName>style.visibility</p:attrName>
                                        </p:attrNameLst>
                                      </p:cBhvr>
                                      <p:to>
                                        <p:strVal val="hidden"/>
                                      </p:to>
                                    </p:set>
                                  </p:childTnLst>
                                </p:cTn>
                              </p:par>
                              <p:par>
                                <p:cTn id="225" presetID="30" presetClass="entr" presetSubtype="0" fill="hold" nodeType="withEffect">
                                  <p:stCondLst>
                                    <p:cond delay="0"/>
                                  </p:stCondLst>
                                  <p:childTnLst>
                                    <p:set>
                                      <p:cBhvr>
                                        <p:cTn id="226" dur="1" fill="hold">
                                          <p:stCondLst>
                                            <p:cond delay="0"/>
                                          </p:stCondLst>
                                        </p:cTn>
                                        <p:tgtEl>
                                          <p:spTgt spid="38"/>
                                        </p:tgtEl>
                                        <p:attrNameLst>
                                          <p:attrName>style.visibility</p:attrName>
                                        </p:attrNameLst>
                                      </p:cBhvr>
                                      <p:to>
                                        <p:strVal val="visible"/>
                                      </p:to>
                                    </p:set>
                                    <p:animEffect transition="in" filter="fade">
                                      <p:cBhvr>
                                        <p:cTn id="227" dur="800" decel="100000"/>
                                        <p:tgtEl>
                                          <p:spTgt spid="38"/>
                                        </p:tgtEl>
                                      </p:cBhvr>
                                    </p:animEffect>
                                    <p:anim calcmode="lin" valueType="num">
                                      <p:cBhvr>
                                        <p:cTn id="228" dur="800" decel="100000" fill="hold"/>
                                        <p:tgtEl>
                                          <p:spTgt spid="38"/>
                                        </p:tgtEl>
                                        <p:attrNameLst>
                                          <p:attrName>style.rotation</p:attrName>
                                        </p:attrNameLst>
                                      </p:cBhvr>
                                      <p:tavLst>
                                        <p:tav tm="0">
                                          <p:val>
                                            <p:fltVal val="-90"/>
                                          </p:val>
                                        </p:tav>
                                        <p:tav tm="100000">
                                          <p:val>
                                            <p:fltVal val="0"/>
                                          </p:val>
                                        </p:tav>
                                      </p:tavLst>
                                    </p:anim>
                                    <p:anim calcmode="lin" valueType="num">
                                      <p:cBhvr>
                                        <p:cTn id="229" dur="800" decel="100000" fill="hold"/>
                                        <p:tgtEl>
                                          <p:spTgt spid="38"/>
                                        </p:tgtEl>
                                        <p:attrNameLst>
                                          <p:attrName>ppt_x</p:attrName>
                                        </p:attrNameLst>
                                      </p:cBhvr>
                                      <p:tavLst>
                                        <p:tav tm="0">
                                          <p:val>
                                            <p:strVal val="#ppt_x+0.4"/>
                                          </p:val>
                                        </p:tav>
                                        <p:tav tm="100000">
                                          <p:val>
                                            <p:strVal val="#ppt_x-0.05"/>
                                          </p:val>
                                        </p:tav>
                                      </p:tavLst>
                                    </p:anim>
                                    <p:anim calcmode="lin" valueType="num">
                                      <p:cBhvr>
                                        <p:cTn id="230" dur="800" decel="100000" fill="hold"/>
                                        <p:tgtEl>
                                          <p:spTgt spid="38"/>
                                        </p:tgtEl>
                                        <p:attrNameLst>
                                          <p:attrName>ppt_y</p:attrName>
                                        </p:attrNameLst>
                                      </p:cBhvr>
                                      <p:tavLst>
                                        <p:tav tm="0">
                                          <p:val>
                                            <p:strVal val="#ppt_y-0.4"/>
                                          </p:val>
                                        </p:tav>
                                        <p:tav tm="100000">
                                          <p:val>
                                            <p:strVal val="#ppt_y+0.1"/>
                                          </p:val>
                                        </p:tav>
                                      </p:tavLst>
                                    </p:anim>
                                    <p:anim calcmode="lin" valueType="num">
                                      <p:cBhvr>
                                        <p:cTn id="231"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32"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233" presetID="30" presetClass="entr" presetSubtype="0" fill="hold" nodeType="withEffect">
                                  <p:stCondLst>
                                    <p:cond delay="0"/>
                                  </p:stCondLst>
                                  <p:childTnLst>
                                    <p:set>
                                      <p:cBhvr>
                                        <p:cTn id="234" dur="1" fill="hold">
                                          <p:stCondLst>
                                            <p:cond delay="0"/>
                                          </p:stCondLst>
                                        </p:cTn>
                                        <p:tgtEl>
                                          <p:spTgt spid="39"/>
                                        </p:tgtEl>
                                        <p:attrNameLst>
                                          <p:attrName>style.visibility</p:attrName>
                                        </p:attrNameLst>
                                      </p:cBhvr>
                                      <p:to>
                                        <p:strVal val="visible"/>
                                      </p:to>
                                    </p:set>
                                    <p:animEffect transition="in" filter="fade">
                                      <p:cBhvr>
                                        <p:cTn id="235" dur="800" decel="100000"/>
                                        <p:tgtEl>
                                          <p:spTgt spid="39"/>
                                        </p:tgtEl>
                                      </p:cBhvr>
                                    </p:animEffect>
                                    <p:anim calcmode="lin" valueType="num">
                                      <p:cBhvr>
                                        <p:cTn id="236" dur="800" decel="100000" fill="hold"/>
                                        <p:tgtEl>
                                          <p:spTgt spid="39"/>
                                        </p:tgtEl>
                                        <p:attrNameLst>
                                          <p:attrName>style.rotation</p:attrName>
                                        </p:attrNameLst>
                                      </p:cBhvr>
                                      <p:tavLst>
                                        <p:tav tm="0">
                                          <p:val>
                                            <p:fltVal val="-90"/>
                                          </p:val>
                                        </p:tav>
                                        <p:tav tm="100000">
                                          <p:val>
                                            <p:fltVal val="0"/>
                                          </p:val>
                                        </p:tav>
                                      </p:tavLst>
                                    </p:anim>
                                    <p:anim calcmode="lin" valueType="num">
                                      <p:cBhvr>
                                        <p:cTn id="237" dur="800" decel="100000" fill="hold"/>
                                        <p:tgtEl>
                                          <p:spTgt spid="39"/>
                                        </p:tgtEl>
                                        <p:attrNameLst>
                                          <p:attrName>ppt_x</p:attrName>
                                        </p:attrNameLst>
                                      </p:cBhvr>
                                      <p:tavLst>
                                        <p:tav tm="0">
                                          <p:val>
                                            <p:strVal val="#ppt_x+0.4"/>
                                          </p:val>
                                        </p:tav>
                                        <p:tav tm="100000">
                                          <p:val>
                                            <p:strVal val="#ppt_x-0.05"/>
                                          </p:val>
                                        </p:tav>
                                      </p:tavLst>
                                    </p:anim>
                                    <p:anim calcmode="lin" valueType="num">
                                      <p:cBhvr>
                                        <p:cTn id="238" dur="800" decel="100000" fill="hold"/>
                                        <p:tgtEl>
                                          <p:spTgt spid="39"/>
                                        </p:tgtEl>
                                        <p:attrNameLst>
                                          <p:attrName>ppt_y</p:attrName>
                                        </p:attrNameLst>
                                      </p:cBhvr>
                                      <p:tavLst>
                                        <p:tav tm="0">
                                          <p:val>
                                            <p:strVal val="#ppt_y-0.4"/>
                                          </p:val>
                                        </p:tav>
                                        <p:tav tm="100000">
                                          <p:val>
                                            <p:strVal val="#ppt_y+0.1"/>
                                          </p:val>
                                        </p:tav>
                                      </p:tavLst>
                                    </p:anim>
                                    <p:anim calcmode="lin" valueType="num">
                                      <p:cBhvr>
                                        <p:cTn id="239"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240"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241" presetID="30" presetClass="entr" presetSubtype="0" fill="hold" nodeType="withEffect">
                                  <p:stCondLst>
                                    <p:cond delay="0"/>
                                  </p:stCondLst>
                                  <p:childTnLst>
                                    <p:set>
                                      <p:cBhvr>
                                        <p:cTn id="242" dur="1" fill="hold">
                                          <p:stCondLst>
                                            <p:cond delay="0"/>
                                          </p:stCondLst>
                                        </p:cTn>
                                        <p:tgtEl>
                                          <p:spTgt spid="40"/>
                                        </p:tgtEl>
                                        <p:attrNameLst>
                                          <p:attrName>style.visibility</p:attrName>
                                        </p:attrNameLst>
                                      </p:cBhvr>
                                      <p:to>
                                        <p:strVal val="visible"/>
                                      </p:to>
                                    </p:set>
                                    <p:animEffect transition="in" filter="fade">
                                      <p:cBhvr>
                                        <p:cTn id="243" dur="800" decel="100000"/>
                                        <p:tgtEl>
                                          <p:spTgt spid="40"/>
                                        </p:tgtEl>
                                      </p:cBhvr>
                                    </p:animEffect>
                                    <p:anim calcmode="lin" valueType="num">
                                      <p:cBhvr>
                                        <p:cTn id="244" dur="800" decel="100000" fill="hold"/>
                                        <p:tgtEl>
                                          <p:spTgt spid="40"/>
                                        </p:tgtEl>
                                        <p:attrNameLst>
                                          <p:attrName>style.rotation</p:attrName>
                                        </p:attrNameLst>
                                      </p:cBhvr>
                                      <p:tavLst>
                                        <p:tav tm="0">
                                          <p:val>
                                            <p:fltVal val="-90"/>
                                          </p:val>
                                        </p:tav>
                                        <p:tav tm="100000">
                                          <p:val>
                                            <p:fltVal val="0"/>
                                          </p:val>
                                        </p:tav>
                                      </p:tavLst>
                                    </p:anim>
                                    <p:anim calcmode="lin" valueType="num">
                                      <p:cBhvr>
                                        <p:cTn id="245" dur="800" decel="100000" fill="hold"/>
                                        <p:tgtEl>
                                          <p:spTgt spid="40"/>
                                        </p:tgtEl>
                                        <p:attrNameLst>
                                          <p:attrName>ppt_x</p:attrName>
                                        </p:attrNameLst>
                                      </p:cBhvr>
                                      <p:tavLst>
                                        <p:tav tm="0">
                                          <p:val>
                                            <p:strVal val="#ppt_x+0.4"/>
                                          </p:val>
                                        </p:tav>
                                        <p:tav tm="100000">
                                          <p:val>
                                            <p:strVal val="#ppt_x-0.05"/>
                                          </p:val>
                                        </p:tav>
                                      </p:tavLst>
                                    </p:anim>
                                    <p:anim calcmode="lin" valueType="num">
                                      <p:cBhvr>
                                        <p:cTn id="246" dur="800" decel="100000" fill="hold"/>
                                        <p:tgtEl>
                                          <p:spTgt spid="40"/>
                                        </p:tgtEl>
                                        <p:attrNameLst>
                                          <p:attrName>ppt_y</p:attrName>
                                        </p:attrNameLst>
                                      </p:cBhvr>
                                      <p:tavLst>
                                        <p:tav tm="0">
                                          <p:val>
                                            <p:strVal val="#ppt_y-0.4"/>
                                          </p:val>
                                        </p:tav>
                                        <p:tav tm="100000">
                                          <p:val>
                                            <p:strVal val="#ppt_y+0.1"/>
                                          </p:val>
                                        </p:tav>
                                      </p:tavLst>
                                    </p:anim>
                                    <p:anim calcmode="lin" valueType="num">
                                      <p:cBhvr>
                                        <p:cTn id="247"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48"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249" presetID="30" presetClass="entr" presetSubtype="0" fill="hold" nodeType="withEffect">
                                  <p:stCondLst>
                                    <p:cond delay="0"/>
                                  </p:stCondLst>
                                  <p:childTnLst>
                                    <p:set>
                                      <p:cBhvr>
                                        <p:cTn id="250" dur="1" fill="hold">
                                          <p:stCondLst>
                                            <p:cond delay="0"/>
                                          </p:stCondLst>
                                        </p:cTn>
                                        <p:tgtEl>
                                          <p:spTgt spid="41"/>
                                        </p:tgtEl>
                                        <p:attrNameLst>
                                          <p:attrName>style.visibility</p:attrName>
                                        </p:attrNameLst>
                                      </p:cBhvr>
                                      <p:to>
                                        <p:strVal val="visible"/>
                                      </p:to>
                                    </p:set>
                                    <p:animEffect transition="in" filter="fade">
                                      <p:cBhvr>
                                        <p:cTn id="251" dur="800" decel="100000"/>
                                        <p:tgtEl>
                                          <p:spTgt spid="41"/>
                                        </p:tgtEl>
                                      </p:cBhvr>
                                    </p:animEffect>
                                    <p:anim calcmode="lin" valueType="num">
                                      <p:cBhvr>
                                        <p:cTn id="252" dur="800" decel="100000" fill="hold"/>
                                        <p:tgtEl>
                                          <p:spTgt spid="41"/>
                                        </p:tgtEl>
                                        <p:attrNameLst>
                                          <p:attrName>style.rotation</p:attrName>
                                        </p:attrNameLst>
                                      </p:cBhvr>
                                      <p:tavLst>
                                        <p:tav tm="0">
                                          <p:val>
                                            <p:fltVal val="-90"/>
                                          </p:val>
                                        </p:tav>
                                        <p:tav tm="100000">
                                          <p:val>
                                            <p:fltVal val="0"/>
                                          </p:val>
                                        </p:tav>
                                      </p:tavLst>
                                    </p:anim>
                                    <p:anim calcmode="lin" valueType="num">
                                      <p:cBhvr>
                                        <p:cTn id="253" dur="800" decel="100000" fill="hold"/>
                                        <p:tgtEl>
                                          <p:spTgt spid="41"/>
                                        </p:tgtEl>
                                        <p:attrNameLst>
                                          <p:attrName>ppt_x</p:attrName>
                                        </p:attrNameLst>
                                      </p:cBhvr>
                                      <p:tavLst>
                                        <p:tav tm="0">
                                          <p:val>
                                            <p:strVal val="#ppt_x+0.4"/>
                                          </p:val>
                                        </p:tav>
                                        <p:tav tm="100000">
                                          <p:val>
                                            <p:strVal val="#ppt_x-0.05"/>
                                          </p:val>
                                        </p:tav>
                                      </p:tavLst>
                                    </p:anim>
                                    <p:anim calcmode="lin" valueType="num">
                                      <p:cBhvr>
                                        <p:cTn id="254" dur="800" decel="100000" fill="hold"/>
                                        <p:tgtEl>
                                          <p:spTgt spid="41"/>
                                        </p:tgtEl>
                                        <p:attrNameLst>
                                          <p:attrName>ppt_y</p:attrName>
                                        </p:attrNameLst>
                                      </p:cBhvr>
                                      <p:tavLst>
                                        <p:tav tm="0">
                                          <p:val>
                                            <p:strVal val="#ppt_y-0.4"/>
                                          </p:val>
                                        </p:tav>
                                        <p:tav tm="100000">
                                          <p:val>
                                            <p:strVal val="#ppt_y+0.1"/>
                                          </p:val>
                                        </p:tav>
                                      </p:tavLst>
                                    </p:anim>
                                    <p:anim calcmode="lin" valueType="num">
                                      <p:cBhvr>
                                        <p:cTn id="255"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56"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257" presetID="30" presetClass="entr" presetSubtype="0" fill="hold" nodeType="withEffect">
                                  <p:stCondLst>
                                    <p:cond delay="0"/>
                                  </p:stCondLst>
                                  <p:childTnLst>
                                    <p:set>
                                      <p:cBhvr>
                                        <p:cTn id="258" dur="1" fill="hold">
                                          <p:stCondLst>
                                            <p:cond delay="0"/>
                                          </p:stCondLst>
                                        </p:cTn>
                                        <p:tgtEl>
                                          <p:spTgt spid="42"/>
                                        </p:tgtEl>
                                        <p:attrNameLst>
                                          <p:attrName>style.visibility</p:attrName>
                                        </p:attrNameLst>
                                      </p:cBhvr>
                                      <p:to>
                                        <p:strVal val="visible"/>
                                      </p:to>
                                    </p:set>
                                    <p:animEffect transition="in" filter="fade">
                                      <p:cBhvr>
                                        <p:cTn id="259" dur="800" decel="100000"/>
                                        <p:tgtEl>
                                          <p:spTgt spid="42"/>
                                        </p:tgtEl>
                                      </p:cBhvr>
                                    </p:animEffect>
                                    <p:anim calcmode="lin" valueType="num">
                                      <p:cBhvr>
                                        <p:cTn id="260" dur="800" decel="100000" fill="hold"/>
                                        <p:tgtEl>
                                          <p:spTgt spid="42"/>
                                        </p:tgtEl>
                                        <p:attrNameLst>
                                          <p:attrName>style.rotation</p:attrName>
                                        </p:attrNameLst>
                                      </p:cBhvr>
                                      <p:tavLst>
                                        <p:tav tm="0">
                                          <p:val>
                                            <p:fltVal val="-90"/>
                                          </p:val>
                                        </p:tav>
                                        <p:tav tm="100000">
                                          <p:val>
                                            <p:fltVal val="0"/>
                                          </p:val>
                                        </p:tav>
                                      </p:tavLst>
                                    </p:anim>
                                    <p:anim calcmode="lin" valueType="num">
                                      <p:cBhvr>
                                        <p:cTn id="261" dur="800" decel="100000" fill="hold"/>
                                        <p:tgtEl>
                                          <p:spTgt spid="42"/>
                                        </p:tgtEl>
                                        <p:attrNameLst>
                                          <p:attrName>ppt_x</p:attrName>
                                        </p:attrNameLst>
                                      </p:cBhvr>
                                      <p:tavLst>
                                        <p:tav tm="0">
                                          <p:val>
                                            <p:strVal val="#ppt_x+0.4"/>
                                          </p:val>
                                        </p:tav>
                                        <p:tav tm="100000">
                                          <p:val>
                                            <p:strVal val="#ppt_x-0.05"/>
                                          </p:val>
                                        </p:tav>
                                      </p:tavLst>
                                    </p:anim>
                                    <p:anim calcmode="lin" valueType="num">
                                      <p:cBhvr>
                                        <p:cTn id="262" dur="800" decel="100000" fill="hold"/>
                                        <p:tgtEl>
                                          <p:spTgt spid="42"/>
                                        </p:tgtEl>
                                        <p:attrNameLst>
                                          <p:attrName>ppt_y</p:attrName>
                                        </p:attrNameLst>
                                      </p:cBhvr>
                                      <p:tavLst>
                                        <p:tav tm="0">
                                          <p:val>
                                            <p:strVal val="#ppt_y-0.4"/>
                                          </p:val>
                                        </p:tav>
                                        <p:tav tm="100000">
                                          <p:val>
                                            <p:strVal val="#ppt_y+0.1"/>
                                          </p:val>
                                        </p:tav>
                                      </p:tavLst>
                                    </p:anim>
                                    <p:anim calcmode="lin" valueType="num">
                                      <p:cBhvr>
                                        <p:cTn id="263"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64"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265" presetID="30" presetClass="entr" presetSubtype="0" fill="hold" nodeType="withEffect">
                                  <p:stCondLst>
                                    <p:cond delay="0"/>
                                  </p:stCondLst>
                                  <p:childTnLst>
                                    <p:set>
                                      <p:cBhvr>
                                        <p:cTn id="266" dur="1" fill="hold">
                                          <p:stCondLst>
                                            <p:cond delay="0"/>
                                          </p:stCondLst>
                                        </p:cTn>
                                        <p:tgtEl>
                                          <p:spTgt spid="43"/>
                                        </p:tgtEl>
                                        <p:attrNameLst>
                                          <p:attrName>style.visibility</p:attrName>
                                        </p:attrNameLst>
                                      </p:cBhvr>
                                      <p:to>
                                        <p:strVal val="visible"/>
                                      </p:to>
                                    </p:set>
                                    <p:animEffect transition="in" filter="fade">
                                      <p:cBhvr>
                                        <p:cTn id="267" dur="800" decel="100000"/>
                                        <p:tgtEl>
                                          <p:spTgt spid="43"/>
                                        </p:tgtEl>
                                      </p:cBhvr>
                                    </p:animEffect>
                                    <p:anim calcmode="lin" valueType="num">
                                      <p:cBhvr>
                                        <p:cTn id="268" dur="800" decel="100000" fill="hold"/>
                                        <p:tgtEl>
                                          <p:spTgt spid="43"/>
                                        </p:tgtEl>
                                        <p:attrNameLst>
                                          <p:attrName>style.rotation</p:attrName>
                                        </p:attrNameLst>
                                      </p:cBhvr>
                                      <p:tavLst>
                                        <p:tav tm="0">
                                          <p:val>
                                            <p:fltVal val="-90"/>
                                          </p:val>
                                        </p:tav>
                                        <p:tav tm="100000">
                                          <p:val>
                                            <p:fltVal val="0"/>
                                          </p:val>
                                        </p:tav>
                                      </p:tavLst>
                                    </p:anim>
                                    <p:anim calcmode="lin" valueType="num">
                                      <p:cBhvr>
                                        <p:cTn id="269" dur="800" decel="100000" fill="hold"/>
                                        <p:tgtEl>
                                          <p:spTgt spid="43"/>
                                        </p:tgtEl>
                                        <p:attrNameLst>
                                          <p:attrName>ppt_x</p:attrName>
                                        </p:attrNameLst>
                                      </p:cBhvr>
                                      <p:tavLst>
                                        <p:tav tm="0">
                                          <p:val>
                                            <p:strVal val="#ppt_x+0.4"/>
                                          </p:val>
                                        </p:tav>
                                        <p:tav tm="100000">
                                          <p:val>
                                            <p:strVal val="#ppt_x-0.05"/>
                                          </p:val>
                                        </p:tav>
                                      </p:tavLst>
                                    </p:anim>
                                    <p:anim calcmode="lin" valueType="num">
                                      <p:cBhvr>
                                        <p:cTn id="270" dur="800" decel="100000" fill="hold"/>
                                        <p:tgtEl>
                                          <p:spTgt spid="43"/>
                                        </p:tgtEl>
                                        <p:attrNameLst>
                                          <p:attrName>ppt_y</p:attrName>
                                        </p:attrNameLst>
                                      </p:cBhvr>
                                      <p:tavLst>
                                        <p:tav tm="0">
                                          <p:val>
                                            <p:strVal val="#ppt_y-0.4"/>
                                          </p:val>
                                        </p:tav>
                                        <p:tav tm="100000">
                                          <p:val>
                                            <p:strVal val="#ppt_y+0.1"/>
                                          </p:val>
                                        </p:tav>
                                      </p:tavLst>
                                    </p:anim>
                                    <p:anim calcmode="lin" valueType="num">
                                      <p:cBhvr>
                                        <p:cTn id="27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7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par>
                                <p:cTn id="273" presetID="30" presetClass="entr" presetSubtype="0" fill="hold" nodeType="withEffect">
                                  <p:stCondLst>
                                    <p:cond delay="0"/>
                                  </p:stCondLst>
                                  <p:childTnLst>
                                    <p:set>
                                      <p:cBhvr>
                                        <p:cTn id="274" dur="1" fill="hold">
                                          <p:stCondLst>
                                            <p:cond delay="0"/>
                                          </p:stCondLst>
                                        </p:cTn>
                                        <p:tgtEl>
                                          <p:spTgt spid="44"/>
                                        </p:tgtEl>
                                        <p:attrNameLst>
                                          <p:attrName>style.visibility</p:attrName>
                                        </p:attrNameLst>
                                      </p:cBhvr>
                                      <p:to>
                                        <p:strVal val="visible"/>
                                      </p:to>
                                    </p:set>
                                    <p:animEffect transition="in" filter="fade">
                                      <p:cBhvr>
                                        <p:cTn id="275" dur="800" decel="100000"/>
                                        <p:tgtEl>
                                          <p:spTgt spid="44"/>
                                        </p:tgtEl>
                                      </p:cBhvr>
                                    </p:animEffect>
                                    <p:anim calcmode="lin" valueType="num">
                                      <p:cBhvr>
                                        <p:cTn id="276" dur="800" decel="100000" fill="hold"/>
                                        <p:tgtEl>
                                          <p:spTgt spid="44"/>
                                        </p:tgtEl>
                                        <p:attrNameLst>
                                          <p:attrName>style.rotation</p:attrName>
                                        </p:attrNameLst>
                                      </p:cBhvr>
                                      <p:tavLst>
                                        <p:tav tm="0">
                                          <p:val>
                                            <p:fltVal val="-90"/>
                                          </p:val>
                                        </p:tav>
                                        <p:tav tm="100000">
                                          <p:val>
                                            <p:fltVal val="0"/>
                                          </p:val>
                                        </p:tav>
                                      </p:tavLst>
                                    </p:anim>
                                    <p:anim calcmode="lin" valueType="num">
                                      <p:cBhvr>
                                        <p:cTn id="277" dur="800" decel="100000" fill="hold"/>
                                        <p:tgtEl>
                                          <p:spTgt spid="44"/>
                                        </p:tgtEl>
                                        <p:attrNameLst>
                                          <p:attrName>ppt_x</p:attrName>
                                        </p:attrNameLst>
                                      </p:cBhvr>
                                      <p:tavLst>
                                        <p:tav tm="0">
                                          <p:val>
                                            <p:strVal val="#ppt_x+0.4"/>
                                          </p:val>
                                        </p:tav>
                                        <p:tav tm="100000">
                                          <p:val>
                                            <p:strVal val="#ppt_x-0.05"/>
                                          </p:val>
                                        </p:tav>
                                      </p:tavLst>
                                    </p:anim>
                                    <p:anim calcmode="lin" valueType="num">
                                      <p:cBhvr>
                                        <p:cTn id="278" dur="800" decel="100000" fill="hold"/>
                                        <p:tgtEl>
                                          <p:spTgt spid="44"/>
                                        </p:tgtEl>
                                        <p:attrNameLst>
                                          <p:attrName>ppt_y</p:attrName>
                                        </p:attrNameLst>
                                      </p:cBhvr>
                                      <p:tavLst>
                                        <p:tav tm="0">
                                          <p:val>
                                            <p:strVal val="#ppt_y-0.4"/>
                                          </p:val>
                                        </p:tav>
                                        <p:tav tm="100000">
                                          <p:val>
                                            <p:strVal val="#ppt_y+0.1"/>
                                          </p:val>
                                        </p:tav>
                                      </p:tavLst>
                                    </p:anim>
                                    <p:anim calcmode="lin" valueType="num">
                                      <p:cBhvr>
                                        <p:cTn id="279"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80"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281" presetID="30" presetClass="entr" presetSubtype="0" fill="hold" nodeType="withEffect">
                                  <p:stCondLst>
                                    <p:cond delay="0"/>
                                  </p:stCondLst>
                                  <p:childTnLst>
                                    <p:set>
                                      <p:cBhvr>
                                        <p:cTn id="282" dur="1" fill="hold">
                                          <p:stCondLst>
                                            <p:cond delay="0"/>
                                          </p:stCondLst>
                                        </p:cTn>
                                        <p:tgtEl>
                                          <p:spTgt spid="45"/>
                                        </p:tgtEl>
                                        <p:attrNameLst>
                                          <p:attrName>style.visibility</p:attrName>
                                        </p:attrNameLst>
                                      </p:cBhvr>
                                      <p:to>
                                        <p:strVal val="visible"/>
                                      </p:to>
                                    </p:set>
                                    <p:animEffect transition="in" filter="fade">
                                      <p:cBhvr>
                                        <p:cTn id="283" dur="800" decel="100000"/>
                                        <p:tgtEl>
                                          <p:spTgt spid="45"/>
                                        </p:tgtEl>
                                      </p:cBhvr>
                                    </p:animEffect>
                                    <p:anim calcmode="lin" valueType="num">
                                      <p:cBhvr>
                                        <p:cTn id="284" dur="800" decel="100000" fill="hold"/>
                                        <p:tgtEl>
                                          <p:spTgt spid="45"/>
                                        </p:tgtEl>
                                        <p:attrNameLst>
                                          <p:attrName>style.rotation</p:attrName>
                                        </p:attrNameLst>
                                      </p:cBhvr>
                                      <p:tavLst>
                                        <p:tav tm="0">
                                          <p:val>
                                            <p:fltVal val="-90"/>
                                          </p:val>
                                        </p:tav>
                                        <p:tav tm="100000">
                                          <p:val>
                                            <p:fltVal val="0"/>
                                          </p:val>
                                        </p:tav>
                                      </p:tavLst>
                                    </p:anim>
                                    <p:anim calcmode="lin" valueType="num">
                                      <p:cBhvr>
                                        <p:cTn id="285" dur="800" decel="100000" fill="hold"/>
                                        <p:tgtEl>
                                          <p:spTgt spid="45"/>
                                        </p:tgtEl>
                                        <p:attrNameLst>
                                          <p:attrName>ppt_x</p:attrName>
                                        </p:attrNameLst>
                                      </p:cBhvr>
                                      <p:tavLst>
                                        <p:tav tm="0">
                                          <p:val>
                                            <p:strVal val="#ppt_x+0.4"/>
                                          </p:val>
                                        </p:tav>
                                        <p:tav tm="100000">
                                          <p:val>
                                            <p:strVal val="#ppt_x-0.05"/>
                                          </p:val>
                                        </p:tav>
                                      </p:tavLst>
                                    </p:anim>
                                    <p:anim calcmode="lin" valueType="num">
                                      <p:cBhvr>
                                        <p:cTn id="286" dur="800" decel="100000" fill="hold"/>
                                        <p:tgtEl>
                                          <p:spTgt spid="45"/>
                                        </p:tgtEl>
                                        <p:attrNameLst>
                                          <p:attrName>ppt_y</p:attrName>
                                        </p:attrNameLst>
                                      </p:cBhvr>
                                      <p:tavLst>
                                        <p:tav tm="0">
                                          <p:val>
                                            <p:strVal val="#ppt_y-0.4"/>
                                          </p:val>
                                        </p:tav>
                                        <p:tav tm="100000">
                                          <p:val>
                                            <p:strVal val="#ppt_y+0.1"/>
                                          </p:val>
                                        </p:tav>
                                      </p:tavLst>
                                    </p:anim>
                                    <p:anim calcmode="lin" valueType="num">
                                      <p:cBhvr>
                                        <p:cTn id="287"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288"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44"/>
                                        </p:tgtEl>
                                        <p:attrNameLst>
                                          <p:attrName>style.visibility</p:attrName>
                                        </p:attrNameLst>
                                      </p:cBhvr>
                                      <p:to>
                                        <p:strVal val="hidden"/>
                                      </p:to>
                                    </p:set>
                                  </p:childTnLst>
                                </p:cTn>
                              </p:par>
                              <p:par>
                                <p:cTn id="293" presetID="1" presetClass="exit" presetSubtype="0" fill="hold" grpId="1" nodeType="withEffect">
                                  <p:stCondLst>
                                    <p:cond delay="0"/>
                                  </p:stCondLst>
                                  <p:childTnLst>
                                    <p:set>
                                      <p:cBhvr>
                                        <p:cTn id="294" dur="1" fill="hold">
                                          <p:stCondLst>
                                            <p:cond delay="0"/>
                                          </p:stCondLst>
                                        </p:cTn>
                                        <p:tgtEl>
                                          <p:spTgt spid="45"/>
                                        </p:tgtEl>
                                        <p:attrNameLst>
                                          <p:attrName>style.visibility</p:attrName>
                                        </p:attrNameLst>
                                      </p:cBhvr>
                                      <p:to>
                                        <p:strVal val="hidden"/>
                                      </p:to>
                                    </p:set>
                                  </p:childTnLst>
                                </p:cTn>
                              </p:par>
                              <p:par>
                                <p:cTn id="295" presetID="30" presetClass="entr" presetSubtype="0" fill="hold" grpId="0" nodeType="withEffect">
                                  <p:stCondLst>
                                    <p:cond delay="0"/>
                                  </p:stCondLst>
                                  <p:childTnLst>
                                    <p:set>
                                      <p:cBhvr>
                                        <p:cTn id="296" dur="1" fill="hold">
                                          <p:stCondLst>
                                            <p:cond delay="0"/>
                                          </p:stCondLst>
                                        </p:cTn>
                                        <p:tgtEl>
                                          <p:spTgt spid="46"/>
                                        </p:tgtEl>
                                        <p:attrNameLst>
                                          <p:attrName>style.visibility</p:attrName>
                                        </p:attrNameLst>
                                      </p:cBhvr>
                                      <p:to>
                                        <p:strVal val="visible"/>
                                      </p:to>
                                    </p:set>
                                    <p:animEffect transition="in" filter="fade">
                                      <p:cBhvr>
                                        <p:cTn id="297" dur="800" decel="100000"/>
                                        <p:tgtEl>
                                          <p:spTgt spid="46"/>
                                        </p:tgtEl>
                                      </p:cBhvr>
                                    </p:animEffect>
                                    <p:anim calcmode="lin" valueType="num">
                                      <p:cBhvr>
                                        <p:cTn id="298" dur="800" decel="100000" fill="hold"/>
                                        <p:tgtEl>
                                          <p:spTgt spid="46"/>
                                        </p:tgtEl>
                                        <p:attrNameLst>
                                          <p:attrName>style.rotation</p:attrName>
                                        </p:attrNameLst>
                                      </p:cBhvr>
                                      <p:tavLst>
                                        <p:tav tm="0">
                                          <p:val>
                                            <p:fltVal val="-90"/>
                                          </p:val>
                                        </p:tav>
                                        <p:tav tm="100000">
                                          <p:val>
                                            <p:fltVal val="0"/>
                                          </p:val>
                                        </p:tav>
                                      </p:tavLst>
                                    </p:anim>
                                    <p:anim calcmode="lin" valueType="num">
                                      <p:cBhvr>
                                        <p:cTn id="299" dur="800" decel="100000" fill="hold"/>
                                        <p:tgtEl>
                                          <p:spTgt spid="46"/>
                                        </p:tgtEl>
                                        <p:attrNameLst>
                                          <p:attrName>ppt_x</p:attrName>
                                        </p:attrNameLst>
                                      </p:cBhvr>
                                      <p:tavLst>
                                        <p:tav tm="0">
                                          <p:val>
                                            <p:strVal val="#ppt_x+0.4"/>
                                          </p:val>
                                        </p:tav>
                                        <p:tav tm="100000">
                                          <p:val>
                                            <p:strVal val="#ppt_x-0.05"/>
                                          </p:val>
                                        </p:tav>
                                      </p:tavLst>
                                    </p:anim>
                                    <p:anim calcmode="lin" valueType="num">
                                      <p:cBhvr>
                                        <p:cTn id="300" dur="800" decel="100000" fill="hold"/>
                                        <p:tgtEl>
                                          <p:spTgt spid="46"/>
                                        </p:tgtEl>
                                        <p:attrNameLst>
                                          <p:attrName>ppt_y</p:attrName>
                                        </p:attrNameLst>
                                      </p:cBhvr>
                                      <p:tavLst>
                                        <p:tav tm="0">
                                          <p:val>
                                            <p:strVal val="#ppt_y-0.4"/>
                                          </p:val>
                                        </p:tav>
                                        <p:tav tm="100000">
                                          <p:val>
                                            <p:strVal val="#ppt_y+0.1"/>
                                          </p:val>
                                        </p:tav>
                                      </p:tavLst>
                                    </p:anim>
                                    <p:anim calcmode="lin" valueType="num">
                                      <p:cBhvr>
                                        <p:cTn id="30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30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303" presetID="30" presetClass="entr" presetSubtype="0" fill="hold" nodeType="withEffect">
                                  <p:stCondLst>
                                    <p:cond delay="0"/>
                                  </p:stCondLst>
                                  <p:childTnLst>
                                    <p:set>
                                      <p:cBhvr>
                                        <p:cTn id="304" dur="1" fill="hold">
                                          <p:stCondLst>
                                            <p:cond delay="0"/>
                                          </p:stCondLst>
                                        </p:cTn>
                                        <p:tgtEl>
                                          <p:spTgt spid="47"/>
                                        </p:tgtEl>
                                        <p:attrNameLst>
                                          <p:attrName>style.visibility</p:attrName>
                                        </p:attrNameLst>
                                      </p:cBhvr>
                                      <p:to>
                                        <p:strVal val="visible"/>
                                      </p:to>
                                    </p:set>
                                    <p:animEffect transition="in" filter="fade">
                                      <p:cBhvr>
                                        <p:cTn id="305" dur="800" decel="100000"/>
                                        <p:tgtEl>
                                          <p:spTgt spid="47"/>
                                        </p:tgtEl>
                                      </p:cBhvr>
                                    </p:animEffect>
                                    <p:anim calcmode="lin" valueType="num">
                                      <p:cBhvr>
                                        <p:cTn id="306" dur="800" decel="100000" fill="hold"/>
                                        <p:tgtEl>
                                          <p:spTgt spid="47"/>
                                        </p:tgtEl>
                                        <p:attrNameLst>
                                          <p:attrName>style.rotation</p:attrName>
                                        </p:attrNameLst>
                                      </p:cBhvr>
                                      <p:tavLst>
                                        <p:tav tm="0">
                                          <p:val>
                                            <p:fltVal val="-90"/>
                                          </p:val>
                                        </p:tav>
                                        <p:tav tm="100000">
                                          <p:val>
                                            <p:fltVal val="0"/>
                                          </p:val>
                                        </p:tav>
                                      </p:tavLst>
                                    </p:anim>
                                    <p:anim calcmode="lin" valueType="num">
                                      <p:cBhvr>
                                        <p:cTn id="307" dur="800" decel="100000" fill="hold"/>
                                        <p:tgtEl>
                                          <p:spTgt spid="47"/>
                                        </p:tgtEl>
                                        <p:attrNameLst>
                                          <p:attrName>ppt_x</p:attrName>
                                        </p:attrNameLst>
                                      </p:cBhvr>
                                      <p:tavLst>
                                        <p:tav tm="0">
                                          <p:val>
                                            <p:strVal val="#ppt_x+0.4"/>
                                          </p:val>
                                        </p:tav>
                                        <p:tav tm="100000">
                                          <p:val>
                                            <p:strVal val="#ppt_x-0.05"/>
                                          </p:val>
                                        </p:tav>
                                      </p:tavLst>
                                    </p:anim>
                                    <p:anim calcmode="lin" valueType="num">
                                      <p:cBhvr>
                                        <p:cTn id="308" dur="800" decel="100000" fill="hold"/>
                                        <p:tgtEl>
                                          <p:spTgt spid="47"/>
                                        </p:tgtEl>
                                        <p:attrNameLst>
                                          <p:attrName>ppt_y</p:attrName>
                                        </p:attrNameLst>
                                      </p:cBhvr>
                                      <p:tavLst>
                                        <p:tav tm="0">
                                          <p:val>
                                            <p:strVal val="#ppt_y-0.4"/>
                                          </p:val>
                                        </p:tav>
                                        <p:tav tm="100000">
                                          <p:val>
                                            <p:strVal val="#ppt_y+0.1"/>
                                          </p:val>
                                        </p:tav>
                                      </p:tavLst>
                                    </p:anim>
                                    <p:anim calcmode="lin" valueType="num">
                                      <p:cBhvr>
                                        <p:cTn id="309"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310"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p:bldP spid="8" grpId="1"/>
      <p:bldP spid="9" grpId="0" animBg="1"/>
      <p:bldP spid="9" grpId="1" animBg="1"/>
      <p:bldP spid="10" grpId="0" animBg="1"/>
      <p:bldP spid="10" grpId="1" animBg="1"/>
      <p:bldP spid="11" grpId="0" animBg="1"/>
      <p:bldP spid="11" grpId="1" animBg="1"/>
      <p:bldP spid="12" grpId="0"/>
      <p:bldP spid="12" grpId="1"/>
      <p:bldP spid="13" grpId="1"/>
      <p:bldP spid="25" grpId="1"/>
      <p:bldP spid="26" grpId="1" animBg="1"/>
      <p:bldP spid="27" grpId="1" animBg="1"/>
      <p:bldP spid="28" grpId="0" animBg="1"/>
      <p:bldP spid="28" grpId="1" animBg="1"/>
      <p:bldP spid="33" grpId="1"/>
      <p:bldP spid="34" grpId="1"/>
      <p:bldP spid="35" grpId="1"/>
      <p:bldP spid="44" grpId="1"/>
      <p:bldP spid="45" grpId="1"/>
      <p:bldP spid="46" grpId="0"/>
      <p:bldP spid="36" grpId="0" animBg="1"/>
      <p:bldP spid="3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356"/>
            <a:ext cx="4957511" cy="430887"/>
          </a:xfrm>
          <a:prstGeom prst="rect">
            <a:avLst/>
          </a:prstGeom>
        </p:spPr>
        <p:txBody>
          <a:bodyPr wrap="none">
            <a:spAutoFit/>
          </a:bodyPr>
          <a:lstStyle/>
          <a:p>
            <a:r>
              <a:rPr lang="fr-FR" sz="2200" b="1" dirty="0" smtClean="0">
                <a:latin typeface="Cambria" pitchFamily="18" charset="0"/>
              </a:rPr>
              <a:t>Customer </a:t>
            </a:r>
            <a:r>
              <a:rPr lang="fr-FR" sz="2200" b="1" dirty="0" err="1" smtClean="0">
                <a:latin typeface="Cambria" pitchFamily="18" charset="0"/>
              </a:rPr>
              <a:t>experience</a:t>
            </a:r>
            <a:r>
              <a:rPr lang="fr-FR" sz="2200" b="1" dirty="0" smtClean="0">
                <a:latin typeface="Cambria" pitchFamily="18" charset="0"/>
              </a:rPr>
              <a:t> </a:t>
            </a:r>
            <a:r>
              <a:rPr lang="fr-FR" sz="2200" b="1" dirty="0" err="1" smtClean="0">
                <a:latin typeface="Cambria" pitchFamily="18" charset="0"/>
              </a:rPr>
              <a:t>research</a:t>
            </a:r>
            <a:r>
              <a:rPr lang="fr-FR" sz="2200" b="1" dirty="0" smtClean="0">
                <a:latin typeface="Cambria" pitchFamily="18" charset="0"/>
              </a:rPr>
              <a:t> angle:</a:t>
            </a:r>
            <a:endParaRPr lang="fr-FR" sz="2200" b="1" dirty="0">
              <a:latin typeface="Cambria" pitchFamily="18" charset="0"/>
            </a:endParaRPr>
          </a:p>
        </p:txBody>
      </p:sp>
      <p:sp>
        <p:nvSpPr>
          <p:cNvPr id="3" name="ZoneTexte 2"/>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RESULTS</a:t>
            </a:r>
            <a:endParaRPr lang="fr-FR" sz="2200" b="1" i="1" dirty="0">
              <a:solidFill>
                <a:schemeClr val="accent1"/>
              </a:solidFill>
              <a:latin typeface="Cambria" pitchFamily="18" charset="0"/>
            </a:endParaRPr>
          </a:p>
        </p:txBody>
      </p:sp>
      <p:sp>
        <p:nvSpPr>
          <p:cNvPr id="4" name="Rectangle 3"/>
          <p:cNvSpPr/>
          <p:nvPr/>
        </p:nvSpPr>
        <p:spPr>
          <a:xfrm>
            <a:off x="1314352" y="1214422"/>
            <a:ext cx="6858048" cy="430887"/>
          </a:xfrm>
          <a:prstGeom prst="rect">
            <a:avLst/>
          </a:prstGeom>
        </p:spPr>
        <p:txBody>
          <a:bodyPr wrap="square">
            <a:spAutoFit/>
          </a:bodyPr>
          <a:lstStyle/>
          <a:p>
            <a:r>
              <a:rPr lang="en-US" sz="2200" dirty="0" smtClean="0">
                <a:latin typeface="Cambria" pitchFamily="18" charset="0"/>
              </a:rPr>
              <a:t>The implementation of specific forms of place change</a:t>
            </a:r>
            <a:endParaRPr lang="fr-FR" sz="2200" dirty="0">
              <a:latin typeface="Cambria" pitchFamily="18" charset="0"/>
            </a:endParaRPr>
          </a:p>
        </p:txBody>
      </p:sp>
      <p:sp>
        <p:nvSpPr>
          <p:cNvPr id="5" name="Flèche vers le bas 4"/>
          <p:cNvSpPr/>
          <p:nvPr/>
        </p:nvSpPr>
        <p:spPr>
          <a:xfrm>
            <a:off x="4214810" y="1714488"/>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143636" y="1569353"/>
            <a:ext cx="1928826" cy="430887"/>
          </a:xfrm>
          <a:prstGeom prst="rect">
            <a:avLst/>
          </a:prstGeom>
          <a:noFill/>
        </p:spPr>
        <p:txBody>
          <a:bodyPr wrap="square" rtlCol="0">
            <a:spAutoFit/>
          </a:bodyPr>
          <a:lstStyle/>
          <a:p>
            <a:r>
              <a:rPr lang="fr-FR" sz="2200" dirty="0" smtClean="0">
                <a:latin typeface="Cambria" pitchFamily="18" charset="0"/>
              </a:rPr>
              <a:t>(RE </a:t>
            </a:r>
            <a:r>
              <a:rPr lang="fr-FR" sz="2200" dirty="0" err="1" smtClean="0">
                <a:latin typeface="Cambria" pitchFamily="18" charset="0"/>
              </a:rPr>
              <a:t>projects</a:t>
            </a:r>
            <a:r>
              <a:rPr lang="fr-FR" sz="2200" dirty="0" smtClean="0">
                <a:latin typeface="Cambria" pitchFamily="18" charset="0"/>
              </a:rPr>
              <a:t>)</a:t>
            </a:r>
          </a:p>
        </p:txBody>
      </p:sp>
      <p:sp>
        <p:nvSpPr>
          <p:cNvPr id="12" name="Rectangle 11"/>
          <p:cNvSpPr/>
          <p:nvPr/>
        </p:nvSpPr>
        <p:spPr>
          <a:xfrm>
            <a:off x="214282" y="2140857"/>
            <a:ext cx="1872629" cy="430887"/>
          </a:xfrm>
          <a:prstGeom prst="rect">
            <a:avLst/>
          </a:prstGeom>
        </p:spPr>
        <p:txBody>
          <a:bodyPr wrap="none">
            <a:spAutoFit/>
          </a:bodyPr>
          <a:lstStyle/>
          <a:p>
            <a:r>
              <a:rPr lang="fr-FR" sz="2200" b="1" dirty="0" err="1" smtClean="0">
                <a:solidFill>
                  <a:schemeClr val="accent1"/>
                </a:solidFill>
                <a:latin typeface="Cambria" pitchFamily="18" charset="0"/>
              </a:rPr>
              <a:t>sensory</a:t>
            </a:r>
            <a:r>
              <a:rPr lang="fr-FR" sz="2200" b="1" dirty="0" smtClean="0">
                <a:solidFill>
                  <a:schemeClr val="accent1"/>
                </a:solidFill>
                <a:latin typeface="Cambria" pitchFamily="18" charset="0"/>
              </a:rPr>
              <a:t> </a:t>
            </a:r>
            <a:r>
              <a:rPr lang="fr-FR" sz="2200" b="1" dirty="0" err="1" smtClean="0">
                <a:solidFill>
                  <a:schemeClr val="accent1"/>
                </a:solidFill>
                <a:latin typeface="Cambria" pitchFamily="18" charset="0"/>
              </a:rPr>
              <a:t>level</a:t>
            </a:r>
            <a:endParaRPr lang="fr-FR" sz="2200" b="1" dirty="0" smtClean="0">
              <a:solidFill>
                <a:schemeClr val="accent1"/>
              </a:solidFill>
              <a:latin typeface="Cambria" pitchFamily="18" charset="0"/>
            </a:endParaRPr>
          </a:p>
        </p:txBody>
      </p:sp>
      <p:sp>
        <p:nvSpPr>
          <p:cNvPr id="13" name="Rectangle 12"/>
          <p:cNvSpPr/>
          <p:nvPr/>
        </p:nvSpPr>
        <p:spPr>
          <a:xfrm>
            <a:off x="214282" y="3357562"/>
            <a:ext cx="1943737" cy="430887"/>
          </a:xfrm>
          <a:prstGeom prst="rect">
            <a:avLst/>
          </a:prstGeom>
        </p:spPr>
        <p:txBody>
          <a:bodyPr wrap="none">
            <a:spAutoFit/>
          </a:bodyPr>
          <a:lstStyle/>
          <a:p>
            <a:r>
              <a:rPr lang="fr-FR" sz="2200" b="1" dirty="0" err="1" smtClean="0">
                <a:solidFill>
                  <a:schemeClr val="accent1"/>
                </a:solidFill>
                <a:latin typeface="Cambria" pitchFamily="18" charset="0"/>
              </a:rPr>
              <a:t>affective level</a:t>
            </a:r>
          </a:p>
        </p:txBody>
      </p:sp>
      <p:sp>
        <p:nvSpPr>
          <p:cNvPr id="14" name="Rectangle 13"/>
          <p:cNvSpPr/>
          <p:nvPr/>
        </p:nvSpPr>
        <p:spPr>
          <a:xfrm>
            <a:off x="214282" y="4714884"/>
            <a:ext cx="1603324" cy="430887"/>
          </a:xfrm>
          <a:prstGeom prst="rect">
            <a:avLst/>
          </a:prstGeom>
        </p:spPr>
        <p:txBody>
          <a:bodyPr wrap="none">
            <a:spAutoFit/>
          </a:bodyPr>
          <a:lstStyle/>
          <a:p>
            <a:r>
              <a:rPr lang="fr-FR" sz="2200" b="1" dirty="0" err="1" smtClean="0">
                <a:solidFill>
                  <a:schemeClr val="accent1"/>
                </a:solidFill>
                <a:latin typeface="Cambria" pitchFamily="18" charset="0"/>
              </a:rPr>
              <a:t>social level</a:t>
            </a:r>
          </a:p>
        </p:txBody>
      </p:sp>
      <p:sp>
        <p:nvSpPr>
          <p:cNvPr id="15" name="Rectangle 14"/>
          <p:cNvSpPr/>
          <p:nvPr/>
        </p:nvSpPr>
        <p:spPr>
          <a:xfrm>
            <a:off x="195805" y="5715016"/>
            <a:ext cx="2324034" cy="430887"/>
          </a:xfrm>
          <a:prstGeom prst="rect">
            <a:avLst/>
          </a:prstGeom>
        </p:spPr>
        <p:txBody>
          <a:bodyPr wrap="none">
            <a:spAutoFit/>
          </a:bodyPr>
          <a:lstStyle/>
          <a:p>
            <a:r>
              <a:rPr lang="fr-FR" sz="2200" b="1" dirty="0" err="1" smtClean="0">
                <a:solidFill>
                  <a:schemeClr val="accent1"/>
                </a:solidFill>
                <a:latin typeface="Cambria" pitchFamily="18" charset="0"/>
              </a:rPr>
              <a:t>intellectual level</a:t>
            </a:r>
          </a:p>
        </p:txBody>
      </p:sp>
      <p:sp>
        <p:nvSpPr>
          <p:cNvPr id="20" name="Espace réservé du numéro de diapositive 19"/>
          <p:cNvSpPr>
            <a:spLocks noGrp="1"/>
          </p:cNvSpPr>
          <p:nvPr>
            <p:ph type="sldNum" sz="quarter" idx="12"/>
          </p:nvPr>
        </p:nvSpPr>
        <p:spPr/>
        <p:txBody>
          <a:bodyPr/>
          <a:lstStyle/>
          <a:p>
            <a:fld id="{8F70E9EF-B4AE-49B3-9F8F-02D4AD3B3D8A}" type="slidenum">
              <a:rPr lang="fr-FR" smtClean="0"/>
              <a:pPr/>
              <a:t>15</a:t>
            </a:fld>
            <a:endParaRPr lang="fr-FR"/>
          </a:p>
        </p:txBody>
      </p:sp>
      <p:sp>
        <p:nvSpPr>
          <p:cNvPr id="19" name="Rectangle 18"/>
          <p:cNvSpPr/>
          <p:nvPr/>
        </p:nvSpPr>
        <p:spPr>
          <a:xfrm>
            <a:off x="1357290" y="2516683"/>
            <a:ext cx="7500990" cy="769441"/>
          </a:xfrm>
          <a:prstGeom prst="rect">
            <a:avLst/>
          </a:prstGeom>
        </p:spPr>
        <p:txBody>
          <a:bodyPr wrap="square">
            <a:spAutoFit/>
          </a:bodyPr>
          <a:lstStyle/>
          <a:p>
            <a:pPr algn="ctr"/>
            <a:r>
              <a:rPr lang="en-US" sz="2200" dirty="0" smtClean="0">
                <a:latin typeface="Cambria" pitchFamily="18" charset="0"/>
              </a:rPr>
              <a:t>affect the sensory features of a place: favorable/unfavorable views, smells...</a:t>
            </a:r>
            <a:endParaRPr lang="fr-FR" sz="2200" dirty="0" smtClean="0">
              <a:latin typeface="Cambria" pitchFamily="18" charset="0"/>
            </a:endParaRPr>
          </a:p>
        </p:txBody>
      </p:sp>
      <p:sp>
        <p:nvSpPr>
          <p:cNvPr id="21" name="Rectangle 20"/>
          <p:cNvSpPr/>
          <p:nvPr/>
        </p:nvSpPr>
        <p:spPr>
          <a:xfrm>
            <a:off x="1285852" y="3731129"/>
            <a:ext cx="7286676" cy="769441"/>
          </a:xfrm>
          <a:prstGeom prst="rect">
            <a:avLst/>
          </a:prstGeom>
        </p:spPr>
        <p:txBody>
          <a:bodyPr wrap="square">
            <a:spAutoFit/>
          </a:bodyPr>
          <a:lstStyle/>
          <a:p>
            <a:pPr algn="ctr"/>
            <a:r>
              <a:rPr lang="en-US" sz="2200" dirty="0" smtClean="0">
                <a:latin typeface="Cambria" pitchFamily="18" charset="0"/>
              </a:rPr>
              <a:t>blur/keep alive past emotional experiences: inner feelings and affective relations to the setting. </a:t>
            </a:r>
            <a:endParaRPr lang="fr-FR" sz="2200" dirty="0" smtClean="0">
              <a:latin typeface="Cambria" pitchFamily="18" charset="0"/>
            </a:endParaRPr>
          </a:p>
        </p:txBody>
      </p:sp>
      <p:sp>
        <p:nvSpPr>
          <p:cNvPr id="22" name="Rectangle 21"/>
          <p:cNvSpPr/>
          <p:nvPr/>
        </p:nvSpPr>
        <p:spPr>
          <a:xfrm>
            <a:off x="1142976" y="5072074"/>
            <a:ext cx="7929618" cy="430887"/>
          </a:xfrm>
          <a:prstGeom prst="rect">
            <a:avLst/>
          </a:prstGeom>
        </p:spPr>
        <p:txBody>
          <a:bodyPr wrap="square">
            <a:spAutoFit/>
          </a:bodyPr>
          <a:lstStyle/>
          <a:p>
            <a:pPr algn="ctr"/>
            <a:r>
              <a:rPr lang="en-US" sz="2200" dirty="0" smtClean="0">
                <a:latin typeface="Cambria" pitchFamily="18" charset="0"/>
              </a:rPr>
              <a:t>impact positively/negatively pre-lived relational experiences.</a:t>
            </a:r>
            <a:endParaRPr lang="fr-FR" sz="2200" dirty="0" smtClean="0">
              <a:latin typeface="Cambria" pitchFamily="18" charset="0"/>
            </a:endParaRPr>
          </a:p>
        </p:txBody>
      </p:sp>
      <p:sp>
        <p:nvSpPr>
          <p:cNvPr id="23" name="Rectangle 22"/>
          <p:cNvSpPr/>
          <p:nvPr/>
        </p:nvSpPr>
        <p:spPr>
          <a:xfrm>
            <a:off x="1357290" y="6069947"/>
            <a:ext cx="6383062" cy="430887"/>
          </a:xfrm>
          <a:prstGeom prst="rect">
            <a:avLst/>
          </a:prstGeom>
        </p:spPr>
        <p:txBody>
          <a:bodyPr wrap="square">
            <a:spAutoFit/>
          </a:bodyPr>
          <a:lstStyle/>
          <a:p>
            <a:r>
              <a:rPr lang="en-US" sz="2200" dirty="0" smtClean="0">
                <a:latin typeface="Cambria" pitchFamily="18" charset="0"/>
              </a:rPr>
              <a:t>       impact the cognitive processing of information.</a:t>
            </a:r>
            <a:endParaRPr lang="fr-FR" sz="22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800" decel="100000"/>
                                        <p:tgtEl>
                                          <p:spTgt spid="12"/>
                                        </p:tgtEl>
                                      </p:cBhvr>
                                    </p:animEffect>
                                    <p:anim calcmode="lin" valueType="num">
                                      <p:cBhvr>
                                        <p:cTn id="42" dur="800" decel="100000" fill="hold"/>
                                        <p:tgtEl>
                                          <p:spTgt spid="12"/>
                                        </p:tgtEl>
                                        <p:attrNameLst>
                                          <p:attrName>style.rotation</p:attrName>
                                        </p:attrNameLst>
                                      </p:cBhvr>
                                      <p:tavLst>
                                        <p:tav tm="0">
                                          <p:val>
                                            <p:fltVal val="-90"/>
                                          </p:val>
                                        </p:tav>
                                        <p:tav tm="100000">
                                          <p:val>
                                            <p:fltVal val="0"/>
                                          </p:val>
                                        </p:tav>
                                      </p:tavLst>
                                    </p:anim>
                                    <p:anim calcmode="lin" valueType="num">
                                      <p:cBhvr>
                                        <p:cTn id="43" dur="800" decel="100000" fill="hold"/>
                                        <p:tgtEl>
                                          <p:spTgt spid="12"/>
                                        </p:tgtEl>
                                        <p:attrNameLst>
                                          <p:attrName>ppt_x</p:attrName>
                                        </p:attrNameLst>
                                      </p:cBhvr>
                                      <p:tavLst>
                                        <p:tav tm="0">
                                          <p:val>
                                            <p:strVal val="#ppt_x+0.4"/>
                                          </p:val>
                                        </p:tav>
                                        <p:tav tm="100000">
                                          <p:val>
                                            <p:strVal val="#ppt_x-0.05"/>
                                          </p:val>
                                        </p:tav>
                                      </p:tavLst>
                                    </p:anim>
                                    <p:anim calcmode="lin" valueType="num">
                                      <p:cBhvr>
                                        <p:cTn id="44" dur="800" decel="100000" fill="hold"/>
                                        <p:tgtEl>
                                          <p:spTgt spid="1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800" decel="100000"/>
                                        <p:tgtEl>
                                          <p:spTgt spid="19"/>
                                        </p:tgtEl>
                                      </p:cBhvr>
                                    </p:animEffect>
                                    <p:anim calcmode="lin" valueType="num">
                                      <p:cBhvr>
                                        <p:cTn id="50" dur="800" decel="100000" fill="hold"/>
                                        <p:tgtEl>
                                          <p:spTgt spid="19"/>
                                        </p:tgtEl>
                                        <p:attrNameLst>
                                          <p:attrName>style.rotation</p:attrName>
                                        </p:attrNameLst>
                                      </p:cBhvr>
                                      <p:tavLst>
                                        <p:tav tm="0">
                                          <p:val>
                                            <p:fltVal val="-90"/>
                                          </p:val>
                                        </p:tav>
                                        <p:tav tm="100000">
                                          <p:val>
                                            <p:fltVal val="0"/>
                                          </p:val>
                                        </p:tav>
                                      </p:tavLst>
                                    </p:anim>
                                    <p:anim calcmode="lin" valueType="num">
                                      <p:cBhvr>
                                        <p:cTn id="51" dur="800" decel="100000" fill="hold"/>
                                        <p:tgtEl>
                                          <p:spTgt spid="19"/>
                                        </p:tgtEl>
                                        <p:attrNameLst>
                                          <p:attrName>ppt_x</p:attrName>
                                        </p:attrNameLst>
                                      </p:cBhvr>
                                      <p:tavLst>
                                        <p:tav tm="0">
                                          <p:val>
                                            <p:strVal val="#ppt_x+0.4"/>
                                          </p:val>
                                        </p:tav>
                                        <p:tav tm="100000">
                                          <p:val>
                                            <p:strVal val="#ppt_x-0.05"/>
                                          </p:val>
                                        </p:tav>
                                      </p:tavLst>
                                    </p:anim>
                                    <p:anim calcmode="lin" valueType="num">
                                      <p:cBhvr>
                                        <p:cTn id="52" dur="800" decel="100000" fill="hold"/>
                                        <p:tgtEl>
                                          <p:spTgt spid="19"/>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800" decel="100000"/>
                                        <p:tgtEl>
                                          <p:spTgt spid="13"/>
                                        </p:tgtEl>
                                      </p:cBhvr>
                                    </p:animEffect>
                                    <p:anim calcmode="lin" valueType="num">
                                      <p:cBhvr>
                                        <p:cTn id="60" dur="800" decel="100000" fill="hold"/>
                                        <p:tgtEl>
                                          <p:spTgt spid="13"/>
                                        </p:tgtEl>
                                        <p:attrNameLst>
                                          <p:attrName>style.rotation</p:attrName>
                                        </p:attrNameLst>
                                      </p:cBhvr>
                                      <p:tavLst>
                                        <p:tav tm="0">
                                          <p:val>
                                            <p:fltVal val="-90"/>
                                          </p:val>
                                        </p:tav>
                                        <p:tav tm="100000">
                                          <p:val>
                                            <p:fltVal val="0"/>
                                          </p:val>
                                        </p:tav>
                                      </p:tavLst>
                                    </p:anim>
                                    <p:anim calcmode="lin" valueType="num">
                                      <p:cBhvr>
                                        <p:cTn id="61" dur="800" decel="100000" fill="hold"/>
                                        <p:tgtEl>
                                          <p:spTgt spid="13"/>
                                        </p:tgtEl>
                                        <p:attrNameLst>
                                          <p:attrName>ppt_x</p:attrName>
                                        </p:attrNameLst>
                                      </p:cBhvr>
                                      <p:tavLst>
                                        <p:tav tm="0">
                                          <p:val>
                                            <p:strVal val="#ppt_x+0.4"/>
                                          </p:val>
                                        </p:tav>
                                        <p:tav tm="100000">
                                          <p:val>
                                            <p:strVal val="#ppt_x-0.05"/>
                                          </p:val>
                                        </p:tav>
                                      </p:tavLst>
                                    </p:anim>
                                    <p:anim calcmode="lin" valueType="num">
                                      <p:cBhvr>
                                        <p:cTn id="62" dur="800" decel="100000" fill="hold"/>
                                        <p:tgtEl>
                                          <p:spTgt spid="13"/>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65" presetID="3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800" decel="100000"/>
                                        <p:tgtEl>
                                          <p:spTgt spid="21"/>
                                        </p:tgtEl>
                                      </p:cBhvr>
                                    </p:animEffect>
                                    <p:anim calcmode="lin" valueType="num">
                                      <p:cBhvr>
                                        <p:cTn id="68" dur="800" decel="100000" fill="hold"/>
                                        <p:tgtEl>
                                          <p:spTgt spid="21"/>
                                        </p:tgtEl>
                                        <p:attrNameLst>
                                          <p:attrName>style.rotation</p:attrName>
                                        </p:attrNameLst>
                                      </p:cBhvr>
                                      <p:tavLst>
                                        <p:tav tm="0">
                                          <p:val>
                                            <p:fltVal val="-90"/>
                                          </p:val>
                                        </p:tav>
                                        <p:tav tm="100000">
                                          <p:val>
                                            <p:fltVal val="0"/>
                                          </p:val>
                                        </p:tav>
                                      </p:tavLst>
                                    </p:anim>
                                    <p:anim calcmode="lin" valueType="num">
                                      <p:cBhvr>
                                        <p:cTn id="69" dur="800" decel="100000" fill="hold"/>
                                        <p:tgtEl>
                                          <p:spTgt spid="21"/>
                                        </p:tgtEl>
                                        <p:attrNameLst>
                                          <p:attrName>ppt_x</p:attrName>
                                        </p:attrNameLst>
                                      </p:cBhvr>
                                      <p:tavLst>
                                        <p:tav tm="0">
                                          <p:val>
                                            <p:strVal val="#ppt_x+0.4"/>
                                          </p:val>
                                        </p:tav>
                                        <p:tav tm="100000">
                                          <p:val>
                                            <p:strVal val="#ppt_x-0.05"/>
                                          </p:val>
                                        </p:tav>
                                      </p:tavLst>
                                    </p:anim>
                                    <p:anim calcmode="lin" valueType="num">
                                      <p:cBhvr>
                                        <p:cTn id="70" dur="800" decel="100000" fill="hold"/>
                                        <p:tgtEl>
                                          <p:spTgt spid="2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800" decel="100000"/>
                                        <p:tgtEl>
                                          <p:spTgt spid="14"/>
                                        </p:tgtEl>
                                      </p:cBhvr>
                                    </p:animEffect>
                                    <p:anim calcmode="lin" valueType="num">
                                      <p:cBhvr>
                                        <p:cTn id="78" dur="800" decel="100000" fill="hold"/>
                                        <p:tgtEl>
                                          <p:spTgt spid="14"/>
                                        </p:tgtEl>
                                        <p:attrNameLst>
                                          <p:attrName>style.rotation</p:attrName>
                                        </p:attrNameLst>
                                      </p:cBhvr>
                                      <p:tavLst>
                                        <p:tav tm="0">
                                          <p:val>
                                            <p:fltVal val="-90"/>
                                          </p:val>
                                        </p:tav>
                                        <p:tav tm="100000">
                                          <p:val>
                                            <p:fltVal val="0"/>
                                          </p:val>
                                        </p:tav>
                                      </p:tavLst>
                                    </p:anim>
                                    <p:anim calcmode="lin" valueType="num">
                                      <p:cBhvr>
                                        <p:cTn id="79" dur="800" decel="100000" fill="hold"/>
                                        <p:tgtEl>
                                          <p:spTgt spid="14"/>
                                        </p:tgtEl>
                                        <p:attrNameLst>
                                          <p:attrName>ppt_x</p:attrName>
                                        </p:attrNameLst>
                                      </p:cBhvr>
                                      <p:tavLst>
                                        <p:tav tm="0">
                                          <p:val>
                                            <p:strVal val="#ppt_x+0.4"/>
                                          </p:val>
                                        </p:tav>
                                        <p:tav tm="100000">
                                          <p:val>
                                            <p:strVal val="#ppt_x-0.05"/>
                                          </p:val>
                                        </p:tav>
                                      </p:tavLst>
                                    </p:anim>
                                    <p:anim calcmode="lin" valueType="num">
                                      <p:cBhvr>
                                        <p:cTn id="80" dur="800" decel="100000" fill="hold"/>
                                        <p:tgtEl>
                                          <p:spTgt spid="14"/>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83" presetID="3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800" decel="100000"/>
                                        <p:tgtEl>
                                          <p:spTgt spid="22"/>
                                        </p:tgtEl>
                                      </p:cBhvr>
                                    </p:animEffect>
                                    <p:anim calcmode="lin" valueType="num">
                                      <p:cBhvr>
                                        <p:cTn id="86" dur="800" decel="100000" fill="hold"/>
                                        <p:tgtEl>
                                          <p:spTgt spid="22"/>
                                        </p:tgtEl>
                                        <p:attrNameLst>
                                          <p:attrName>style.rotation</p:attrName>
                                        </p:attrNameLst>
                                      </p:cBhvr>
                                      <p:tavLst>
                                        <p:tav tm="0">
                                          <p:val>
                                            <p:fltVal val="-90"/>
                                          </p:val>
                                        </p:tav>
                                        <p:tav tm="100000">
                                          <p:val>
                                            <p:fltVal val="0"/>
                                          </p:val>
                                        </p:tav>
                                      </p:tavLst>
                                    </p:anim>
                                    <p:anim calcmode="lin" valueType="num">
                                      <p:cBhvr>
                                        <p:cTn id="87" dur="800" decel="100000" fill="hold"/>
                                        <p:tgtEl>
                                          <p:spTgt spid="22"/>
                                        </p:tgtEl>
                                        <p:attrNameLst>
                                          <p:attrName>ppt_x</p:attrName>
                                        </p:attrNameLst>
                                      </p:cBhvr>
                                      <p:tavLst>
                                        <p:tav tm="0">
                                          <p:val>
                                            <p:strVal val="#ppt_x+0.4"/>
                                          </p:val>
                                        </p:tav>
                                        <p:tav tm="100000">
                                          <p:val>
                                            <p:strVal val="#ppt_x-0.05"/>
                                          </p:val>
                                        </p:tav>
                                      </p:tavLst>
                                    </p:anim>
                                    <p:anim calcmode="lin" valueType="num">
                                      <p:cBhvr>
                                        <p:cTn id="88" dur="800" decel="100000" fill="hold"/>
                                        <p:tgtEl>
                                          <p:spTgt spid="22"/>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0"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800" decel="100000"/>
                                        <p:tgtEl>
                                          <p:spTgt spid="15"/>
                                        </p:tgtEl>
                                      </p:cBhvr>
                                    </p:animEffect>
                                    <p:anim calcmode="lin" valueType="num">
                                      <p:cBhvr>
                                        <p:cTn id="96" dur="800" decel="100000" fill="hold"/>
                                        <p:tgtEl>
                                          <p:spTgt spid="15"/>
                                        </p:tgtEl>
                                        <p:attrNameLst>
                                          <p:attrName>style.rotation</p:attrName>
                                        </p:attrNameLst>
                                      </p:cBhvr>
                                      <p:tavLst>
                                        <p:tav tm="0">
                                          <p:val>
                                            <p:fltVal val="-90"/>
                                          </p:val>
                                        </p:tav>
                                        <p:tav tm="100000">
                                          <p:val>
                                            <p:fltVal val="0"/>
                                          </p:val>
                                        </p:tav>
                                      </p:tavLst>
                                    </p:anim>
                                    <p:anim calcmode="lin" valueType="num">
                                      <p:cBhvr>
                                        <p:cTn id="97" dur="800" decel="100000" fill="hold"/>
                                        <p:tgtEl>
                                          <p:spTgt spid="15"/>
                                        </p:tgtEl>
                                        <p:attrNameLst>
                                          <p:attrName>ppt_x</p:attrName>
                                        </p:attrNameLst>
                                      </p:cBhvr>
                                      <p:tavLst>
                                        <p:tav tm="0">
                                          <p:val>
                                            <p:strVal val="#ppt_x+0.4"/>
                                          </p:val>
                                        </p:tav>
                                        <p:tav tm="100000">
                                          <p:val>
                                            <p:strVal val="#ppt_x-0.05"/>
                                          </p:val>
                                        </p:tav>
                                      </p:tavLst>
                                    </p:anim>
                                    <p:anim calcmode="lin" valueType="num">
                                      <p:cBhvr>
                                        <p:cTn id="98" dur="800" decel="100000" fill="hold"/>
                                        <p:tgtEl>
                                          <p:spTgt spid="15"/>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800" decel="100000"/>
                                        <p:tgtEl>
                                          <p:spTgt spid="23"/>
                                        </p:tgtEl>
                                      </p:cBhvr>
                                    </p:animEffect>
                                    <p:anim calcmode="lin" valueType="num">
                                      <p:cBhvr>
                                        <p:cTn id="104" dur="800" decel="100000" fill="hold"/>
                                        <p:tgtEl>
                                          <p:spTgt spid="23"/>
                                        </p:tgtEl>
                                        <p:attrNameLst>
                                          <p:attrName>style.rotation</p:attrName>
                                        </p:attrNameLst>
                                      </p:cBhvr>
                                      <p:tavLst>
                                        <p:tav tm="0">
                                          <p:val>
                                            <p:fltVal val="-90"/>
                                          </p:val>
                                        </p:tav>
                                        <p:tav tm="100000">
                                          <p:val>
                                            <p:fltVal val="0"/>
                                          </p:val>
                                        </p:tav>
                                      </p:tavLst>
                                    </p:anim>
                                    <p:anim calcmode="lin" valueType="num">
                                      <p:cBhvr>
                                        <p:cTn id="105" dur="800" decel="100000" fill="hold"/>
                                        <p:tgtEl>
                                          <p:spTgt spid="23"/>
                                        </p:tgtEl>
                                        <p:attrNameLst>
                                          <p:attrName>ppt_x</p:attrName>
                                        </p:attrNameLst>
                                      </p:cBhvr>
                                      <p:tavLst>
                                        <p:tav tm="0">
                                          <p:val>
                                            <p:strVal val="#ppt_x+0.4"/>
                                          </p:val>
                                        </p:tav>
                                        <p:tav tm="100000">
                                          <p:val>
                                            <p:strVal val="#ppt_x-0.05"/>
                                          </p:val>
                                        </p:tav>
                                      </p:tavLst>
                                    </p:anim>
                                    <p:anim calcmode="lin" valueType="num">
                                      <p:cBhvr>
                                        <p:cTn id="106" dur="800" decel="100000" fill="hold"/>
                                        <p:tgtEl>
                                          <p:spTgt spid="23"/>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12" grpId="0"/>
      <p:bldP spid="13" grpId="0"/>
      <p:bldP spid="14" grpId="0"/>
      <p:bldP spid="15" grpId="0"/>
      <p:bldP spid="19"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16</a:t>
            </a:fld>
            <a:endParaRPr lang="fr-FR"/>
          </a:p>
        </p:txBody>
      </p:sp>
      <p:sp>
        <p:nvSpPr>
          <p:cNvPr id="3" name="ZoneTexte 2"/>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RESULTS</a:t>
            </a:r>
            <a:endParaRPr lang="fr-FR" sz="2200" b="1" i="1" dirty="0">
              <a:solidFill>
                <a:schemeClr val="accent1"/>
              </a:solidFill>
              <a:latin typeface="Cambria" pitchFamily="18" charset="0"/>
            </a:endParaRPr>
          </a:p>
        </p:txBody>
      </p:sp>
      <p:sp>
        <p:nvSpPr>
          <p:cNvPr id="5" name="Rectangle 4"/>
          <p:cNvSpPr/>
          <p:nvPr/>
        </p:nvSpPr>
        <p:spPr>
          <a:xfrm>
            <a:off x="3071802" y="571480"/>
            <a:ext cx="2183034" cy="430887"/>
          </a:xfrm>
          <a:prstGeom prst="rect">
            <a:avLst/>
          </a:prstGeom>
        </p:spPr>
        <p:txBody>
          <a:bodyPr wrap="none">
            <a:spAutoFit/>
          </a:bodyPr>
          <a:lstStyle/>
          <a:p>
            <a:r>
              <a:rPr lang="fr-FR" sz="2200" b="1" i="1" dirty="0" err="1" smtClean="0">
                <a:latin typeface="Cambria" pitchFamily="18" charset="0"/>
              </a:rPr>
              <a:t>literature</a:t>
            </a:r>
            <a:r>
              <a:rPr lang="fr-FR" sz="2200" b="1" i="1" dirty="0" smtClean="0">
                <a:latin typeface="Cambria" pitchFamily="18" charset="0"/>
              </a:rPr>
              <a:t> on PA</a:t>
            </a:r>
            <a:endParaRPr lang="fr-FR" sz="2200" b="1" i="1" dirty="0">
              <a:latin typeface="Cambria" pitchFamily="18" charset="0"/>
            </a:endParaRPr>
          </a:p>
        </p:txBody>
      </p:sp>
      <p:sp>
        <p:nvSpPr>
          <p:cNvPr id="18" name="Rectangle 17"/>
          <p:cNvSpPr/>
          <p:nvPr/>
        </p:nvSpPr>
        <p:spPr>
          <a:xfrm>
            <a:off x="214282" y="3286124"/>
            <a:ext cx="8429684" cy="1323439"/>
          </a:xfrm>
          <a:prstGeom prst="rect">
            <a:avLst/>
          </a:prstGeom>
        </p:spPr>
        <p:txBody>
          <a:bodyPr wrap="square">
            <a:spAutoFit/>
          </a:bodyPr>
          <a:lstStyle/>
          <a:p>
            <a:pPr algn="ctr"/>
            <a:r>
              <a:rPr lang="en-US" sz="2000" dirty="0" smtClean="0">
                <a:latin typeface="Cambria" pitchFamily="18" charset="0"/>
              </a:rPr>
              <a:t>the tendency of individuals from local communities to engage in projects aiming at improving the local economy, job creation and increasing society’s living standards merely by making rational use of the current features of the area.</a:t>
            </a:r>
            <a:endParaRPr lang="fr-FR" sz="2000" dirty="0" smtClean="0">
              <a:latin typeface="Cambria" pitchFamily="18" charset="0"/>
            </a:endParaRPr>
          </a:p>
        </p:txBody>
      </p:sp>
      <p:sp>
        <p:nvSpPr>
          <p:cNvPr id="19" name="Rectangle 18"/>
          <p:cNvSpPr/>
          <p:nvPr/>
        </p:nvSpPr>
        <p:spPr>
          <a:xfrm>
            <a:off x="2714612" y="4857760"/>
            <a:ext cx="4089646" cy="430887"/>
          </a:xfrm>
          <a:prstGeom prst="rect">
            <a:avLst/>
          </a:prstGeom>
        </p:spPr>
        <p:txBody>
          <a:bodyPr wrap="none">
            <a:spAutoFit/>
          </a:bodyPr>
          <a:lstStyle/>
          <a:p>
            <a:r>
              <a:rPr lang="fr-FR" sz="2200" b="1" i="1" dirty="0" err="1" smtClean="0">
                <a:solidFill>
                  <a:schemeClr val="accent1"/>
                </a:solidFill>
                <a:latin typeface="Cambria" pitchFamily="18" charset="0"/>
              </a:rPr>
              <a:t>customer</a:t>
            </a:r>
            <a:r>
              <a:rPr lang="fr-FR" sz="2200" b="1" i="1" dirty="0" smtClean="0">
                <a:solidFill>
                  <a:schemeClr val="accent1"/>
                </a:solidFill>
                <a:latin typeface="Cambria" pitchFamily="18" charset="0"/>
              </a:rPr>
              <a:t> </a:t>
            </a:r>
            <a:r>
              <a:rPr lang="fr-FR" sz="2200" b="1" i="1" dirty="0" err="1" smtClean="0">
                <a:solidFill>
                  <a:schemeClr val="accent1"/>
                </a:solidFill>
                <a:latin typeface="Cambria" pitchFamily="18" charset="0"/>
              </a:rPr>
              <a:t>experience</a:t>
            </a:r>
            <a:r>
              <a:rPr lang="fr-FR" sz="2200" b="1" i="1" dirty="0" smtClean="0">
                <a:solidFill>
                  <a:schemeClr val="accent1"/>
                </a:solidFill>
                <a:latin typeface="Cambria" pitchFamily="18" charset="0"/>
              </a:rPr>
              <a:t> </a:t>
            </a:r>
            <a:r>
              <a:rPr lang="fr-FR" sz="2200" b="1" i="1" dirty="0" err="1" smtClean="0">
                <a:solidFill>
                  <a:schemeClr val="accent1"/>
                </a:solidFill>
                <a:latin typeface="Cambria" pitchFamily="18" charset="0"/>
              </a:rPr>
              <a:t>literature</a:t>
            </a:r>
            <a:endParaRPr lang="fr-FR" sz="2200" b="1" i="1" dirty="0" smtClean="0">
              <a:solidFill>
                <a:schemeClr val="accent1"/>
              </a:solidFill>
              <a:latin typeface="Cambria" pitchFamily="18" charset="0"/>
            </a:endParaRPr>
          </a:p>
        </p:txBody>
      </p:sp>
      <p:sp>
        <p:nvSpPr>
          <p:cNvPr id="20" name="Rectangle 19"/>
          <p:cNvSpPr/>
          <p:nvPr/>
        </p:nvSpPr>
        <p:spPr>
          <a:xfrm>
            <a:off x="857224" y="5429264"/>
            <a:ext cx="7643866" cy="707886"/>
          </a:xfrm>
          <a:prstGeom prst="rect">
            <a:avLst/>
          </a:prstGeom>
        </p:spPr>
        <p:txBody>
          <a:bodyPr wrap="square">
            <a:spAutoFit/>
          </a:bodyPr>
          <a:lstStyle/>
          <a:p>
            <a:pPr algn="ctr"/>
            <a:r>
              <a:rPr lang="en-US" sz="2000" dirty="0" smtClean="0">
                <a:latin typeface="Cambria" pitchFamily="18" charset="0"/>
              </a:rPr>
              <a:t>the active participation of local residents’ in the construction process of any sort of projects of                                       type</a:t>
            </a:r>
            <a:r>
              <a:rPr lang="fr-FR" sz="2000" dirty="0" smtClean="0">
                <a:latin typeface="Cambria" pitchFamily="18" charset="0"/>
              </a:rPr>
              <a:t>.</a:t>
            </a:r>
          </a:p>
        </p:txBody>
      </p:sp>
      <p:sp>
        <p:nvSpPr>
          <p:cNvPr id="21" name="Rectangle 20"/>
          <p:cNvSpPr/>
          <p:nvPr/>
        </p:nvSpPr>
        <p:spPr>
          <a:xfrm>
            <a:off x="262434" y="1071546"/>
            <a:ext cx="2022798" cy="2462213"/>
          </a:xfrm>
          <a:prstGeom prst="rect">
            <a:avLst/>
          </a:prstGeom>
        </p:spPr>
        <p:txBody>
          <a:bodyPr wrap="none">
            <a:spAutoFit/>
          </a:bodyPr>
          <a:lstStyle/>
          <a:p>
            <a:r>
              <a:rPr lang="fr-FR" sz="2000" dirty="0" smtClean="0">
                <a:latin typeface="Cambria" pitchFamily="18" charset="0"/>
              </a:rPr>
              <a:t>1:</a:t>
            </a:r>
            <a:r>
              <a:rPr lang="fr-FR" sz="2000" dirty="0" err="1" smtClean="0">
                <a:latin typeface="Cambria" pitchFamily="18" charset="0"/>
              </a:rPr>
              <a:t>continuity</a:t>
            </a:r>
            <a:endParaRPr lang="fr-FR" sz="2000" dirty="0" smtClean="0">
              <a:latin typeface="Cambria" pitchFamily="18" charset="0"/>
            </a:endParaRPr>
          </a:p>
          <a:p>
            <a:r>
              <a:rPr lang="fr-FR" sz="2000" dirty="0" smtClean="0">
                <a:latin typeface="Cambria" pitchFamily="18" charset="0"/>
              </a:rPr>
              <a:t>2:</a:t>
            </a:r>
            <a:r>
              <a:rPr lang="fr-FR" sz="2000" dirty="0" err="1" smtClean="0">
                <a:latin typeface="Cambria" pitchFamily="18" charset="0"/>
              </a:rPr>
              <a:t>distinctiveness</a:t>
            </a:r>
            <a:endParaRPr lang="fr-FR" sz="2000" dirty="0" smtClean="0">
              <a:latin typeface="Cambria" pitchFamily="18" charset="0"/>
            </a:endParaRPr>
          </a:p>
          <a:p>
            <a:r>
              <a:rPr lang="fr-FR" sz="2000" dirty="0" smtClean="0">
                <a:latin typeface="Cambria" pitchFamily="18" charset="0"/>
              </a:rPr>
              <a:t>3:</a:t>
            </a:r>
            <a:r>
              <a:rPr lang="fr-FR" sz="2000" dirty="0" err="1" smtClean="0">
                <a:latin typeface="Cambria" pitchFamily="18" charset="0"/>
              </a:rPr>
              <a:t>familiarity</a:t>
            </a:r>
            <a:endParaRPr lang="fr-FR" sz="2000" dirty="0" smtClean="0">
              <a:latin typeface="Cambria" pitchFamily="18" charset="0"/>
            </a:endParaRPr>
          </a:p>
          <a:p>
            <a:r>
              <a:rPr lang="fr-FR" sz="2000" dirty="0" smtClean="0">
                <a:latin typeface="Cambria" pitchFamily="18" charset="0"/>
              </a:rPr>
              <a:t>4:</a:t>
            </a:r>
            <a:r>
              <a:rPr lang="fr-FR" sz="2000" dirty="0" err="1" smtClean="0">
                <a:latin typeface="Cambria" pitchFamily="18" charset="0"/>
              </a:rPr>
              <a:t>attachment</a:t>
            </a:r>
            <a:endParaRPr lang="fr-FR" sz="2000" dirty="0" smtClean="0">
              <a:latin typeface="Cambria" pitchFamily="18" charset="0"/>
            </a:endParaRPr>
          </a:p>
          <a:p>
            <a:r>
              <a:rPr lang="fr-FR" sz="2000" dirty="0" smtClean="0">
                <a:latin typeface="Cambria" pitchFamily="18" charset="0"/>
              </a:rPr>
              <a:t>5:</a:t>
            </a:r>
            <a:r>
              <a:rPr lang="fr-FR" sz="2000" dirty="0" err="1" smtClean="0">
                <a:latin typeface="Cambria" pitchFamily="18" charset="0"/>
              </a:rPr>
              <a:t>symbolism</a:t>
            </a:r>
            <a:endParaRPr lang="en-US" dirty="0" smtClean="0">
              <a:latin typeface="Cambria" pitchFamily="18" charset="0"/>
            </a:endParaRPr>
          </a:p>
          <a:p>
            <a:pPr algn="ctr"/>
            <a:endParaRPr lang="en-US" b="1" dirty="0" smtClean="0">
              <a:latin typeface="Cambria" pitchFamily="18" charset="0"/>
            </a:endParaRPr>
          </a:p>
          <a:p>
            <a:pPr algn="ctr"/>
            <a:endParaRPr lang="en-US" b="1" dirty="0" smtClean="0">
              <a:latin typeface="Cambria" pitchFamily="18" charset="0"/>
            </a:endParaRPr>
          </a:p>
          <a:p>
            <a:pPr algn="ctr"/>
            <a:endParaRPr lang="en-US" b="1" dirty="0">
              <a:latin typeface="Cambria" pitchFamily="18" charset="0"/>
            </a:endParaRPr>
          </a:p>
        </p:txBody>
      </p:sp>
      <p:sp>
        <p:nvSpPr>
          <p:cNvPr id="22" name="Rectangle 21"/>
          <p:cNvSpPr/>
          <p:nvPr/>
        </p:nvSpPr>
        <p:spPr>
          <a:xfrm>
            <a:off x="214282" y="2600262"/>
            <a:ext cx="3472361" cy="400110"/>
          </a:xfrm>
          <a:prstGeom prst="rect">
            <a:avLst/>
          </a:prstGeom>
        </p:spPr>
        <p:txBody>
          <a:bodyPr wrap="none">
            <a:spAutoFit/>
          </a:bodyPr>
          <a:lstStyle/>
          <a:p>
            <a:pPr algn="ctr"/>
            <a:r>
              <a:rPr lang="fr-FR" sz="2000" dirty="0" smtClean="0">
                <a:solidFill>
                  <a:schemeClr val="accent1"/>
                </a:solidFill>
                <a:latin typeface="Cambria" pitchFamily="18" charset="0"/>
              </a:rPr>
              <a:t>6: local/</a:t>
            </a:r>
            <a:r>
              <a:rPr lang="fr-FR" sz="2000" dirty="0" err="1" smtClean="0">
                <a:solidFill>
                  <a:schemeClr val="accent1"/>
                </a:solidFill>
                <a:latin typeface="Cambria" pitchFamily="18" charset="0"/>
              </a:rPr>
              <a:t>regional</a:t>
            </a:r>
            <a:r>
              <a:rPr lang="fr-FR" sz="2000" dirty="0" smtClean="0">
                <a:solidFill>
                  <a:schemeClr val="accent1"/>
                </a:solidFill>
                <a:latin typeface="Cambria" pitchFamily="18" charset="0"/>
              </a:rPr>
              <a:t> </a:t>
            </a:r>
            <a:r>
              <a:rPr lang="fr-FR" sz="2000" dirty="0" err="1" smtClean="0">
                <a:solidFill>
                  <a:schemeClr val="accent1"/>
                </a:solidFill>
                <a:latin typeface="Cambria" pitchFamily="18" charset="0"/>
              </a:rPr>
              <a:t>development</a:t>
            </a:r>
            <a:endParaRPr lang="fr-FR" sz="2000" dirty="0" smtClean="0">
              <a:solidFill>
                <a:schemeClr val="accent1"/>
              </a:solidFill>
              <a:latin typeface="Cambria" pitchFamily="18" charset="0"/>
            </a:endParaRPr>
          </a:p>
        </p:txBody>
      </p:sp>
      <p:sp>
        <p:nvSpPr>
          <p:cNvPr id="23" name="Rectangle 22"/>
          <p:cNvSpPr/>
          <p:nvPr/>
        </p:nvSpPr>
        <p:spPr>
          <a:xfrm>
            <a:off x="4602750" y="5712757"/>
            <a:ext cx="2345514" cy="430887"/>
          </a:xfrm>
          <a:prstGeom prst="rect">
            <a:avLst/>
          </a:prstGeom>
        </p:spPr>
        <p:txBody>
          <a:bodyPr wrap="none">
            <a:spAutoFit/>
          </a:bodyPr>
          <a:lstStyle/>
          <a:p>
            <a:r>
              <a:rPr lang="en-US" sz="2200" b="1" dirty="0" smtClean="0">
                <a:latin typeface="Cambria" pitchFamily="18" charset="0"/>
              </a:rPr>
              <a:t>land-use change </a:t>
            </a:r>
            <a:endParaRPr lang="fr-FR" sz="2200" dirty="0"/>
          </a:p>
        </p:txBody>
      </p:sp>
      <p:sp>
        <p:nvSpPr>
          <p:cNvPr id="27" name="Rectangle 26"/>
          <p:cNvSpPr/>
          <p:nvPr/>
        </p:nvSpPr>
        <p:spPr>
          <a:xfrm>
            <a:off x="2214546" y="2498047"/>
            <a:ext cx="4133311" cy="430887"/>
          </a:xfrm>
          <a:prstGeom prst="rect">
            <a:avLst/>
          </a:prstGeom>
        </p:spPr>
        <p:txBody>
          <a:bodyPr wrap="none">
            <a:spAutoFit/>
          </a:bodyPr>
          <a:lstStyle/>
          <a:p>
            <a:pPr algn="ctr"/>
            <a:r>
              <a:rPr lang="fr-FR" sz="2200" i="1" dirty="0" smtClean="0">
                <a:latin typeface="Cambria" pitchFamily="18" charset="0"/>
              </a:rPr>
              <a:t>DS </a:t>
            </a:r>
            <a:r>
              <a:rPr lang="fr-FR" sz="2200" i="1" dirty="0" err="1" smtClean="0">
                <a:latin typeface="Cambria" pitchFamily="18" charset="0"/>
              </a:rPr>
              <a:t>based</a:t>
            </a:r>
            <a:r>
              <a:rPr lang="fr-FR" sz="2200" i="1" dirty="0" smtClean="0">
                <a:latin typeface="Cambria" pitchFamily="18" charset="0"/>
              </a:rPr>
              <a:t>–</a:t>
            </a:r>
            <a:r>
              <a:rPr lang="fr-FR" sz="2200" i="1" dirty="0" err="1" smtClean="0">
                <a:latin typeface="Cambria" pitchFamily="18" charset="0"/>
              </a:rPr>
              <a:t>attachment</a:t>
            </a:r>
            <a:r>
              <a:rPr lang="fr-FR" sz="2200" i="1" dirty="0" smtClean="0">
                <a:latin typeface="Cambria" pitchFamily="18" charset="0"/>
              </a:rPr>
              <a:t> </a:t>
            </a:r>
            <a:r>
              <a:rPr lang="fr-FR" sz="2200" i="1" dirty="0" err="1" smtClean="0">
                <a:latin typeface="Cambria" pitchFamily="18" charset="0"/>
              </a:rPr>
              <a:t>experience</a:t>
            </a:r>
            <a:r>
              <a:rPr lang="fr-FR" sz="2200" i="1" dirty="0" smtClean="0">
                <a:latin typeface="Cambria" pitchFamily="18" charset="0"/>
              </a:rPr>
              <a:t>:</a:t>
            </a:r>
          </a:p>
        </p:txBody>
      </p:sp>
      <p:sp>
        <p:nvSpPr>
          <p:cNvPr id="28" name="Rectangle 27"/>
          <p:cNvSpPr/>
          <p:nvPr/>
        </p:nvSpPr>
        <p:spPr>
          <a:xfrm>
            <a:off x="428596" y="3717032"/>
            <a:ext cx="7858180" cy="1323439"/>
          </a:xfrm>
          <a:prstGeom prst="rect">
            <a:avLst/>
          </a:prstGeom>
        </p:spPr>
        <p:txBody>
          <a:bodyPr wrap="square">
            <a:spAutoFit/>
          </a:bodyPr>
          <a:lstStyle/>
          <a:p>
            <a:pPr algn="just"/>
            <a:r>
              <a:rPr lang="en-US" sz="2000" dirty="0" smtClean="0">
                <a:latin typeface="Cambria" pitchFamily="18" charset="0"/>
              </a:rPr>
              <a:t>a set of experienced ties acquired over time through continual interactions with a particular place. Person-place bonding arises from personal involvement at different levels of experience in which individuals construe meaning about their socio-physical environment.</a:t>
            </a:r>
            <a:endParaRPr lang="fr-FR" sz="20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800" decel="100000"/>
                                        <p:tgtEl>
                                          <p:spTgt spid="22"/>
                                        </p:tgtEl>
                                      </p:cBhvr>
                                    </p:animEffect>
                                    <p:anim calcmode="lin" valueType="num">
                                      <p:cBhvr>
                                        <p:cTn id="14" dur="800" decel="100000" fill="hold"/>
                                        <p:tgtEl>
                                          <p:spTgt spid="22"/>
                                        </p:tgtEl>
                                        <p:attrNameLst>
                                          <p:attrName>style.rotation</p:attrName>
                                        </p:attrNameLst>
                                      </p:cBhvr>
                                      <p:tavLst>
                                        <p:tav tm="0">
                                          <p:val>
                                            <p:fltVal val="-90"/>
                                          </p:val>
                                        </p:tav>
                                        <p:tav tm="100000">
                                          <p:val>
                                            <p:fltVal val="0"/>
                                          </p:val>
                                        </p:tav>
                                      </p:tavLst>
                                    </p:anim>
                                    <p:anim calcmode="lin" valueType="num">
                                      <p:cBhvr>
                                        <p:cTn id="15" dur="800" decel="100000" fill="hold"/>
                                        <p:tgtEl>
                                          <p:spTgt spid="22"/>
                                        </p:tgtEl>
                                        <p:attrNameLst>
                                          <p:attrName>ppt_x</p:attrName>
                                        </p:attrNameLst>
                                      </p:cBhvr>
                                      <p:tavLst>
                                        <p:tav tm="0">
                                          <p:val>
                                            <p:strVal val="#ppt_x+0.4"/>
                                          </p:val>
                                        </p:tav>
                                        <p:tav tm="100000">
                                          <p:val>
                                            <p:strVal val="#ppt_x-0.05"/>
                                          </p:val>
                                        </p:tav>
                                      </p:tavLst>
                                    </p:anim>
                                    <p:anim calcmode="lin" valueType="num">
                                      <p:cBhvr>
                                        <p:cTn id="16" dur="800" decel="100000" fill="hold"/>
                                        <p:tgtEl>
                                          <p:spTgt spid="2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800" decel="100000"/>
                                        <p:tgtEl>
                                          <p:spTgt spid="18"/>
                                        </p:tgtEl>
                                      </p:cBhvr>
                                    </p:animEffect>
                                    <p:anim calcmode="lin" valueType="num">
                                      <p:cBhvr>
                                        <p:cTn id="22" dur="800" decel="100000" fill="hold"/>
                                        <p:tgtEl>
                                          <p:spTgt spid="18"/>
                                        </p:tgtEl>
                                        <p:attrNameLst>
                                          <p:attrName>style.rotation</p:attrName>
                                        </p:attrNameLst>
                                      </p:cBhvr>
                                      <p:tavLst>
                                        <p:tav tm="0">
                                          <p:val>
                                            <p:fltVal val="-90"/>
                                          </p:val>
                                        </p:tav>
                                        <p:tav tm="100000">
                                          <p:val>
                                            <p:fltVal val="0"/>
                                          </p:val>
                                        </p:tav>
                                      </p:tavLst>
                                    </p:anim>
                                    <p:anim calcmode="lin" valueType="num">
                                      <p:cBhvr>
                                        <p:cTn id="23" dur="800" decel="100000" fill="hold"/>
                                        <p:tgtEl>
                                          <p:spTgt spid="18"/>
                                        </p:tgtEl>
                                        <p:attrNameLst>
                                          <p:attrName>ppt_x</p:attrName>
                                        </p:attrNameLst>
                                      </p:cBhvr>
                                      <p:tavLst>
                                        <p:tav tm="0">
                                          <p:val>
                                            <p:strVal val="#ppt_x+0.4"/>
                                          </p:val>
                                        </p:tav>
                                        <p:tav tm="100000">
                                          <p:val>
                                            <p:strVal val="#ppt_x-0.05"/>
                                          </p:val>
                                        </p:tav>
                                      </p:tavLst>
                                    </p:anim>
                                    <p:anim calcmode="lin" valueType="num">
                                      <p:cBhvr>
                                        <p:cTn id="24" dur="800" decel="100000" fill="hold"/>
                                        <p:tgtEl>
                                          <p:spTgt spid="1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800" decel="100000"/>
                                        <p:tgtEl>
                                          <p:spTgt spid="19"/>
                                        </p:tgtEl>
                                      </p:cBhvr>
                                    </p:animEffect>
                                    <p:anim calcmode="lin" valueType="num">
                                      <p:cBhvr>
                                        <p:cTn id="32" dur="800" decel="100000" fill="hold"/>
                                        <p:tgtEl>
                                          <p:spTgt spid="19"/>
                                        </p:tgtEl>
                                        <p:attrNameLst>
                                          <p:attrName>style.rotation</p:attrName>
                                        </p:attrNameLst>
                                      </p:cBhvr>
                                      <p:tavLst>
                                        <p:tav tm="0">
                                          <p:val>
                                            <p:fltVal val="-90"/>
                                          </p:val>
                                        </p:tav>
                                        <p:tav tm="100000">
                                          <p:val>
                                            <p:fltVal val="0"/>
                                          </p:val>
                                        </p:tav>
                                      </p:tavLst>
                                    </p:anim>
                                    <p:anim calcmode="lin" valueType="num">
                                      <p:cBhvr>
                                        <p:cTn id="33" dur="800" decel="100000" fill="hold"/>
                                        <p:tgtEl>
                                          <p:spTgt spid="19"/>
                                        </p:tgtEl>
                                        <p:attrNameLst>
                                          <p:attrName>ppt_x</p:attrName>
                                        </p:attrNameLst>
                                      </p:cBhvr>
                                      <p:tavLst>
                                        <p:tav tm="0">
                                          <p:val>
                                            <p:strVal val="#ppt_x+0.4"/>
                                          </p:val>
                                        </p:tav>
                                        <p:tav tm="100000">
                                          <p:val>
                                            <p:strVal val="#ppt_x-0.05"/>
                                          </p:val>
                                        </p:tav>
                                      </p:tavLst>
                                    </p:anim>
                                    <p:anim calcmode="lin" valueType="num">
                                      <p:cBhvr>
                                        <p:cTn id="34" dur="800" decel="100000" fill="hold"/>
                                        <p:tgtEl>
                                          <p:spTgt spid="1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800" decel="100000"/>
                                        <p:tgtEl>
                                          <p:spTgt spid="20"/>
                                        </p:tgtEl>
                                      </p:cBhvr>
                                    </p:animEffect>
                                    <p:anim calcmode="lin" valueType="num">
                                      <p:cBhvr>
                                        <p:cTn id="42" dur="800" decel="100000" fill="hold"/>
                                        <p:tgtEl>
                                          <p:spTgt spid="20"/>
                                        </p:tgtEl>
                                        <p:attrNameLst>
                                          <p:attrName>style.rotation</p:attrName>
                                        </p:attrNameLst>
                                      </p:cBhvr>
                                      <p:tavLst>
                                        <p:tav tm="0">
                                          <p:val>
                                            <p:fltVal val="-90"/>
                                          </p:val>
                                        </p:tav>
                                        <p:tav tm="100000">
                                          <p:val>
                                            <p:fltVal val="0"/>
                                          </p:val>
                                        </p:tav>
                                      </p:tavLst>
                                    </p:anim>
                                    <p:anim calcmode="lin" valueType="num">
                                      <p:cBhvr>
                                        <p:cTn id="43" dur="800" decel="100000" fill="hold"/>
                                        <p:tgtEl>
                                          <p:spTgt spid="20"/>
                                        </p:tgtEl>
                                        <p:attrNameLst>
                                          <p:attrName>ppt_x</p:attrName>
                                        </p:attrNameLst>
                                      </p:cBhvr>
                                      <p:tavLst>
                                        <p:tav tm="0">
                                          <p:val>
                                            <p:strVal val="#ppt_x+0.4"/>
                                          </p:val>
                                        </p:tav>
                                        <p:tav tm="100000">
                                          <p:val>
                                            <p:strVal val="#ppt_x-0.05"/>
                                          </p:val>
                                        </p:tav>
                                      </p:tavLst>
                                    </p:anim>
                                    <p:anim calcmode="lin" valueType="num">
                                      <p:cBhvr>
                                        <p:cTn id="44" dur="800" decel="100000" fill="hold"/>
                                        <p:tgtEl>
                                          <p:spTgt spid="2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800" decel="100000"/>
                                        <p:tgtEl>
                                          <p:spTgt spid="23"/>
                                        </p:tgtEl>
                                      </p:cBhvr>
                                    </p:animEffect>
                                    <p:anim calcmode="lin" valueType="num">
                                      <p:cBhvr>
                                        <p:cTn id="50" dur="800" decel="100000" fill="hold"/>
                                        <p:tgtEl>
                                          <p:spTgt spid="23"/>
                                        </p:tgtEl>
                                        <p:attrNameLst>
                                          <p:attrName>style.rotation</p:attrName>
                                        </p:attrNameLst>
                                      </p:cBhvr>
                                      <p:tavLst>
                                        <p:tav tm="0">
                                          <p:val>
                                            <p:fltVal val="-90"/>
                                          </p:val>
                                        </p:tav>
                                        <p:tav tm="100000">
                                          <p:val>
                                            <p:fltVal val="0"/>
                                          </p:val>
                                        </p:tav>
                                      </p:tavLst>
                                    </p:anim>
                                    <p:anim calcmode="lin" valueType="num">
                                      <p:cBhvr>
                                        <p:cTn id="51" dur="800" decel="100000" fill="hold"/>
                                        <p:tgtEl>
                                          <p:spTgt spid="23"/>
                                        </p:tgtEl>
                                        <p:attrNameLst>
                                          <p:attrName>ppt_x</p:attrName>
                                        </p:attrNameLst>
                                      </p:cBhvr>
                                      <p:tavLst>
                                        <p:tav tm="0">
                                          <p:val>
                                            <p:strVal val="#ppt_x+0.4"/>
                                          </p:val>
                                        </p:tav>
                                        <p:tav tm="100000">
                                          <p:val>
                                            <p:strVal val="#ppt_x-0.05"/>
                                          </p:val>
                                        </p:tav>
                                      </p:tavLst>
                                    </p:anim>
                                    <p:anim calcmode="lin" valueType="num">
                                      <p:cBhvr>
                                        <p:cTn id="52" dur="800" decel="100000" fill="hold"/>
                                        <p:tgtEl>
                                          <p:spTgt spid="23"/>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56" presetClass="path" presetSubtype="0" accel="50000" decel="50000" fill="hold" grpId="1" nodeType="withEffect">
                                  <p:stCondLst>
                                    <p:cond delay="0"/>
                                  </p:stCondLst>
                                  <p:childTnLst>
                                    <p:animMotion origin="layout" path="M 3.88889E-6 -3.33333E-6 L -0.05191 -0.54398 " pathEditMode="relative" rAng="0" ptsTypes="AA">
                                      <p:cBhvr>
                                        <p:cTn id="66" dur="2000" fill="hold"/>
                                        <p:tgtEl>
                                          <p:spTgt spid="19"/>
                                        </p:tgtEl>
                                        <p:attrNameLst>
                                          <p:attrName>ppt_x</p:attrName>
                                          <p:attrName>ppt_y</p:attrName>
                                        </p:attrNameLst>
                                      </p:cBhvr>
                                      <p:rCtr x="-26" y="-272"/>
                                    </p:animMotion>
                                  </p:childTnLst>
                                </p:cTn>
                              </p:par>
                              <p:par>
                                <p:cTn id="67" presetID="42" presetClass="path" presetSubtype="0" accel="50000" decel="50000" fill="hold" grpId="1" nodeType="withEffect">
                                  <p:stCondLst>
                                    <p:cond delay="0"/>
                                  </p:stCondLst>
                                  <p:childTnLst>
                                    <p:animMotion origin="layout" path="M 1.66667E-6 -3.33333E-6 L -0.25452 0.17547 " pathEditMode="relative" rAng="0" ptsTypes="AA">
                                      <p:cBhvr>
                                        <p:cTn id="68" dur="2000" fill="hold"/>
                                        <p:tgtEl>
                                          <p:spTgt spid="5"/>
                                        </p:tgtEl>
                                        <p:attrNameLst>
                                          <p:attrName>ppt_x</p:attrName>
                                          <p:attrName>ppt_y</p:attrName>
                                        </p:attrNameLst>
                                      </p:cBhvr>
                                      <p:rCtr x="-127" y="88"/>
                                    </p:animMotion>
                                  </p:childTnLst>
                                </p:cTn>
                              </p:par>
                              <p:par>
                                <p:cTn id="69" presetID="63" presetClass="path" presetSubtype="0" accel="50000" decel="50000" fill="hold" grpId="1" nodeType="withEffect">
                                  <p:stCondLst>
                                    <p:cond delay="0"/>
                                  </p:stCondLst>
                                  <p:childTnLst>
                                    <p:animMotion origin="layout" path="M 3.61111E-6 -1.85185E-6 L 0.09097 -0.5743 " pathEditMode="relative" rAng="0" ptsTypes="AA">
                                      <p:cBhvr>
                                        <p:cTn id="70" dur="2000" fill="hold"/>
                                        <p:tgtEl>
                                          <p:spTgt spid="23"/>
                                        </p:tgtEl>
                                        <p:attrNameLst>
                                          <p:attrName>ppt_x</p:attrName>
                                          <p:attrName>ppt_y</p:attrName>
                                        </p:attrNameLst>
                                      </p:cBhvr>
                                      <p:rCtr x="45" y="-287"/>
                                    </p:animMotion>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800" decel="100000"/>
                                        <p:tgtEl>
                                          <p:spTgt spid="27"/>
                                        </p:tgtEl>
                                      </p:cBhvr>
                                    </p:animEffect>
                                    <p:anim calcmode="lin" valueType="num">
                                      <p:cBhvr>
                                        <p:cTn id="76" dur="800" decel="100000" fill="hold"/>
                                        <p:tgtEl>
                                          <p:spTgt spid="27"/>
                                        </p:tgtEl>
                                        <p:attrNameLst>
                                          <p:attrName>style.rotation</p:attrName>
                                        </p:attrNameLst>
                                      </p:cBhvr>
                                      <p:tavLst>
                                        <p:tav tm="0">
                                          <p:val>
                                            <p:fltVal val="-90"/>
                                          </p:val>
                                        </p:tav>
                                        <p:tav tm="100000">
                                          <p:val>
                                            <p:fltVal val="0"/>
                                          </p:val>
                                        </p:tav>
                                      </p:tavLst>
                                    </p:anim>
                                    <p:anim calcmode="lin" valueType="num">
                                      <p:cBhvr>
                                        <p:cTn id="77" dur="800" decel="100000" fill="hold"/>
                                        <p:tgtEl>
                                          <p:spTgt spid="27"/>
                                        </p:tgtEl>
                                        <p:attrNameLst>
                                          <p:attrName>ppt_x</p:attrName>
                                        </p:attrNameLst>
                                      </p:cBhvr>
                                      <p:tavLst>
                                        <p:tav tm="0">
                                          <p:val>
                                            <p:strVal val="#ppt_x+0.4"/>
                                          </p:val>
                                        </p:tav>
                                        <p:tav tm="100000">
                                          <p:val>
                                            <p:strVal val="#ppt_x-0.05"/>
                                          </p:val>
                                        </p:tav>
                                      </p:tavLst>
                                    </p:anim>
                                    <p:anim calcmode="lin" valueType="num">
                                      <p:cBhvr>
                                        <p:cTn id="78" dur="800" decel="100000" fill="hold"/>
                                        <p:tgtEl>
                                          <p:spTgt spid="27"/>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800" decel="100000"/>
                                        <p:tgtEl>
                                          <p:spTgt spid="28"/>
                                        </p:tgtEl>
                                      </p:cBhvr>
                                    </p:animEffect>
                                    <p:anim calcmode="lin" valueType="num">
                                      <p:cBhvr>
                                        <p:cTn id="84" dur="800" decel="100000" fill="hold"/>
                                        <p:tgtEl>
                                          <p:spTgt spid="28"/>
                                        </p:tgtEl>
                                        <p:attrNameLst>
                                          <p:attrName>style.rotation</p:attrName>
                                        </p:attrNameLst>
                                      </p:cBhvr>
                                      <p:tavLst>
                                        <p:tav tm="0">
                                          <p:val>
                                            <p:fltVal val="-90"/>
                                          </p:val>
                                        </p:tav>
                                        <p:tav tm="100000">
                                          <p:val>
                                            <p:fltVal val="0"/>
                                          </p:val>
                                        </p:tav>
                                      </p:tavLst>
                                    </p:anim>
                                    <p:anim calcmode="lin" valueType="num">
                                      <p:cBhvr>
                                        <p:cTn id="85" dur="800" decel="100000" fill="hold"/>
                                        <p:tgtEl>
                                          <p:spTgt spid="28"/>
                                        </p:tgtEl>
                                        <p:attrNameLst>
                                          <p:attrName>ppt_x</p:attrName>
                                        </p:attrNameLst>
                                      </p:cBhvr>
                                      <p:tavLst>
                                        <p:tav tm="0">
                                          <p:val>
                                            <p:strVal val="#ppt_x+0.4"/>
                                          </p:val>
                                        </p:tav>
                                        <p:tav tm="100000">
                                          <p:val>
                                            <p:strVal val="#ppt_x-0.05"/>
                                          </p:val>
                                        </p:tav>
                                      </p:tavLst>
                                    </p:anim>
                                    <p:anim calcmode="lin" valueType="num">
                                      <p:cBhvr>
                                        <p:cTn id="86" dur="800" decel="100000" fill="hold"/>
                                        <p:tgtEl>
                                          <p:spTgt spid="28"/>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8" grpId="0"/>
      <p:bldP spid="18" grpId="1"/>
      <p:bldP spid="19" grpId="0"/>
      <p:bldP spid="19" grpId="1"/>
      <p:bldP spid="20" grpId="1"/>
      <p:bldP spid="21" grpId="0"/>
      <p:bldP spid="21" grpId="1"/>
      <p:bldP spid="22" grpId="0"/>
      <p:bldP spid="22" grpId="1"/>
      <p:bldP spid="23" grpId="1"/>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PRACTICAL IMPLICATIONS</a:t>
            </a:r>
            <a:endParaRPr lang="fr-FR" sz="2200" b="1" i="1" dirty="0">
              <a:solidFill>
                <a:schemeClr val="accent1"/>
              </a:solidFill>
              <a:latin typeface="Cambria" pitchFamily="18" charset="0"/>
            </a:endParaRPr>
          </a:p>
        </p:txBody>
      </p:sp>
      <p:sp>
        <p:nvSpPr>
          <p:cNvPr id="3" name="Rectangle 2"/>
          <p:cNvSpPr/>
          <p:nvPr/>
        </p:nvSpPr>
        <p:spPr>
          <a:xfrm>
            <a:off x="214314" y="1285860"/>
            <a:ext cx="8501090" cy="707886"/>
          </a:xfrm>
          <a:prstGeom prst="rect">
            <a:avLst/>
          </a:prstGeom>
        </p:spPr>
        <p:txBody>
          <a:bodyPr wrap="square">
            <a:spAutoFit/>
          </a:bodyPr>
          <a:lstStyle/>
          <a:p>
            <a:pPr algn="ctr"/>
            <a:r>
              <a:rPr lang="en-US" sz="2000" dirty="0" smtClean="0">
                <a:latin typeface="Cambria" pitchFamily="18" charset="0"/>
              </a:rPr>
              <a:t>Development companies proposing RE technologies need to place more emphasis on place-person </a:t>
            </a:r>
            <a:r>
              <a:rPr lang="en-US" sz="2000" dirty="0" err="1" smtClean="0">
                <a:latin typeface="Cambria" pitchFamily="18" charset="0"/>
              </a:rPr>
              <a:t>bondings</a:t>
            </a:r>
            <a:r>
              <a:rPr lang="en-US" sz="2000" dirty="0" smtClean="0">
                <a:latin typeface="Cambria" pitchFamily="18" charset="0"/>
              </a:rPr>
              <a:t> and associated symbolic meanings</a:t>
            </a:r>
            <a:endParaRPr lang="fr-FR" sz="2000" dirty="0">
              <a:latin typeface="Cambria" pitchFamily="18" charset="0"/>
            </a:endParaRPr>
          </a:p>
        </p:txBody>
      </p:sp>
      <p:sp>
        <p:nvSpPr>
          <p:cNvPr id="4" name="Rectangle 3"/>
          <p:cNvSpPr/>
          <p:nvPr/>
        </p:nvSpPr>
        <p:spPr>
          <a:xfrm>
            <a:off x="285720" y="785794"/>
            <a:ext cx="2849242" cy="400110"/>
          </a:xfrm>
          <a:prstGeom prst="rect">
            <a:avLst/>
          </a:prstGeom>
        </p:spPr>
        <p:txBody>
          <a:bodyPr wrap="none">
            <a:spAutoFit/>
          </a:bodyPr>
          <a:lstStyle/>
          <a:p>
            <a:r>
              <a:rPr lang="en-US" i="1" dirty="0" smtClean="0">
                <a:solidFill>
                  <a:schemeClr val="accent5">
                    <a:lumMod val="75000"/>
                  </a:schemeClr>
                </a:solidFill>
                <a:latin typeface="Cambria" pitchFamily="18" charset="0"/>
              </a:rPr>
              <a:t>McLachlan’s (2009) </a:t>
            </a:r>
            <a:r>
              <a:rPr lang="en-US" sz="2000" dirty="0" smtClean="0">
                <a:latin typeface="Cambria" pitchFamily="18" charset="0"/>
              </a:rPr>
              <a:t>claim :</a:t>
            </a:r>
          </a:p>
        </p:txBody>
      </p:sp>
      <p:sp>
        <p:nvSpPr>
          <p:cNvPr id="5" name="Rectangle 4"/>
          <p:cNvSpPr/>
          <p:nvPr/>
        </p:nvSpPr>
        <p:spPr>
          <a:xfrm>
            <a:off x="611560" y="3196896"/>
            <a:ext cx="7848872" cy="1323439"/>
          </a:xfrm>
          <a:prstGeom prst="rect">
            <a:avLst/>
          </a:prstGeom>
        </p:spPr>
        <p:txBody>
          <a:bodyPr wrap="square">
            <a:spAutoFit/>
          </a:bodyPr>
          <a:lstStyle/>
          <a:p>
            <a:pPr algn="ctr">
              <a:buFont typeface="Wingdings" pitchFamily="2" charset="2"/>
              <a:buChar char="§"/>
            </a:pPr>
            <a:r>
              <a:rPr lang="en-US" sz="2000" dirty="0" smtClean="0">
                <a:latin typeface="Cambria" pitchFamily="18" charset="0"/>
              </a:rPr>
              <a:t> better manage land–use changes</a:t>
            </a:r>
          </a:p>
          <a:p>
            <a:endParaRPr lang="en-US" sz="2000" dirty="0" smtClean="0">
              <a:latin typeface="Cambria" pitchFamily="18" charset="0"/>
            </a:endParaRPr>
          </a:p>
          <a:p>
            <a:pPr>
              <a:buFont typeface="Wingdings" pitchFamily="2" charset="2"/>
              <a:buChar char="§"/>
            </a:pPr>
            <a:r>
              <a:rPr lang="en-US" sz="2000" dirty="0" smtClean="0">
                <a:latin typeface="Cambria" pitchFamily="18" charset="0"/>
              </a:rPr>
              <a:t> increase chances of social acceptance among affected community members</a:t>
            </a:r>
            <a:endParaRPr lang="fr-FR" sz="2000" dirty="0" smtClean="0">
              <a:latin typeface="Cambria" pitchFamily="18" charset="0"/>
            </a:endParaRPr>
          </a:p>
        </p:txBody>
      </p:sp>
      <p:sp>
        <p:nvSpPr>
          <p:cNvPr id="6" name="Flèche vers le bas 5"/>
          <p:cNvSpPr/>
          <p:nvPr/>
        </p:nvSpPr>
        <p:spPr>
          <a:xfrm>
            <a:off x="3929058" y="2420888"/>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11560" y="5214950"/>
            <a:ext cx="3384376" cy="6623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fr-FR" sz="2000" b="1" dirty="0" err="1" smtClean="0">
                <a:latin typeface="Cambria" pitchFamily="18" charset="0"/>
              </a:rPr>
              <a:t>Suitable</a:t>
            </a:r>
            <a:r>
              <a:rPr lang="fr-FR" sz="2000" b="1" dirty="0" smtClean="0">
                <a:latin typeface="Cambria" pitchFamily="18" charset="0"/>
              </a:rPr>
              <a:t> RE </a:t>
            </a:r>
            <a:r>
              <a:rPr lang="fr-FR" sz="2000" b="1" dirty="0" err="1" smtClean="0">
                <a:latin typeface="Cambria" pitchFamily="18" charset="0"/>
              </a:rPr>
              <a:t>developments</a:t>
            </a:r>
            <a:endParaRPr lang="en-US" sz="2000" b="1" dirty="0">
              <a:latin typeface="Cambria" pitchFamily="18" charset="0"/>
            </a:endParaRPr>
          </a:p>
        </p:txBody>
      </p:sp>
      <p:sp>
        <p:nvSpPr>
          <p:cNvPr id="8" name="Rectangle à coins arrondis 7"/>
          <p:cNvSpPr/>
          <p:nvPr/>
        </p:nvSpPr>
        <p:spPr>
          <a:xfrm>
            <a:off x="4716016" y="5214950"/>
            <a:ext cx="3384376" cy="6623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err="1" smtClean="0">
                <a:latin typeface="Cambria" pitchFamily="18" charset="0"/>
              </a:rPr>
              <a:t>Suitable</a:t>
            </a:r>
            <a:r>
              <a:rPr lang="fr-FR" sz="2000" b="1" dirty="0" smtClean="0">
                <a:latin typeface="Cambria" pitchFamily="18" charset="0"/>
              </a:rPr>
              <a:t> </a:t>
            </a:r>
            <a:r>
              <a:rPr lang="fr-FR" sz="2000" b="1" dirty="0" err="1" smtClean="0">
                <a:latin typeface="Cambria" pitchFamily="18" charset="0"/>
              </a:rPr>
              <a:t>contexts</a:t>
            </a:r>
            <a:endParaRPr lang="en-US" sz="2000" b="1" dirty="0">
              <a:latin typeface="Cambria" pitchFamily="18" charset="0"/>
            </a:endParaRPr>
          </a:p>
        </p:txBody>
      </p:sp>
      <p:sp>
        <p:nvSpPr>
          <p:cNvPr id="10" name="Rectangle 9"/>
          <p:cNvSpPr/>
          <p:nvPr/>
        </p:nvSpPr>
        <p:spPr>
          <a:xfrm>
            <a:off x="142844" y="1948770"/>
            <a:ext cx="3084883" cy="400110"/>
          </a:xfrm>
          <a:prstGeom prst="rect">
            <a:avLst/>
          </a:prstGeom>
        </p:spPr>
        <p:txBody>
          <a:bodyPr wrap="none">
            <a:spAutoFit/>
          </a:bodyPr>
          <a:lstStyle/>
          <a:p>
            <a:r>
              <a:rPr lang="fr-FR" sz="2000" dirty="0" smtClean="0">
                <a:latin typeface="Cambria" pitchFamily="18" charset="0"/>
              </a:rPr>
              <a:t>Project managers </a:t>
            </a:r>
            <a:r>
              <a:rPr lang="fr-FR" sz="2000" dirty="0" err="1" smtClean="0">
                <a:latin typeface="Cambria" pitchFamily="18" charset="0"/>
              </a:rPr>
              <a:t>need</a:t>
            </a:r>
            <a:r>
              <a:rPr lang="fr-FR" sz="2000" dirty="0" smtClean="0">
                <a:latin typeface="Cambria" pitchFamily="18" charset="0"/>
              </a:rPr>
              <a:t> to :</a:t>
            </a:r>
          </a:p>
        </p:txBody>
      </p:sp>
      <p:sp>
        <p:nvSpPr>
          <p:cNvPr id="11" name="Rectangle 10"/>
          <p:cNvSpPr/>
          <p:nvPr/>
        </p:nvSpPr>
        <p:spPr>
          <a:xfrm>
            <a:off x="357190" y="2426609"/>
            <a:ext cx="4572000" cy="400110"/>
          </a:xfrm>
          <a:prstGeom prst="rect">
            <a:avLst/>
          </a:prstGeom>
        </p:spPr>
        <p:txBody>
          <a:bodyPr>
            <a:spAutoFit/>
          </a:bodyPr>
          <a:lstStyle/>
          <a:p>
            <a:pPr>
              <a:buFont typeface="Arial" pitchFamily="34" charset="0"/>
              <a:buChar char="•"/>
            </a:pPr>
            <a:r>
              <a:rPr lang="en-US" sz="2000" b="1" dirty="0" smtClean="0">
                <a:latin typeface="Cambria" pitchFamily="18" charset="0"/>
              </a:rPr>
              <a:t> Scan the external environment</a:t>
            </a:r>
          </a:p>
        </p:txBody>
      </p:sp>
      <p:sp>
        <p:nvSpPr>
          <p:cNvPr id="12" name="Rectangle 11"/>
          <p:cNvSpPr/>
          <p:nvPr/>
        </p:nvSpPr>
        <p:spPr>
          <a:xfrm>
            <a:off x="785786" y="2865130"/>
            <a:ext cx="8215370" cy="707886"/>
          </a:xfrm>
          <a:prstGeom prst="rect">
            <a:avLst/>
          </a:prstGeom>
        </p:spPr>
        <p:txBody>
          <a:bodyPr wrap="square">
            <a:spAutoFit/>
          </a:bodyPr>
          <a:lstStyle/>
          <a:p>
            <a:r>
              <a:rPr lang="en-US" sz="2000" i="1" dirty="0" smtClean="0">
                <a:latin typeface="Cambria" pitchFamily="18" charset="0"/>
              </a:rPr>
              <a:t>Mentally warn managers to the particular aspects of locations that require to be taken into consideration when executing plans</a:t>
            </a:r>
            <a:endParaRPr lang="fr-FR" sz="2000" i="1" dirty="0">
              <a:latin typeface="Cambria" pitchFamily="18" charset="0"/>
            </a:endParaRPr>
          </a:p>
        </p:txBody>
      </p:sp>
      <p:sp>
        <p:nvSpPr>
          <p:cNvPr id="13" name="Flèche droite 12"/>
          <p:cNvSpPr/>
          <p:nvPr/>
        </p:nvSpPr>
        <p:spPr>
          <a:xfrm>
            <a:off x="357190" y="2998662"/>
            <a:ext cx="28572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57158" y="3892986"/>
            <a:ext cx="8607330" cy="400110"/>
          </a:xfrm>
          <a:prstGeom prst="rect">
            <a:avLst/>
          </a:prstGeom>
        </p:spPr>
        <p:txBody>
          <a:bodyPr wrap="square">
            <a:spAutoFit/>
          </a:bodyPr>
          <a:lstStyle/>
          <a:p>
            <a:pPr>
              <a:buFont typeface="Arial" pitchFamily="34" charset="0"/>
              <a:buChar char="•"/>
            </a:pPr>
            <a:r>
              <a:rPr lang="en-US" sz="2000" dirty="0" smtClean="0">
                <a:latin typeface="Cambria" pitchFamily="18" charset="0"/>
              </a:rPr>
              <a:t> </a:t>
            </a:r>
            <a:r>
              <a:rPr lang="en-US" sz="2000" b="1" dirty="0" smtClean="0">
                <a:latin typeface="Cambria" pitchFamily="18" charset="0"/>
              </a:rPr>
              <a:t>Make sure that congruent outcomes are transmitted to local residents</a:t>
            </a:r>
            <a:endParaRPr lang="fr-FR" sz="2000" b="1" dirty="0" smtClean="0">
              <a:latin typeface="Cambria" pitchFamily="18" charset="0"/>
            </a:endParaRPr>
          </a:p>
        </p:txBody>
      </p:sp>
      <p:sp>
        <p:nvSpPr>
          <p:cNvPr id="15" name="Flèche droite 14"/>
          <p:cNvSpPr/>
          <p:nvPr/>
        </p:nvSpPr>
        <p:spPr>
          <a:xfrm>
            <a:off x="357158" y="4581128"/>
            <a:ext cx="28572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85786" y="4437112"/>
            <a:ext cx="2585580" cy="400110"/>
          </a:xfrm>
          <a:prstGeom prst="rect">
            <a:avLst/>
          </a:prstGeom>
        </p:spPr>
        <p:txBody>
          <a:bodyPr wrap="none">
            <a:spAutoFit/>
          </a:bodyPr>
          <a:lstStyle/>
          <a:p>
            <a:r>
              <a:rPr lang="en-US" sz="2000" i="1" dirty="0" smtClean="0">
                <a:latin typeface="Cambria" pitchFamily="18" charset="0"/>
              </a:rPr>
              <a:t>conveying</a:t>
            </a:r>
            <a:r>
              <a:rPr lang="fr-FR" sz="2000" i="1" dirty="0" smtClean="0">
                <a:latin typeface="Cambria" pitchFamily="18" charset="0"/>
              </a:rPr>
              <a:t> information</a:t>
            </a:r>
          </a:p>
        </p:txBody>
      </p:sp>
      <p:sp>
        <p:nvSpPr>
          <p:cNvPr id="17" name="Rectangle 16"/>
          <p:cNvSpPr/>
          <p:nvPr/>
        </p:nvSpPr>
        <p:spPr>
          <a:xfrm>
            <a:off x="3500430" y="4653136"/>
            <a:ext cx="3714776" cy="707886"/>
          </a:xfrm>
          <a:prstGeom prst="rect">
            <a:avLst/>
          </a:prstGeom>
        </p:spPr>
        <p:txBody>
          <a:bodyPr wrap="square">
            <a:spAutoFit/>
          </a:bodyPr>
          <a:lstStyle/>
          <a:p>
            <a:r>
              <a:rPr lang="en-US" sz="2000" i="1" dirty="0" smtClean="0">
                <a:latin typeface="Cambria" pitchFamily="18" charset="0"/>
              </a:rPr>
              <a:t>social media </a:t>
            </a:r>
          </a:p>
          <a:p>
            <a:r>
              <a:rPr lang="en-US" sz="2000" i="1" dirty="0" smtClean="0">
                <a:latin typeface="Cambria" pitchFamily="18" charset="0"/>
              </a:rPr>
              <a:t>interpersonal connections</a:t>
            </a:r>
            <a:endParaRPr lang="fr-FR" sz="2000" i="1" dirty="0" smtClean="0">
              <a:latin typeface="Cambria" pitchFamily="18" charset="0"/>
            </a:endParaRPr>
          </a:p>
        </p:txBody>
      </p:sp>
      <p:sp>
        <p:nvSpPr>
          <p:cNvPr id="18" name="Rectangle 17"/>
          <p:cNvSpPr/>
          <p:nvPr/>
        </p:nvSpPr>
        <p:spPr>
          <a:xfrm>
            <a:off x="357190" y="5589240"/>
            <a:ext cx="6929454" cy="400110"/>
          </a:xfrm>
          <a:prstGeom prst="rect">
            <a:avLst/>
          </a:prstGeom>
        </p:spPr>
        <p:txBody>
          <a:bodyPr wrap="square">
            <a:spAutoFit/>
          </a:bodyPr>
          <a:lstStyle/>
          <a:p>
            <a:pPr>
              <a:buFont typeface="Arial" pitchFamily="34" charset="0"/>
              <a:buChar char="•"/>
            </a:pPr>
            <a:r>
              <a:rPr lang="en-US" sz="2000" b="1" dirty="0" smtClean="0">
                <a:latin typeface="Cambria" pitchFamily="18" charset="0"/>
              </a:rPr>
              <a:t> Support and add value to the locals’ experiences</a:t>
            </a:r>
            <a:endParaRPr lang="fr-FR" sz="2000" b="1" dirty="0" smtClean="0">
              <a:latin typeface="Cambria" pitchFamily="18" charset="0"/>
            </a:endParaRPr>
          </a:p>
        </p:txBody>
      </p:sp>
      <p:sp>
        <p:nvSpPr>
          <p:cNvPr id="19" name="Flèche droite 18"/>
          <p:cNvSpPr/>
          <p:nvPr/>
        </p:nvSpPr>
        <p:spPr>
          <a:xfrm>
            <a:off x="357158" y="6165304"/>
            <a:ext cx="28572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85786" y="6021288"/>
            <a:ext cx="8358214" cy="707886"/>
          </a:xfrm>
          <a:prstGeom prst="rect">
            <a:avLst/>
          </a:prstGeom>
        </p:spPr>
        <p:txBody>
          <a:bodyPr wrap="square">
            <a:spAutoFit/>
          </a:bodyPr>
          <a:lstStyle/>
          <a:p>
            <a:r>
              <a:rPr lang="en-US" sz="2000" i="1" dirty="0" smtClean="0">
                <a:latin typeface="Cambria" pitchFamily="18" charset="0"/>
              </a:rPr>
              <a:t>creating favorable experiences during the stages of the project </a:t>
            </a:r>
          </a:p>
          <a:p>
            <a:r>
              <a:rPr lang="en-US" sz="2000" i="1" dirty="0" smtClean="0">
                <a:latin typeface="Cambria" pitchFamily="18" charset="0"/>
              </a:rPr>
              <a:t>development</a:t>
            </a:r>
            <a:endParaRPr lang="fr-FR" sz="2000" i="1" dirty="0" smtClean="0">
              <a:latin typeface="Cambria" pitchFamily="18" charset="0"/>
            </a:endParaRPr>
          </a:p>
        </p:txBody>
      </p:sp>
      <p:sp>
        <p:nvSpPr>
          <p:cNvPr id="21" name="Espace réservé du numéro de diapositive 20"/>
          <p:cNvSpPr>
            <a:spLocks noGrp="1"/>
          </p:cNvSpPr>
          <p:nvPr>
            <p:ph type="sldNum" sz="quarter" idx="12"/>
          </p:nvPr>
        </p:nvSpPr>
        <p:spPr/>
        <p:txBody>
          <a:bodyPr/>
          <a:lstStyle/>
          <a:p>
            <a:fld id="{8F70E9EF-B4AE-49B3-9F8F-02D4AD3B3D8A}"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800" decel="100000"/>
                                        <p:tgtEl>
                                          <p:spTgt spid="7"/>
                                        </p:tgtEl>
                                      </p:cBhvr>
                                    </p:animEffect>
                                    <p:anim calcmode="lin" valueType="num">
                                      <p:cBhvr>
                                        <p:cTn id="42" dur="800" decel="100000" fill="hold"/>
                                        <p:tgtEl>
                                          <p:spTgt spid="7"/>
                                        </p:tgtEl>
                                        <p:attrNameLst>
                                          <p:attrName>style.rotation</p:attrName>
                                        </p:attrNameLst>
                                      </p:cBhvr>
                                      <p:tavLst>
                                        <p:tav tm="0">
                                          <p:val>
                                            <p:fltVal val="-90"/>
                                          </p:val>
                                        </p:tav>
                                        <p:tav tm="100000">
                                          <p:val>
                                            <p:fltVal val="0"/>
                                          </p:val>
                                        </p:tav>
                                      </p:tavLst>
                                    </p:anim>
                                    <p:anim calcmode="lin" valueType="num">
                                      <p:cBhvr>
                                        <p:cTn id="43" dur="800" decel="100000" fill="hold"/>
                                        <p:tgtEl>
                                          <p:spTgt spid="7"/>
                                        </p:tgtEl>
                                        <p:attrNameLst>
                                          <p:attrName>ppt_x</p:attrName>
                                        </p:attrNameLst>
                                      </p:cBhvr>
                                      <p:tavLst>
                                        <p:tav tm="0">
                                          <p:val>
                                            <p:strVal val="#ppt_x+0.4"/>
                                          </p:val>
                                        </p:tav>
                                        <p:tav tm="100000">
                                          <p:val>
                                            <p:strVal val="#ppt_x-0.05"/>
                                          </p:val>
                                        </p:tav>
                                      </p:tavLst>
                                    </p:anim>
                                    <p:anim calcmode="lin" valueType="num">
                                      <p:cBhvr>
                                        <p:cTn id="44" dur="800" decel="100000" fill="hold"/>
                                        <p:tgtEl>
                                          <p:spTgt spid="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800" decel="100000"/>
                                        <p:tgtEl>
                                          <p:spTgt spid="8"/>
                                        </p:tgtEl>
                                      </p:cBhvr>
                                    </p:animEffect>
                                    <p:anim calcmode="lin" valueType="num">
                                      <p:cBhvr>
                                        <p:cTn id="50" dur="800" decel="100000" fill="hold"/>
                                        <p:tgtEl>
                                          <p:spTgt spid="8"/>
                                        </p:tgtEl>
                                        <p:attrNameLst>
                                          <p:attrName>style.rotation</p:attrName>
                                        </p:attrNameLst>
                                      </p:cBhvr>
                                      <p:tavLst>
                                        <p:tav tm="0">
                                          <p:val>
                                            <p:fltVal val="-90"/>
                                          </p:val>
                                        </p:tav>
                                        <p:tav tm="100000">
                                          <p:val>
                                            <p:fltVal val="0"/>
                                          </p:val>
                                        </p:tav>
                                      </p:tavLst>
                                    </p:anim>
                                    <p:anim calcmode="lin" valueType="num">
                                      <p:cBhvr>
                                        <p:cTn id="51" dur="800" decel="100000" fill="hold"/>
                                        <p:tgtEl>
                                          <p:spTgt spid="8"/>
                                        </p:tgtEl>
                                        <p:attrNameLst>
                                          <p:attrName>ppt_x</p:attrName>
                                        </p:attrNameLst>
                                      </p:cBhvr>
                                      <p:tavLst>
                                        <p:tav tm="0">
                                          <p:val>
                                            <p:strVal val="#ppt_x+0.4"/>
                                          </p:val>
                                        </p:tav>
                                        <p:tav tm="100000">
                                          <p:val>
                                            <p:strVal val="#ppt_x-0.05"/>
                                          </p:val>
                                        </p:tav>
                                      </p:tavLst>
                                    </p:anim>
                                    <p:anim calcmode="lin" valueType="num">
                                      <p:cBhvr>
                                        <p:cTn id="52" dur="800" decel="100000" fill="hold"/>
                                        <p:tgtEl>
                                          <p:spTgt spid="8"/>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decel="50000" fill="hold" grpId="1" nodeType="clickEffect">
                                  <p:stCondLst>
                                    <p:cond delay="0"/>
                                  </p:stCondLst>
                                  <p:childTnLst>
                                    <p:animMotion origin="layout" path="M 2.5E-6 4.58834E-6 L -0.00174 -0.63738 " pathEditMode="relative" rAng="0" ptsTypes="AA">
                                      <p:cBhvr>
                                        <p:cTn id="58" dur="2000" fill="hold"/>
                                        <p:tgtEl>
                                          <p:spTgt spid="7"/>
                                        </p:tgtEl>
                                        <p:attrNameLst>
                                          <p:attrName>ppt_x</p:attrName>
                                          <p:attrName>ppt_y</p:attrName>
                                        </p:attrNameLst>
                                      </p:cBhvr>
                                      <p:rCtr x="-1" y="-319"/>
                                    </p:animMotion>
                                  </p:childTnLst>
                                </p:cTn>
                              </p:par>
                              <p:par>
                                <p:cTn id="59" presetID="64" presetClass="path" presetSubtype="0" accel="50000" decel="50000" fill="hold" grpId="1" nodeType="withEffect">
                                  <p:stCondLst>
                                    <p:cond delay="0"/>
                                  </p:stCondLst>
                                  <p:childTnLst>
                                    <p:animMotion origin="layout" path="M 5E-6 4.58834E-6 L 0.00105 -0.63738 " pathEditMode="relative" rAng="0" ptsTypes="AA">
                                      <p:cBhvr>
                                        <p:cTn id="60" dur="2000" fill="hold"/>
                                        <p:tgtEl>
                                          <p:spTgt spid="8"/>
                                        </p:tgtEl>
                                        <p:attrNameLst>
                                          <p:attrName>ppt_x</p:attrName>
                                          <p:attrName>ppt_y</p:attrName>
                                        </p:attrNameLst>
                                      </p:cBhvr>
                                      <p:rCtr x="1" y="-319"/>
                                    </p:animMotion>
                                  </p:childTnLst>
                                </p:cTn>
                              </p:par>
                              <p:par>
                                <p:cTn id="61" presetID="1" presetClass="exit" presetSubtype="0" fill="hold" grpId="1" nodeType="withEffect">
                                  <p:stCondLst>
                                    <p:cond delay="0"/>
                                  </p:stCondLst>
                                  <p:childTnLst>
                                    <p:set>
                                      <p:cBhvr>
                                        <p:cTn id="62" dur="1" fill="hold">
                                          <p:stCondLst>
                                            <p:cond delay="0"/>
                                          </p:stCondLst>
                                        </p:cTn>
                                        <p:tgtEl>
                                          <p:spTgt spid="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800" decel="100000"/>
                                        <p:tgtEl>
                                          <p:spTgt spid="10"/>
                                        </p:tgtEl>
                                      </p:cBhvr>
                                    </p:animEffect>
                                    <p:anim calcmode="lin" valueType="num">
                                      <p:cBhvr>
                                        <p:cTn id="74" dur="800" decel="100000" fill="hold"/>
                                        <p:tgtEl>
                                          <p:spTgt spid="10"/>
                                        </p:tgtEl>
                                        <p:attrNameLst>
                                          <p:attrName>style.rotation</p:attrName>
                                        </p:attrNameLst>
                                      </p:cBhvr>
                                      <p:tavLst>
                                        <p:tav tm="0">
                                          <p:val>
                                            <p:fltVal val="-90"/>
                                          </p:val>
                                        </p:tav>
                                        <p:tav tm="100000">
                                          <p:val>
                                            <p:fltVal val="0"/>
                                          </p:val>
                                        </p:tav>
                                      </p:tavLst>
                                    </p:anim>
                                    <p:anim calcmode="lin" valueType="num">
                                      <p:cBhvr>
                                        <p:cTn id="75" dur="800" decel="100000" fill="hold"/>
                                        <p:tgtEl>
                                          <p:spTgt spid="10"/>
                                        </p:tgtEl>
                                        <p:attrNameLst>
                                          <p:attrName>ppt_x</p:attrName>
                                        </p:attrNameLst>
                                      </p:cBhvr>
                                      <p:tavLst>
                                        <p:tav tm="0">
                                          <p:val>
                                            <p:strVal val="#ppt_x+0.4"/>
                                          </p:val>
                                        </p:tav>
                                        <p:tav tm="100000">
                                          <p:val>
                                            <p:strVal val="#ppt_x-0.05"/>
                                          </p:val>
                                        </p:tav>
                                      </p:tavLst>
                                    </p:anim>
                                    <p:anim calcmode="lin" valueType="num">
                                      <p:cBhvr>
                                        <p:cTn id="76" dur="800" decel="100000" fill="hold"/>
                                        <p:tgtEl>
                                          <p:spTgt spid="10"/>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800" decel="100000"/>
                                        <p:tgtEl>
                                          <p:spTgt spid="11"/>
                                        </p:tgtEl>
                                      </p:cBhvr>
                                    </p:animEffect>
                                    <p:anim calcmode="lin" valueType="num">
                                      <p:cBhvr>
                                        <p:cTn id="82" dur="800" decel="100000" fill="hold"/>
                                        <p:tgtEl>
                                          <p:spTgt spid="11"/>
                                        </p:tgtEl>
                                        <p:attrNameLst>
                                          <p:attrName>style.rotation</p:attrName>
                                        </p:attrNameLst>
                                      </p:cBhvr>
                                      <p:tavLst>
                                        <p:tav tm="0">
                                          <p:val>
                                            <p:fltVal val="-90"/>
                                          </p:val>
                                        </p:tav>
                                        <p:tav tm="100000">
                                          <p:val>
                                            <p:fltVal val="0"/>
                                          </p:val>
                                        </p:tav>
                                      </p:tavLst>
                                    </p:anim>
                                    <p:anim calcmode="lin" valueType="num">
                                      <p:cBhvr>
                                        <p:cTn id="83" dur="800" decel="100000" fill="hold"/>
                                        <p:tgtEl>
                                          <p:spTgt spid="11"/>
                                        </p:tgtEl>
                                        <p:attrNameLst>
                                          <p:attrName>ppt_x</p:attrName>
                                        </p:attrNameLst>
                                      </p:cBhvr>
                                      <p:tavLst>
                                        <p:tav tm="0">
                                          <p:val>
                                            <p:strVal val="#ppt_x+0.4"/>
                                          </p:val>
                                        </p:tav>
                                        <p:tav tm="100000">
                                          <p:val>
                                            <p:strVal val="#ppt_x-0.05"/>
                                          </p:val>
                                        </p:tav>
                                      </p:tavLst>
                                    </p:anim>
                                    <p:anim calcmode="lin" valueType="num">
                                      <p:cBhvr>
                                        <p:cTn id="84" dur="800" decel="100000" fill="hold"/>
                                        <p:tgtEl>
                                          <p:spTgt spid="11"/>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87" presetID="30"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800" decel="100000"/>
                                        <p:tgtEl>
                                          <p:spTgt spid="12"/>
                                        </p:tgtEl>
                                      </p:cBhvr>
                                    </p:animEffect>
                                    <p:anim calcmode="lin" valueType="num">
                                      <p:cBhvr>
                                        <p:cTn id="90" dur="800" decel="100000" fill="hold"/>
                                        <p:tgtEl>
                                          <p:spTgt spid="12"/>
                                        </p:tgtEl>
                                        <p:attrNameLst>
                                          <p:attrName>style.rotation</p:attrName>
                                        </p:attrNameLst>
                                      </p:cBhvr>
                                      <p:tavLst>
                                        <p:tav tm="0">
                                          <p:val>
                                            <p:fltVal val="-90"/>
                                          </p:val>
                                        </p:tav>
                                        <p:tav tm="100000">
                                          <p:val>
                                            <p:fltVal val="0"/>
                                          </p:val>
                                        </p:tav>
                                      </p:tavLst>
                                    </p:anim>
                                    <p:anim calcmode="lin" valueType="num">
                                      <p:cBhvr>
                                        <p:cTn id="91" dur="800" decel="100000" fill="hold"/>
                                        <p:tgtEl>
                                          <p:spTgt spid="12"/>
                                        </p:tgtEl>
                                        <p:attrNameLst>
                                          <p:attrName>ppt_x</p:attrName>
                                        </p:attrNameLst>
                                      </p:cBhvr>
                                      <p:tavLst>
                                        <p:tav tm="0">
                                          <p:val>
                                            <p:strVal val="#ppt_x+0.4"/>
                                          </p:val>
                                        </p:tav>
                                        <p:tav tm="100000">
                                          <p:val>
                                            <p:strVal val="#ppt_x-0.05"/>
                                          </p:val>
                                        </p:tav>
                                      </p:tavLst>
                                    </p:anim>
                                    <p:anim calcmode="lin" valueType="num">
                                      <p:cBhvr>
                                        <p:cTn id="92" dur="800" decel="100000" fill="hold"/>
                                        <p:tgtEl>
                                          <p:spTgt spid="12"/>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95" presetID="30" presetClass="entr" presetSubtype="0"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800" decel="100000"/>
                                        <p:tgtEl>
                                          <p:spTgt spid="13"/>
                                        </p:tgtEl>
                                      </p:cBhvr>
                                    </p:animEffect>
                                    <p:anim calcmode="lin" valueType="num">
                                      <p:cBhvr>
                                        <p:cTn id="98" dur="800" decel="100000" fill="hold"/>
                                        <p:tgtEl>
                                          <p:spTgt spid="13"/>
                                        </p:tgtEl>
                                        <p:attrNameLst>
                                          <p:attrName>style.rotation</p:attrName>
                                        </p:attrNameLst>
                                      </p:cBhvr>
                                      <p:tavLst>
                                        <p:tav tm="0">
                                          <p:val>
                                            <p:fltVal val="-90"/>
                                          </p:val>
                                        </p:tav>
                                        <p:tav tm="100000">
                                          <p:val>
                                            <p:fltVal val="0"/>
                                          </p:val>
                                        </p:tav>
                                      </p:tavLst>
                                    </p:anim>
                                    <p:anim calcmode="lin" valueType="num">
                                      <p:cBhvr>
                                        <p:cTn id="99" dur="800" decel="100000" fill="hold"/>
                                        <p:tgtEl>
                                          <p:spTgt spid="13"/>
                                        </p:tgtEl>
                                        <p:attrNameLst>
                                          <p:attrName>ppt_x</p:attrName>
                                        </p:attrNameLst>
                                      </p:cBhvr>
                                      <p:tavLst>
                                        <p:tav tm="0">
                                          <p:val>
                                            <p:strVal val="#ppt_x+0.4"/>
                                          </p:val>
                                        </p:tav>
                                        <p:tav tm="100000">
                                          <p:val>
                                            <p:strVal val="#ppt_x-0.05"/>
                                          </p:val>
                                        </p:tav>
                                      </p:tavLst>
                                    </p:anim>
                                    <p:anim calcmode="lin" valueType="num">
                                      <p:cBhvr>
                                        <p:cTn id="100" dur="800" decel="100000" fill="hold"/>
                                        <p:tgtEl>
                                          <p:spTgt spid="13"/>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800" decel="100000"/>
                                        <p:tgtEl>
                                          <p:spTgt spid="14"/>
                                        </p:tgtEl>
                                      </p:cBhvr>
                                    </p:animEffect>
                                    <p:anim calcmode="lin" valueType="num">
                                      <p:cBhvr>
                                        <p:cTn id="108" dur="800" decel="100000" fill="hold"/>
                                        <p:tgtEl>
                                          <p:spTgt spid="14"/>
                                        </p:tgtEl>
                                        <p:attrNameLst>
                                          <p:attrName>style.rotation</p:attrName>
                                        </p:attrNameLst>
                                      </p:cBhvr>
                                      <p:tavLst>
                                        <p:tav tm="0">
                                          <p:val>
                                            <p:fltVal val="-90"/>
                                          </p:val>
                                        </p:tav>
                                        <p:tav tm="100000">
                                          <p:val>
                                            <p:fltVal val="0"/>
                                          </p:val>
                                        </p:tav>
                                      </p:tavLst>
                                    </p:anim>
                                    <p:anim calcmode="lin" valueType="num">
                                      <p:cBhvr>
                                        <p:cTn id="109" dur="800" decel="100000" fill="hold"/>
                                        <p:tgtEl>
                                          <p:spTgt spid="14"/>
                                        </p:tgtEl>
                                        <p:attrNameLst>
                                          <p:attrName>ppt_x</p:attrName>
                                        </p:attrNameLst>
                                      </p:cBhvr>
                                      <p:tavLst>
                                        <p:tav tm="0">
                                          <p:val>
                                            <p:strVal val="#ppt_x+0.4"/>
                                          </p:val>
                                        </p:tav>
                                        <p:tav tm="100000">
                                          <p:val>
                                            <p:strVal val="#ppt_x-0.05"/>
                                          </p:val>
                                        </p:tav>
                                      </p:tavLst>
                                    </p:anim>
                                    <p:anim calcmode="lin" valueType="num">
                                      <p:cBhvr>
                                        <p:cTn id="110" dur="800" decel="100000" fill="hold"/>
                                        <p:tgtEl>
                                          <p:spTgt spid="14"/>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13" presetID="30"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800" decel="100000"/>
                                        <p:tgtEl>
                                          <p:spTgt spid="15"/>
                                        </p:tgtEl>
                                      </p:cBhvr>
                                    </p:animEffect>
                                    <p:anim calcmode="lin" valueType="num">
                                      <p:cBhvr>
                                        <p:cTn id="116" dur="800" decel="100000" fill="hold"/>
                                        <p:tgtEl>
                                          <p:spTgt spid="15"/>
                                        </p:tgtEl>
                                        <p:attrNameLst>
                                          <p:attrName>style.rotation</p:attrName>
                                        </p:attrNameLst>
                                      </p:cBhvr>
                                      <p:tavLst>
                                        <p:tav tm="0">
                                          <p:val>
                                            <p:fltVal val="-90"/>
                                          </p:val>
                                        </p:tav>
                                        <p:tav tm="100000">
                                          <p:val>
                                            <p:fltVal val="0"/>
                                          </p:val>
                                        </p:tav>
                                      </p:tavLst>
                                    </p:anim>
                                    <p:anim calcmode="lin" valueType="num">
                                      <p:cBhvr>
                                        <p:cTn id="117" dur="800" decel="100000" fill="hold"/>
                                        <p:tgtEl>
                                          <p:spTgt spid="15"/>
                                        </p:tgtEl>
                                        <p:attrNameLst>
                                          <p:attrName>ppt_x</p:attrName>
                                        </p:attrNameLst>
                                      </p:cBhvr>
                                      <p:tavLst>
                                        <p:tav tm="0">
                                          <p:val>
                                            <p:strVal val="#ppt_x+0.4"/>
                                          </p:val>
                                        </p:tav>
                                        <p:tav tm="100000">
                                          <p:val>
                                            <p:strVal val="#ppt_x-0.05"/>
                                          </p:val>
                                        </p:tav>
                                      </p:tavLst>
                                    </p:anim>
                                    <p:anim calcmode="lin" valueType="num">
                                      <p:cBhvr>
                                        <p:cTn id="118" dur="800" decel="100000" fill="hold"/>
                                        <p:tgtEl>
                                          <p:spTgt spid="15"/>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21" presetID="30"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800" decel="100000"/>
                                        <p:tgtEl>
                                          <p:spTgt spid="16"/>
                                        </p:tgtEl>
                                      </p:cBhvr>
                                    </p:animEffect>
                                    <p:anim calcmode="lin" valueType="num">
                                      <p:cBhvr>
                                        <p:cTn id="124" dur="800" decel="100000" fill="hold"/>
                                        <p:tgtEl>
                                          <p:spTgt spid="16"/>
                                        </p:tgtEl>
                                        <p:attrNameLst>
                                          <p:attrName>style.rotation</p:attrName>
                                        </p:attrNameLst>
                                      </p:cBhvr>
                                      <p:tavLst>
                                        <p:tav tm="0">
                                          <p:val>
                                            <p:fltVal val="-90"/>
                                          </p:val>
                                        </p:tav>
                                        <p:tav tm="100000">
                                          <p:val>
                                            <p:fltVal val="0"/>
                                          </p:val>
                                        </p:tav>
                                      </p:tavLst>
                                    </p:anim>
                                    <p:anim calcmode="lin" valueType="num">
                                      <p:cBhvr>
                                        <p:cTn id="125" dur="800" decel="100000" fill="hold"/>
                                        <p:tgtEl>
                                          <p:spTgt spid="16"/>
                                        </p:tgtEl>
                                        <p:attrNameLst>
                                          <p:attrName>ppt_x</p:attrName>
                                        </p:attrNameLst>
                                      </p:cBhvr>
                                      <p:tavLst>
                                        <p:tav tm="0">
                                          <p:val>
                                            <p:strVal val="#ppt_x+0.4"/>
                                          </p:val>
                                        </p:tav>
                                        <p:tav tm="100000">
                                          <p:val>
                                            <p:strVal val="#ppt_x-0.05"/>
                                          </p:val>
                                        </p:tav>
                                      </p:tavLst>
                                    </p:anim>
                                    <p:anim calcmode="lin" valueType="num">
                                      <p:cBhvr>
                                        <p:cTn id="126" dur="800" decel="100000" fill="hold"/>
                                        <p:tgtEl>
                                          <p:spTgt spid="16"/>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129" presetID="30" presetClass="entr" presetSubtype="0" fill="hold" grpId="0" nodeType="with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800" decel="100000"/>
                                        <p:tgtEl>
                                          <p:spTgt spid="17"/>
                                        </p:tgtEl>
                                      </p:cBhvr>
                                    </p:animEffect>
                                    <p:anim calcmode="lin" valueType="num">
                                      <p:cBhvr>
                                        <p:cTn id="132" dur="800" decel="100000" fill="hold"/>
                                        <p:tgtEl>
                                          <p:spTgt spid="17"/>
                                        </p:tgtEl>
                                        <p:attrNameLst>
                                          <p:attrName>style.rotation</p:attrName>
                                        </p:attrNameLst>
                                      </p:cBhvr>
                                      <p:tavLst>
                                        <p:tav tm="0">
                                          <p:val>
                                            <p:fltVal val="-90"/>
                                          </p:val>
                                        </p:tav>
                                        <p:tav tm="100000">
                                          <p:val>
                                            <p:fltVal val="0"/>
                                          </p:val>
                                        </p:tav>
                                      </p:tavLst>
                                    </p:anim>
                                    <p:anim calcmode="lin" valueType="num">
                                      <p:cBhvr>
                                        <p:cTn id="133" dur="800" decel="100000" fill="hold"/>
                                        <p:tgtEl>
                                          <p:spTgt spid="17"/>
                                        </p:tgtEl>
                                        <p:attrNameLst>
                                          <p:attrName>ppt_x</p:attrName>
                                        </p:attrNameLst>
                                      </p:cBhvr>
                                      <p:tavLst>
                                        <p:tav tm="0">
                                          <p:val>
                                            <p:strVal val="#ppt_x+0.4"/>
                                          </p:val>
                                        </p:tav>
                                        <p:tav tm="100000">
                                          <p:val>
                                            <p:strVal val="#ppt_x-0.05"/>
                                          </p:val>
                                        </p:tav>
                                      </p:tavLst>
                                    </p:anim>
                                    <p:anim calcmode="lin" valueType="num">
                                      <p:cBhvr>
                                        <p:cTn id="134" dur="800" decel="100000" fill="hold"/>
                                        <p:tgtEl>
                                          <p:spTgt spid="17"/>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30" presetClass="entr" presetSubtype="0" fill="hold" grpId="0" nodeType="clickEffect">
                                  <p:stCondLst>
                                    <p:cond delay="0"/>
                                  </p:stCondLst>
                                  <p:childTnLst>
                                    <p:set>
                                      <p:cBhvr>
                                        <p:cTn id="140" dur="1" fill="hold">
                                          <p:stCondLst>
                                            <p:cond delay="0"/>
                                          </p:stCondLst>
                                        </p:cTn>
                                        <p:tgtEl>
                                          <p:spTgt spid="18"/>
                                        </p:tgtEl>
                                        <p:attrNameLst>
                                          <p:attrName>style.visibility</p:attrName>
                                        </p:attrNameLst>
                                      </p:cBhvr>
                                      <p:to>
                                        <p:strVal val="visible"/>
                                      </p:to>
                                    </p:set>
                                    <p:animEffect transition="in" filter="fade">
                                      <p:cBhvr>
                                        <p:cTn id="141" dur="800" decel="100000"/>
                                        <p:tgtEl>
                                          <p:spTgt spid="18"/>
                                        </p:tgtEl>
                                      </p:cBhvr>
                                    </p:animEffect>
                                    <p:anim calcmode="lin" valueType="num">
                                      <p:cBhvr>
                                        <p:cTn id="142" dur="800" decel="100000" fill="hold"/>
                                        <p:tgtEl>
                                          <p:spTgt spid="18"/>
                                        </p:tgtEl>
                                        <p:attrNameLst>
                                          <p:attrName>style.rotation</p:attrName>
                                        </p:attrNameLst>
                                      </p:cBhvr>
                                      <p:tavLst>
                                        <p:tav tm="0">
                                          <p:val>
                                            <p:fltVal val="-90"/>
                                          </p:val>
                                        </p:tav>
                                        <p:tav tm="100000">
                                          <p:val>
                                            <p:fltVal val="0"/>
                                          </p:val>
                                        </p:tav>
                                      </p:tavLst>
                                    </p:anim>
                                    <p:anim calcmode="lin" valueType="num">
                                      <p:cBhvr>
                                        <p:cTn id="143" dur="800" decel="100000" fill="hold"/>
                                        <p:tgtEl>
                                          <p:spTgt spid="18"/>
                                        </p:tgtEl>
                                        <p:attrNameLst>
                                          <p:attrName>ppt_x</p:attrName>
                                        </p:attrNameLst>
                                      </p:cBhvr>
                                      <p:tavLst>
                                        <p:tav tm="0">
                                          <p:val>
                                            <p:strVal val="#ppt_x+0.4"/>
                                          </p:val>
                                        </p:tav>
                                        <p:tav tm="100000">
                                          <p:val>
                                            <p:strVal val="#ppt_x-0.05"/>
                                          </p:val>
                                        </p:tav>
                                      </p:tavLst>
                                    </p:anim>
                                    <p:anim calcmode="lin" valueType="num">
                                      <p:cBhvr>
                                        <p:cTn id="144" dur="800" decel="100000" fill="hold"/>
                                        <p:tgtEl>
                                          <p:spTgt spid="18"/>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47" presetID="30" presetClass="entr" presetSubtype="0"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Effect transition="in" filter="fade">
                                      <p:cBhvr>
                                        <p:cTn id="149" dur="800" decel="100000"/>
                                        <p:tgtEl>
                                          <p:spTgt spid="19"/>
                                        </p:tgtEl>
                                      </p:cBhvr>
                                    </p:animEffect>
                                    <p:anim calcmode="lin" valueType="num">
                                      <p:cBhvr>
                                        <p:cTn id="150" dur="800" decel="100000" fill="hold"/>
                                        <p:tgtEl>
                                          <p:spTgt spid="19"/>
                                        </p:tgtEl>
                                        <p:attrNameLst>
                                          <p:attrName>style.rotation</p:attrName>
                                        </p:attrNameLst>
                                      </p:cBhvr>
                                      <p:tavLst>
                                        <p:tav tm="0">
                                          <p:val>
                                            <p:fltVal val="-90"/>
                                          </p:val>
                                        </p:tav>
                                        <p:tav tm="100000">
                                          <p:val>
                                            <p:fltVal val="0"/>
                                          </p:val>
                                        </p:tav>
                                      </p:tavLst>
                                    </p:anim>
                                    <p:anim calcmode="lin" valueType="num">
                                      <p:cBhvr>
                                        <p:cTn id="151" dur="800" decel="100000" fill="hold"/>
                                        <p:tgtEl>
                                          <p:spTgt spid="19"/>
                                        </p:tgtEl>
                                        <p:attrNameLst>
                                          <p:attrName>ppt_x</p:attrName>
                                        </p:attrNameLst>
                                      </p:cBhvr>
                                      <p:tavLst>
                                        <p:tav tm="0">
                                          <p:val>
                                            <p:strVal val="#ppt_x+0.4"/>
                                          </p:val>
                                        </p:tav>
                                        <p:tav tm="100000">
                                          <p:val>
                                            <p:strVal val="#ppt_x-0.05"/>
                                          </p:val>
                                        </p:tav>
                                      </p:tavLst>
                                    </p:anim>
                                    <p:anim calcmode="lin" valueType="num">
                                      <p:cBhvr>
                                        <p:cTn id="152" dur="800" decel="100000" fill="hold"/>
                                        <p:tgtEl>
                                          <p:spTgt spid="19"/>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55" presetID="30" presetClass="entr" presetSubtype="0" fill="hold" grpId="0" nodeType="with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800" decel="100000"/>
                                        <p:tgtEl>
                                          <p:spTgt spid="20"/>
                                        </p:tgtEl>
                                      </p:cBhvr>
                                    </p:animEffect>
                                    <p:anim calcmode="lin" valueType="num">
                                      <p:cBhvr>
                                        <p:cTn id="158" dur="800" decel="100000" fill="hold"/>
                                        <p:tgtEl>
                                          <p:spTgt spid="20"/>
                                        </p:tgtEl>
                                        <p:attrNameLst>
                                          <p:attrName>style.rotation</p:attrName>
                                        </p:attrNameLst>
                                      </p:cBhvr>
                                      <p:tavLst>
                                        <p:tav tm="0">
                                          <p:val>
                                            <p:fltVal val="-90"/>
                                          </p:val>
                                        </p:tav>
                                        <p:tav tm="100000">
                                          <p:val>
                                            <p:fltVal val="0"/>
                                          </p:val>
                                        </p:tav>
                                      </p:tavLst>
                                    </p:anim>
                                    <p:anim calcmode="lin" valueType="num">
                                      <p:cBhvr>
                                        <p:cTn id="159" dur="800" decel="100000" fill="hold"/>
                                        <p:tgtEl>
                                          <p:spTgt spid="20"/>
                                        </p:tgtEl>
                                        <p:attrNameLst>
                                          <p:attrName>ppt_x</p:attrName>
                                        </p:attrNameLst>
                                      </p:cBhvr>
                                      <p:tavLst>
                                        <p:tav tm="0">
                                          <p:val>
                                            <p:strVal val="#ppt_x+0.4"/>
                                          </p:val>
                                        </p:tav>
                                        <p:tav tm="100000">
                                          <p:val>
                                            <p:strVal val="#ppt_x-0.05"/>
                                          </p:val>
                                        </p:tav>
                                      </p:tavLst>
                                    </p:anim>
                                    <p:anim calcmode="lin" valueType="num">
                                      <p:cBhvr>
                                        <p:cTn id="160" dur="800" decel="100000" fill="hold"/>
                                        <p:tgtEl>
                                          <p:spTgt spid="20"/>
                                        </p:tgtEl>
                                        <p:attrNameLst>
                                          <p:attrName>ppt_y</p:attrName>
                                        </p:attrNameLst>
                                      </p:cBhvr>
                                      <p:tavLst>
                                        <p:tav tm="0">
                                          <p:val>
                                            <p:strVal val="#ppt_y-0.4"/>
                                          </p:val>
                                        </p:tav>
                                        <p:tav tm="100000">
                                          <p:val>
                                            <p:strVal val="#ppt_y+0.1"/>
                                          </p:val>
                                        </p:tav>
                                      </p:tavLst>
                                    </p:anim>
                                    <p:anim calcmode="lin" valueType="num">
                                      <p:cBhvr>
                                        <p:cTn id="16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6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animBg="1"/>
      <p:bldP spid="6" grpId="1" animBg="1"/>
      <p:bldP spid="7" grpId="0" animBg="1"/>
      <p:bldP spid="7" grpId="1" animBg="1"/>
      <p:bldP spid="8" grpId="0" animBg="1"/>
      <p:bldP spid="8" grpId="1" animBg="1"/>
      <p:bldP spid="10" grpId="0"/>
      <p:bldP spid="11" grpId="0"/>
      <p:bldP spid="12" grpId="0"/>
      <p:bldP spid="13" grpId="0" animBg="1"/>
      <p:bldP spid="14" grpId="0"/>
      <p:bldP spid="15" grpId="0" animBg="1"/>
      <p:bldP spid="16" grpId="0"/>
      <p:bldP spid="17" grpId="0"/>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9155"/>
            <a:ext cx="8572560" cy="430887"/>
          </a:xfrm>
          <a:prstGeom prst="rect">
            <a:avLst/>
          </a:prstGeom>
          <a:noFill/>
        </p:spPr>
        <p:txBody>
          <a:bodyPr wrap="square" rtlCol="0">
            <a:spAutoFit/>
          </a:bodyPr>
          <a:lstStyle/>
          <a:p>
            <a:r>
              <a:rPr lang="fr-FR" sz="2200" b="1" i="1" dirty="0" smtClean="0">
                <a:solidFill>
                  <a:schemeClr val="accent1"/>
                </a:solidFill>
                <a:latin typeface="Cambria" pitchFamily="18" charset="0"/>
              </a:rPr>
              <a:t>LIMITATIONS AND FUTURE RESEARCH PERSPECTIVES</a:t>
            </a:r>
            <a:endParaRPr lang="fr-FR" sz="2200" b="1" i="1" dirty="0">
              <a:solidFill>
                <a:schemeClr val="accent1"/>
              </a:solidFill>
              <a:latin typeface="Cambria" pitchFamily="18" charset="0"/>
            </a:endParaRPr>
          </a:p>
        </p:txBody>
      </p:sp>
      <p:cxnSp>
        <p:nvCxnSpPr>
          <p:cNvPr id="9" name="Connecteur droit 8"/>
          <p:cNvCxnSpPr/>
          <p:nvPr/>
        </p:nvCxnSpPr>
        <p:spPr>
          <a:xfrm rot="5400000">
            <a:off x="1999438" y="3714752"/>
            <a:ext cx="50006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28662" y="1124744"/>
            <a:ext cx="2612638" cy="400110"/>
          </a:xfrm>
          <a:prstGeom prst="rect">
            <a:avLst/>
          </a:prstGeom>
        </p:spPr>
        <p:txBody>
          <a:bodyPr wrap="none">
            <a:spAutoFit/>
          </a:bodyPr>
          <a:lstStyle/>
          <a:p>
            <a:r>
              <a:rPr lang="fr-FR" sz="2000" b="1" dirty="0" err="1" smtClean="0">
                <a:latin typeface="Cambria" pitchFamily="18" charset="0"/>
              </a:rPr>
              <a:t>precise</a:t>
            </a:r>
            <a:r>
              <a:rPr lang="fr-FR" sz="2000" b="1" dirty="0" smtClean="0">
                <a:latin typeface="Cambria" pitchFamily="18" charset="0"/>
              </a:rPr>
              <a:t> point in time</a:t>
            </a:r>
            <a:endParaRPr lang="fr-FR" sz="2000" b="1" dirty="0"/>
          </a:p>
        </p:txBody>
      </p:sp>
      <p:sp>
        <p:nvSpPr>
          <p:cNvPr id="13" name="Rectangle à coins arrondis 12"/>
          <p:cNvSpPr/>
          <p:nvPr/>
        </p:nvSpPr>
        <p:spPr>
          <a:xfrm>
            <a:off x="285720" y="620688"/>
            <a:ext cx="3998248" cy="482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ambria" pitchFamily="18" charset="0"/>
              </a:rPr>
              <a:t>The process of collecting data</a:t>
            </a:r>
            <a:endParaRPr lang="fr-FR" sz="2000" b="1" dirty="0"/>
          </a:p>
        </p:txBody>
      </p:sp>
      <p:sp>
        <p:nvSpPr>
          <p:cNvPr id="14" name="Rectangle 13"/>
          <p:cNvSpPr/>
          <p:nvPr/>
        </p:nvSpPr>
        <p:spPr>
          <a:xfrm>
            <a:off x="179512" y="1772816"/>
            <a:ext cx="4176464" cy="707886"/>
          </a:xfrm>
          <a:prstGeom prst="rect">
            <a:avLst/>
          </a:prstGeom>
        </p:spPr>
        <p:txBody>
          <a:bodyPr wrap="square">
            <a:spAutoFit/>
          </a:bodyPr>
          <a:lstStyle/>
          <a:p>
            <a:pPr algn="ctr"/>
            <a:r>
              <a:rPr lang="en-US" sz="2000" dirty="0" smtClean="0">
                <a:latin typeface="Cambria" pitchFamily="18" charset="0"/>
              </a:rPr>
              <a:t>temporal ordering of public responses: </a:t>
            </a:r>
            <a:endParaRPr lang="fr-FR" sz="2000" dirty="0" smtClean="0">
              <a:latin typeface="Cambria" pitchFamily="18" charset="0"/>
            </a:endParaRPr>
          </a:p>
        </p:txBody>
      </p:sp>
      <p:sp>
        <p:nvSpPr>
          <p:cNvPr id="19" name="Rectangle 18"/>
          <p:cNvSpPr/>
          <p:nvPr/>
        </p:nvSpPr>
        <p:spPr>
          <a:xfrm>
            <a:off x="107504" y="2433082"/>
            <a:ext cx="4535364" cy="707886"/>
          </a:xfrm>
          <a:prstGeom prst="rect">
            <a:avLst/>
          </a:prstGeom>
        </p:spPr>
        <p:txBody>
          <a:bodyPr wrap="square">
            <a:spAutoFit/>
          </a:bodyPr>
          <a:lstStyle/>
          <a:p>
            <a:pPr>
              <a:buFont typeface="Wingdings" pitchFamily="2" charset="2"/>
              <a:buChar char="§"/>
            </a:pPr>
            <a:r>
              <a:rPr lang="en-US" sz="2000" dirty="0" smtClean="0">
                <a:latin typeface="Cambria" pitchFamily="18" charset="0"/>
              </a:rPr>
              <a:t> cannot be evidenced</a:t>
            </a:r>
          </a:p>
          <a:p>
            <a:pPr>
              <a:buFont typeface="Wingdings" pitchFamily="2" charset="2"/>
              <a:buChar char="§"/>
            </a:pPr>
            <a:r>
              <a:rPr lang="en-US" sz="2000" dirty="0" smtClean="0">
                <a:latin typeface="Cambria" pitchFamily="18" charset="0"/>
              </a:rPr>
              <a:t> might be less linear than presented</a:t>
            </a:r>
            <a:endParaRPr lang="fr-FR" sz="2000" dirty="0" smtClean="0">
              <a:latin typeface="Cambria" pitchFamily="18" charset="0"/>
            </a:endParaRPr>
          </a:p>
        </p:txBody>
      </p:sp>
      <p:sp>
        <p:nvSpPr>
          <p:cNvPr id="20" name="ZoneTexte 19"/>
          <p:cNvSpPr txBox="1"/>
          <p:nvPr/>
        </p:nvSpPr>
        <p:spPr>
          <a:xfrm>
            <a:off x="-32" y="714356"/>
            <a:ext cx="428628" cy="430887"/>
          </a:xfrm>
          <a:prstGeom prst="rect">
            <a:avLst/>
          </a:prstGeom>
          <a:noFill/>
        </p:spPr>
        <p:txBody>
          <a:bodyPr wrap="square" rtlCol="0">
            <a:spAutoFit/>
          </a:bodyPr>
          <a:lstStyle/>
          <a:p>
            <a:r>
              <a:rPr lang="fr-FR" sz="2200" dirty="0" smtClean="0">
                <a:latin typeface="Cambria" pitchFamily="18" charset="0"/>
              </a:rPr>
              <a:t> </a:t>
            </a:r>
            <a:endParaRPr lang="fr-FR" sz="2200" dirty="0">
              <a:latin typeface="Cambria" pitchFamily="18" charset="0"/>
            </a:endParaRPr>
          </a:p>
        </p:txBody>
      </p:sp>
      <p:sp>
        <p:nvSpPr>
          <p:cNvPr id="22" name="Rectangle 21"/>
          <p:cNvSpPr/>
          <p:nvPr/>
        </p:nvSpPr>
        <p:spPr>
          <a:xfrm>
            <a:off x="4572000" y="1916832"/>
            <a:ext cx="3601627" cy="400110"/>
          </a:xfrm>
          <a:prstGeom prst="rect">
            <a:avLst/>
          </a:prstGeom>
        </p:spPr>
        <p:txBody>
          <a:bodyPr wrap="none">
            <a:spAutoFit/>
          </a:bodyPr>
          <a:lstStyle/>
          <a:p>
            <a:pPr>
              <a:buFont typeface="Wingdings" pitchFamily="2" charset="2"/>
              <a:buChar char="§"/>
            </a:pPr>
            <a:r>
              <a:rPr lang="en-US" sz="2000" dirty="0" smtClean="0">
                <a:latin typeface="Cambria" pitchFamily="18" charset="0"/>
              </a:rPr>
              <a:t> to adopt a longitudinal design</a:t>
            </a:r>
            <a:endParaRPr lang="fr-FR" sz="2000" dirty="0">
              <a:latin typeface="Cambria" pitchFamily="18" charset="0"/>
            </a:endParaRPr>
          </a:p>
        </p:txBody>
      </p:sp>
      <p:sp>
        <p:nvSpPr>
          <p:cNvPr id="16" name="Espace réservé du numéro de diapositive 15"/>
          <p:cNvSpPr>
            <a:spLocks noGrp="1"/>
          </p:cNvSpPr>
          <p:nvPr>
            <p:ph type="sldNum" sz="quarter" idx="12"/>
          </p:nvPr>
        </p:nvSpPr>
        <p:spPr/>
        <p:txBody>
          <a:bodyPr/>
          <a:lstStyle/>
          <a:p>
            <a:fld id="{8F70E9EF-B4AE-49B3-9F8F-02D4AD3B3D8A}" type="slidenum">
              <a:rPr lang="fr-FR" smtClean="0"/>
              <a:pPr/>
              <a:t>18</a:t>
            </a:fld>
            <a:endParaRPr lang="fr-FR"/>
          </a:p>
        </p:txBody>
      </p:sp>
      <p:cxnSp>
        <p:nvCxnSpPr>
          <p:cNvPr id="26" name="Connecteur droit avec flèche 25"/>
          <p:cNvCxnSpPr/>
          <p:nvPr/>
        </p:nvCxnSpPr>
        <p:spPr>
          <a:xfrm rot="5400000">
            <a:off x="1981646" y="1698874"/>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Rectangle à coins arrondis 26"/>
          <p:cNvSpPr/>
          <p:nvPr/>
        </p:nvSpPr>
        <p:spPr>
          <a:xfrm>
            <a:off x="323528" y="3356992"/>
            <a:ext cx="3960440"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ambria" pitchFamily="18" charset="0"/>
              </a:rPr>
              <a:t>Causal relationships</a:t>
            </a:r>
            <a:endParaRPr lang="fr-FR" sz="2000" b="1" dirty="0" smtClean="0">
              <a:latin typeface="Cambria" pitchFamily="18" charset="0"/>
            </a:endParaRPr>
          </a:p>
        </p:txBody>
      </p:sp>
      <p:sp>
        <p:nvSpPr>
          <p:cNvPr id="28" name="Rectangle à coins arrondis 27"/>
          <p:cNvSpPr/>
          <p:nvPr/>
        </p:nvSpPr>
        <p:spPr>
          <a:xfrm>
            <a:off x="323528" y="4725144"/>
            <a:ext cx="3960440"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err="1" smtClean="0">
                <a:latin typeface="Cambria" pitchFamily="18" charset="0"/>
              </a:rPr>
              <a:t>Moderating</a:t>
            </a:r>
            <a:r>
              <a:rPr lang="fr-FR" sz="2000" b="1" dirty="0" smtClean="0">
                <a:latin typeface="Cambria" pitchFamily="18" charset="0"/>
              </a:rPr>
              <a:t> factor</a:t>
            </a:r>
            <a:endParaRPr lang="fr-FR" sz="2000" b="1" dirty="0">
              <a:latin typeface="Cambria" pitchFamily="18" charset="0"/>
            </a:endParaRPr>
          </a:p>
        </p:txBody>
      </p:sp>
      <p:sp>
        <p:nvSpPr>
          <p:cNvPr id="29" name="Rectangle 28"/>
          <p:cNvSpPr/>
          <p:nvPr/>
        </p:nvSpPr>
        <p:spPr>
          <a:xfrm>
            <a:off x="71406" y="5229200"/>
            <a:ext cx="4356578" cy="400110"/>
          </a:xfrm>
          <a:prstGeom prst="rect">
            <a:avLst/>
          </a:prstGeom>
        </p:spPr>
        <p:txBody>
          <a:bodyPr wrap="square">
            <a:spAutoFit/>
          </a:bodyPr>
          <a:lstStyle/>
          <a:p>
            <a:pPr>
              <a:buFont typeface="Wingdings" pitchFamily="2" charset="2"/>
              <a:buChar char="§"/>
            </a:pPr>
            <a:r>
              <a:rPr lang="fr-FR" sz="2000" dirty="0" smtClean="0">
                <a:latin typeface="Cambria" pitchFamily="18" charset="0"/>
              </a:rPr>
              <a:t> </a:t>
            </a:r>
            <a:r>
              <a:rPr lang="fr-FR" sz="2000" dirty="0" err="1" smtClean="0">
                <a:latin typeface="Cambria" pitchFamily="18" charset="0"/>
              </a:rPr>
              <a:t>perceived</a:t>
            </a:r>
            <a:r>
              <a:rPr lang="fr-FR" sz="2000" dirty="0" smtClean="0">
                <a:latin typeface="Cambria" pitchFamily="18" charset="0"/>
              </a:rPr>
              <a:t> </a:t>
            </a:r>
            <a:r>
              <a:rPr lang="fr-FR" sz="2000" dirty="0" err="1" smtClean="0">
                <a:latin typeface="Cambria" pitchFamily="18" charset="0"/>
              </a:rPr>
              <a:t>project</a:t>
            </a:r>
            <a:r>
              <a:rPr lang="fr-FR" sz="2000" dirty="0" smtClean="0">
                <a:latin typeface="Cambria" pitchFamily="18" charset="0"/>
              </a:rPr>
              <a:t> </a:t>
            </a:r>
            <a:r>
              <a:rPr lang="fr-FR" sz="2000" dirty="0" err="1" smtClean="0">
                <a:latin typeface="Cambria" pitchFamily="18" charset="0"/>
              </a:rPr>
              <a:t>outcomes</a:t>
            </a:r>
            <a:r>
              <a:rPr lang="fr-FR" sz="2000" dirty="0" smtClean="0">
                <a:latin typeface="Cambria" pitchFamily="18" charset="0"/>
              </a:rPr>
              <a:t> (</a:t>
            </a:r>
            <a:r>
              <a:rPr lang="fr-FR" sz="2000" dirty="0" err="1" smtClean="0">
                <a:latin typeface="Cambria" pitchFamily="18" charset="0"/>
              </a:rPr>
              <a:t>PPOs</a:t>
            </a:r>
            <a:r>
              <a:rPr lang="fr-FR" sz="2000" dirty="0" smtClean="0">
                <a:latin typeface="Cambria" pitchFamily="18" charset="0"/>
              </a:rPr>
              <a:t>)</a:t>
            </a:r>
          </a:p>
        </p:txBody>
      </p:sp>
      <p:sp>
        <p:nvSpPr>
          <p:cNvPr id="30" name="ZoneTexte 29"/>
          <p:cNvSpPr txBox="1"/>
          <p:nvPr/>
        </p:nvSpPr>
        <p:spPr>
          <a:xfrm>
            <a:off x="179512" y="3861048"/>
            <a:ext cx="4536504" cy="707886"/>
          </a:xfrm>
          <a:prstGeom prst="rect">
            <a:avLst/>
          </a:prstGeom>
          <a:noFill/>
        </p:spPr>
        <p:txBody>
          <a:bodyPr wrap="square" rtlCol="0">
            <a:spAutoFit/>
          </a:bodyPr>
          <a:lstStyle/>
          <a:p>
            <a:pPr>
              <a:buFont typeface="Wingdings" pitchFamily="2" charset="2"/>
              <a:buChar char="§"/>
            </a:pPr>
            <a:r>
              <a:rPr lang="en-US" sz="2000" dirty="0" smtClean="0">
                <a:latin typeface="Cambria" pitchFamily="18" charset="0"/>
              </a:rPr>
              <a:t> cannot be evidenced from qualitative research techniques</a:t>
            </a:r>
            <a:endParaRPr lang="fr-FR" sz="2000" dirty="0"/>
          </a:p>
        </p:txBody>
      </p:sp>
      <p:sp>
        <p:nvSpPr>
          <p:cNvPr id="33" name="Rectangle 32"/>
          <p:cNvSpPr/>
          <p:nvPr/>
        </p:nvSpPr>
        <p:spPr>
          <a:xfrm>
            <a:off x="4572000" y="3861048"/>
            <a:ext cx="3881187" cy="1046440"/>
          </a:xfrm>
          <a:prstGeom prst="rect">
            <a:avLst/>
          </a:prstGeom>
        </p:spPr>
        <p:txBody>
          <a:bodyPr wrap="square">
            <a:spAutoFit/>
          </a:bodyPr>
          <a:lstStyle/>
          <a:p>
            <a:pPr>
              <a:buFont typeface="Wingdings" pitchFamily="2" charset="2"/>
              <a:buChar char="§"/>
            </a:pPr>
            <a:r>
              <a:rPr lang="en-US" sz="2000" dirty="0" smtClean="0">
                <a:latin typeface="Cambria" pitchFamily="18" charset="0"/>
              </a:rPr>
              <a:t> to apply quantitative techniques</a:t>
            </a:r>
          </a:p>
          <a:p>
            <a:r>
              <a:rPr lang="en-US" sz="2000" b="1" dirty="0" err="1" smtClean="0">
                <a:latin typeface="Cambria" pitchFamily="18" charset="0"/>
              </a:rPr>
              <a:t>Eg</a:t>
            </a:r>
            <a:r>
              <a:rPr lang="en-US" sz="2000" b="1" dirty="0" smtClean="0">
                <a:latin typeface="Cambria" pitchFamily="18" charset="0"/>
              </a:rPr>
              <a:t>. </a:t>
            </a:r>
            <a:r>
              <a:rPr lang="en-US" sz="2000" dirty="0" smtClean="0">
                <a:latin typeface="Cambria" pitchFamily="18" charset="0"/>
              </a:rPr>
              <a:t>Structural equation models</a:t>
            </a:r>
            <a:endParaRPr lang="fr-FR" sz="2000" dirty="0" smtClean="0">
              <a:latin typeface="Cambria" pitchFamily="18" charset="0"/>
            </a:endParaRPr>
          </a:p>
          <a:p>
            <a:endParaRPr lang="fr-FR" sz="2200" dirty="0">
              <a:latin typeface="Cambria" pitchFamily="18" charset="0"/>
            </a:endParaRPr>
          </a:p>
        </p:txBody>
      </p:sp>
      <p:sp>
        <p:nvSpPr>
          <p:cNvPr id="34" name="Rectangle à coins arrondis 33"/>
          <p:cNvSpPr/>
          <p:nvPr/>
        </p:nvSpPr>
        <p:spPr>
          <a:xfrm>
            <a:off x="4644008" y="4725144"/>
            <a:ext cx="3960440"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err="1" smtClean="0">
                <a:latin typeface="Cambria" pitchFamily="18" charset="0"/>
              </a:rPr>
              <a:t>Other</a:t>
            </a:r>
            <a:r>
              <a:rPr lang="fr-FR" sz="2000" b="1" dirty="0" smtClean="0">
                <a:latin typeface="Cambria" pitchFamily="18" charset="0"/>
              </a:rPr>
              <a:t> </a:t>
            </a:r>
            <a:r>
              <a:rPr lang="fr-FR" sz="2000" b="1" dirty="0" err="1" smtClean="0">
                <a:latin typeface="Cambria" pitchFamily="18" charset="0"/>
              </a:rPr>
              <a:t>factors</a:t>
            </a:r>
            <a:endParaRPr lang="fr-FR" sz="2000" b="1" dirty="0">
              <a:latin typeface="Cambria" pitchFamily="18" charset="0"/>
            </a:endParaRPr>
          </a:p>
        </p:txBody>
      </p:sp>
      <p:sp>
        <p:nvSpPr>
          <p:cNvPr id="35" name="Rectangle 34"/>
          <p:cNvSpPr/>
          <p:nvPr/>
        </p:nvSpPr>
        <p:spPr>
          <a:xfrm>
            <a:off x="4646890" y="5229200"/>
            <a:ext cx="3957558" cy="707886"/>
          </a:xfrm>
          <a:prstGeom prst="rect">
            <a:avLst/>
          </a:prstGeom>
        </p:spPr>
        <p:txBody>
          <a:bodyPr wrap="square">
            <a:spAutoFit/>
          </a:bodyPr>
          <a:lstStyle/>
          <a:p>
            <a:pPr>
              <a:buFont typeface="Wingdings" pitchFamily="2" charset="2"/>
              <a:buChar char="§"/>
            </a:pPr>
            <a:r>
              <a:rPr lang="en-US" sz="2000" dirty="0" smtClean="0">
                <a:latin typeface="Cambria" pitchFamily="18" charset="0"/>
              </a:rPr>
              <a:t> procedural justice in decision making                          </a:t>
            </a:r>
            <a:r>
              <a:rPr lang="en-US" sz="1600" dirty="0" smtClean="0">
                <a:solidFill>
                  <a:schemeClr val="accent5">
                    <a:lumMod val="75000"/>
                  </a:schemeClr>
                </a:solidFill>
                <a:latin typeface="Cambria" pitchFamily="18" charset="0"/>
              </a:rPr>
              <a:t>Gross, (2007)</a:t>
            </a:r>
            <a:endParaRPr lang="fr-FR" sz="1600" dirty="0" smtClean="0">
              <a:solidFill>
                <a:schemeClr val="accent5">
                  <a:lumMod val="75000"/>
                </a:schemeClr>
              </a:solidFill>
              <a:latin typeface="Cambria" pitchFamily="18" charset="0"/>
            </a:endParaRPr>
          </a:p>
        </p:txBody>
      </p:sp>
      <p:sp>
        <p:nvSpPr>
          <p:cNvPr id="36" name="Rectangle 35"/>
          <p:cNvSpPr/>
          <p:nvPr/>
        </p:nvSpPr>
        <p:spPr>
          <a:xfrm>
            <a:off x="4609620" y="5797713"/>
            <a:ext cx="4714908" cy="1015663"/>
          </a:xfrm>
          <a:prstGeom prst="rect">
            <a:avLst/>
          </a:prstGeom>
        </p:spPr>
        <p:txBody>
          <a:bodyPr wrap="square">
            <a:spAutoFit/>
          </a:bodyPr>
          <a:lstStyle/>
          <a:p>
            <a:pPr>
              <a:buFont typeface="Wingdings" pitchFamily="2" charset="2"/>
              <a:buChar char="§"/>
            </a:pPr>
            <a:r>
              <a:rPr lang="fr-FR" sz="2200" dirty="0" smtClean="0">
                <a:latin typeface="Cambria" pitchFamily="18" charset="0"/>
              </a:rPr>
              <a:t> </a:t>
            </a:r>
            <a:r>
              <a:rPr lang="fr-FR" sz="2000" dirty="0" smtClean="0">
                <a:latin typeface="Cambria" pitchFamily="18" charset="0"/>
              </a:rPr>
              <a:t>public trust in </a:t>
            </a:r>
            <a:r>
              <a:rPr lang="fr-FR" sz="2000" dirty="0" err="1" smtClean="0">
                <a:latin typeface="Cambria" pitchFamily="18" charset="0"/>
              </a:rPr>
              <a:t>stakeholders</a:t>
            </a:r>
            <a:endParaRPr lang="fr-FR" sz="2000" dirty="0" smtClean="0">
              <a:latin typeface="Cambria" pitchFamily="18" charset="0"/>
            </a:endParaRPr>
          </a:p>
          <a:p>
            <a:r>
              <a:rPr lang="fr-FR" sz="2000" b="1" dirty="0" err="1" smtClean="0">
                <a:latin typeface="Cambria" pitchFamily="18" charset="0"/>
              </a:rPr>
              <a:t>Eg</a:t>
            </a:r>
            <a:r>
              <a:rPr lang="fr-FR" sz="2000" b="1" dirty="0" smtClean="0">
                <a:latin typeface="Cambria" pitchFamily="18" charset="0"/>
              </a:rPr>
              <a:t>.</a:t>
            </a:r>
            <a:r>
              <a:rPr lang="fr-FR" sz="2000" dirty="0" smtClean="0">
                <a:latin typeface="Cambria" pitchFamily="18" charset="0"/>
              </a:rPr>
              <a:t> </a:t>
            </a:r>
            <a:r>
              <a:rPr lang="fr-FR" sz="2000" dirty="0" err="1" smtClean="0">
                <a:latin typeface="Cambria" pitchFamily="18" charset="0"/>
              </a:rPr>
              <a:t>Developers</a:t>
            </a:r>
            <a:r>
              <a:rPr lang="fr-FR" sz="2000" dirty="0" smtClean="0">
                <a:latin typeface="Cambria" pitchFamily="18" charset="0"/>
              </a:rPr>
              <a:t>, opposition groups</a:t>
            </a:r>
          </a:p>
          <a:p>
            <a:r>
              <a:rPr lang="fr-FR" sz="1600" dirty="0" smtClean="0">
                <a:solidFill>
                  <a:schemeClr val="accent5">
                    <a:lumMod val="75000"/>
                  </a:schemeClr>
                </a:solidFill>
                <a:latin typeface="Cambria" pitchFamily="18" charset="0"/>
              </a:rPr>
              <a:t>                                                   Walker et al.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800" decel="100000"/>
                                        <p:tgtEl>
                                          <p:spTgt spid="26"/>
                                        </p:tgtEl>
                                      </p:cBhvr>
                                    </p:animEffect>
                                    <p:anim calcmode="lin" valueType="num">
                                      <p:cBhvr>
                                        <p:cTn id="24" dur="800" decel="100000" fill="hold"/>
                                        <p:tgtEl>
                                          <p:spTgt spid="26"/>
                                        </p:tgtEl>
                                        <p:attrNameLst>
                                          <p:attrName>style.rotation</p:attrName>
                                        </p:attrNameLst>
                                      </p:cBhvr>
                                      <p:tavLst>
                                        <p:tav tm="0">
                                          <p:val>
                                            <p:fltVal val="-90"/>
                                          </p:val>
                                        </p:tav>
                                        <p:tav tm="100000">
                                          <p:val>
                                            <p:fltVal val="0"/>
                                          </p:val>
                                        </p:tav>
                                      </p:tavLst>
                                    </p:anim>
                                    <p:anim calcmode="lin" valueType="num">
                                      <p:cBhvr>
                                        <p:cTn id="25" dur="800" decel="100000" fill="hold"/>
                                        <p:tgtEl>
                                          <p:spTgt spid="26"/>
                                        </p:tgtEl>
                                        <p:attrNameLst>
                                          <p:attrName>ppt_x</p:attrName>
                                        </p:attrNameLst>
                                      </p:cBhvr>
                                      <p:tavLst>
                                        <p:tav tm="0">
                                          <p:val>
                                            <p:strVal val="#ppt_x+0.4"/>
                                          </p:val>
                                        </p:tav>
                                        <p:tav tm="100000">
                                          <p:val>
                                            <p:strVal val="#ppt_x-0.05"/>
                                          </p:val>
                                        </p:tav>
                                      </p:tavLst>
                                    </p:anim>
                                    <p:anim calcmode="lin" valueType="num">
                                      <p:cBhvr>
                                        <p:cTn id="26" dur="800" decel="100000" fill="hold"/>
                                        <p:tgtEl>
                                          <p:spTgt spid="2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800" decel="100000"/>
                                        <p:tgtEl>
                                          <p:spTgt spid="14"/>
                                        </p:tgtEl>
                                      </p:cBhvr>
                                    </p:animEffect>
                                    <p:anim calcmode="lin" valueType="num">
                                      <p:cBhvr>
                                        <p:cTn id="32" dur="800" decel="100000" fill="hold"/>
                                        <p:tgtEl>
                                          <p:spTgt spid="14"/>
                                        </p:tgtEl>
                                        <p:attrNameLst>
                                          <p:attrName>style.rotation</p:attrName>
                                        </p:attrNameLst>
                                      </p:cBhvr>
                                      <p:tavLst>
                                        <p:tav tm="0">
                                          <p:val>
                                            <p:fltVal val="-90"/>
                                          </p:val>
                                        </p:tav>
                                        <p:tav tm="100000">
                                          <p:val>
                                            <p:fltVal val="0"/>
                                          </p:val>
                                        </p:tav>
                                      </p:tavLst>
                                    </p:anim>
                                    <p:anim calcmode="lin" valueType="num">
                                      <p:cBhvr>
                                        <p:cTn id="33" dur="800" decel="100000" fill="hold"/>
                                        <p:tgtEl>
                                          <p:spTgt spid="14"/>
                                        </p:tgtEl>
                                        <p:attrNameLst>
                                          <p:attrName>ppt_x</p:attrName>
                                        </p:attrNameLst>
                                      </p:cBhvr>
                                      <p:tavLst>
                                        <p:tav tm="0">
                                          <p:val>
                                            <p:strVal val="#ppt_x+0.4"/>
                                          </p:val>
                                        </p:tav>
                                        <p:tav tm="100000">
                                          <p:val>
                                            <p:strVal val="#ppt_x-0.05"/>
                                          </p:val>
                                        </p:tav>
                                      </p:tavLst>
                                    </p:anim>
                                    <p:anim calcmode="lin" valueType="num">
                                      <p:cBhvr>
                                        <p:cTn id="34" dur="800" decel="100000" fill="hold"/>
                                        <p:tgtEl>
                                          <p:spTgt spid="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800" decel="100000"/>
                                        <p:tgtEl>
                                          <p:spTgt spid="19"/>
                                        </p:tgtEl>
                                      </p:cBhvr>
                                    </p:animEffect>
                                    <p:anim calcmode="lin" valueType="num">
                                      <p:cBhvr>
                                        <p:cTn id="40" dur="800" decel="100000" fill="hold"/>
                                        <p:tgtEl>
                                          <p:spTgt spid="19"/>
                                        </p:tgtEl>
                                        <p:attrNameLst>
                                          <p:attrName>style.rotation</p:attrName>
                                        </p:attrNameLst>
                                      </p:cBhvr>
                                      <p:tavLst>
                                        <p:tav tm="0">
                                          <p:val>
                                            <p:fltVal val="-90"/>
                                          </p:val>
                                        </p:tav>
                                        <p:tav tm="100000">
                                          <p:val>
                                            <p:fltVal val="0"/>
                                          </p:val>
                                        </p:tav>
                                      </p:tavLst>
                                    </p:anim>
                                    <p:anim calcmode="lin" valueType="num">
                                      <p:cBhvr>
                                        <p:cTn id="41" dur="800" decel="100000" fill="hold"/>
                                        <p:tgtEl>
                                          <p:spTgt spid="19"/>
                                        </p:tgtEl>
                                        <p:attrNameLst>
                                          <p:attrName>ppt_x</p:attrName>
                                        </p:attrNameLst>
                                      </p:cBhvr>
                                      <p:tavLst>
                                        <p:tav tm="0">
                                          <p:val>
                                            <p:strVal val="#ppt_x+0.4"/>
                                          </p:val>
                                        </p:tav>
                                        <p:tav tm="100000">
                                          <p:val>
                                            <p:strVal val="#ppt_x-0.05"/>
                                          </p:val>
                                        </p:tav>
                                      </p:tavLst>
                                    </p:anim>
                                    <p:anim calcmode="lin" valueType="num">
                                      <p:cBhvr>
                                        <p:cTn id="42" dur="800" decel="100000" fill="hold"/>
                                        <p:tgtEl>
                                          <p:spTgt spid="1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800" decel="100000"/>
                                        <p:tgtEl>
                                          <p:spTgt spid="27"/>
                                        </p:tgtEl>
                                      </p:cBhvr>
                                    </p:animEffect>
                                    <p:anim calcmode="lin" valueType="num">
                                      <p:cBhvr>
                                        <p:cTn id="50" dur="800" decel="100000" fill="hold"/>
                                        <p:tgtEl>
                                          <p:spTgt spid="27"/>
                                        </p:tgtEl>
                                        <p:attrNameLst>
                                          <p:attrName>style.rotation</p:attrName>
                                        </p:attrNameLst>
                                      </p:cBhvr>
                                      <p:tavLst>
                                        <p:tav tm="0">
                                          <p:val>
                                            <p:fltVal val="-90"/>
                                          </p:val>
                                        </p:tav>
                                        <p:tav tm="100000">
                                          <p:val>
                                            <p:fltVal val="0"/>
                                          </p:val>
                                        </p:tav>
                                      </p:tavLst>
                                    </p:anim>
                                    <p:anim calcmode="lin" valueType="num">
                                      <p:cBhvr>
                                        <p:cTn id="51" dur="800" decel="100000" fill="hold"/>
                                        <p:tgtEl>
                                          <p:spTgt spid="27"/>
                                        </p:tgtEl>
                                        <p:attrNameLst>
                                          <p:attrName>ppt_x</p:attrName>
                                        </p:attrNameLst>
                                      </p:cBhvr>
                                      <p:tavLst>
                                        <p:tav tm="0">
                                          <p:val>
                                            <p:strVal val="#ppt_x+0.4"/>
                                          </p:val>
                                        </p:tav>
                                        <p:tav tm="100000">
                                          <p:val>
                                            <p:strVal val="#ppt_x-0.05"/>
                                          </p:val>
                                        </p:tav>
                                      </p:tavLst>
                                    </p:anim>
                                    <p:anim calcmode="lin" valueType="num">
                                      <p:cBhvr>
                                        <p:cTn id="52" dur="800" decel="100000" fill="hold"/>
                                        <p:tgtEl>
                                          <p:spTgt spid="27"/>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55" presetID="3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800" decel="100000"/>
                                        <p:tgtEl>
                                          <p:spTgt spid="30"/>
                                        </p:tgtEl>
                                      </p:cBhvr>
                                    </p:animEffect>
                                    <p:anim calcmode="lin" valueType="num">
                                      <p:cBhvr>
                                        <p:cTn id="58" dur="800" decel="100000" fill="hold"/>
                                        <p:tgtEl>
                                          <p:spTgt spid="30"/>
                                        </p:tgtEl>
                                        <p:attrNameLst>
                                          <p:attrName>style.rotation</p:attrName>
                                        </p:attrNameLst>
                                      </p:cBhvr>
                                      <p:tavLst>
                                        <p:tav tm="0">
                                          <p:val>
                                            <p:fltVal val="-90"/>
                                          </p:val>
                                        </p:tav>
                                        <p:tav tm="100000">
                                          <p:val>
                                            <p:fltVal val="0"/>
                                          </p:val>
                                        </p:tav>
                                      </p:tavLst>
                                    </p:anim>
                                    <p:anim calcmode="lin" valueType="num">
                                      <p:cBhvr>
                                        <p:cTn id="59" dur="800" decel="100000" fill="hold"/>
                                        <p:tgtEl>
                                          <p:spTgt spid="30"/>
                                        </p:tgtEl>
                                        <p:attrNameLst>
                                          <p:attrName>ppt_x</p:attrName>
                                        </p:attrNameLst>
                                      </p:cBhvr>
                                      <p:tavLst>
                                        <p:tav tm="0">
                                          <p:val>
                                            <p:strVal val="#ppt_x+0.4"/>
                                          </p:val>
                                        </p:tav>
                                        <p:tav tm="100000">
                                          <p:val>
                                            <p:strVal val="#ppt_x-0.05"/>
                                          </p:val>
                                        </p:tav>
                                      </p:tavLst>
                                    </p:anim>
                                    <p:anim calcmode="lin" valueType="num">
                                      <p:cBhvr>
                                        <p:cTn id="60" dur="800" decel="100000" fill="hold"/>
                                        <p:tgtEl>
                                          <p:spTgt spid="3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800" decel="100000"/>
                                        <p:tgtEl>
                                          <p:spTgt spid="22"/>
                                        </p:tgtEl>
                                      </p:cBhvr>
                                    </p:animEffect>
                                    <p:anim calcmode="lin" valueType="num">
                                      <p:cBhvr>
                                        <p:cTn id="68" dur="800" decel="100000" fill="hold"/>
                                        <p:tgtEl>
                                          <p:spTgt spid="22"/>
                                        </p:tgtEl>
                                        <p:attrNameLst>
                                          <p:attrName>style.rotation</p:attrName>
                                        </p:attrNameLst>
                                      </p:cBhvr>
                                      <p:tavLst>
                                        <p:tav tm="0">
                                          <p:val>
                                            <p:fltVal val="-90"/>
                                          </p:val>
                                        </p:tav>
                                        <p:tav tm="100000">
                                          <p:val>
                                            <p:fltVal val="0"/>
                                          </p:val>
                                        </p:tav>
                                      </p:tavLst>
                                    </p:anim>
                                    <p:anim calcmode="lin" valueType="num">
                                      <p:cBhvr>
                                        <p:cTn id="69" dur="800" decel="100000" fill="hold"/>
                                        <p:tgtEl>
                                          <p:spTgt spid="22"/>
                                        </p:tgtEl>
                                        <p:attrNameLst>
                                          <p:attrName>ppt_x</p:attrName>
                                        </p:attrNameLst>
                                      </p:cBhvr>
                                      <p:tavLst>
                                        <p:tav tm="0">
                                          <p:val>
                                            <p:strVal val="#ppt_x+0.4"/>
                                          </p:val>
                                        </p:tav>
                                        <p:tav tm="100000">
                                          <p:val>
                                            <p:strVal val="#ppt_x-0.05"/>
                                          </p:val>
                                        </p:tav>
                                      </p:tavLst>
                                    </p:anim>
                                    <p:anim calcmode="lin" valueType="num">
                                      <p:cBhvr>
                                        <p:cTn id="70" dur="800" decel="100000" fill="hold"/>
                                        <p:tgtEl>
                                          <p:spTgt spid="22"/>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800" decel="100000"/>
                                        <p:tgtEl>
                                          <p:spTgt spid="33"/>
                                        </p:tgtEl>
                                      </p:cBhvr>
                                    </p:animEffect>
                                    <p:anim calcmode="lin" valueType="num">
                                      <p:cBhvr>
                                        <p:cTn id="78" dur="800" decel="100000" fill="hold"/>
                                        <p:tgtEl>
                                          <p:spTgt spid="33"/>
                                        </p:tgtEl>
                                        <p:attrNameLst>
                                          <p:attrName>style.rotation</p:attrName>
                                        </p:attrNameLst>
                                      </p:cBhvr>
                                      <p:tavLst>
                                        <p:tav tm="0">
                                          <p:val>
                                            <p:fltVal val="-90"/>
                                          </p:val>
                                        </p:tav>
                                        <p:tav tm="100000">
                                          <p:val>
                                            <p:fltVal val="0"/>
                                          </p:val>
                                        </p:tav>
                                      </p:tavLst>
                                    </p:anim>
                                    <p:anim calcmode="lin" valueType="num">
                                      <p:cBhvr>
                                        <p:cTn id="79" dur="800" decel="100000" fill="hold"/>
                                        <p:tgtEl>
                                          <p:spTgt spid="33"/>
                                        </p:tgtEl>
                                        <p:attrNameLst>
                                          <p:attrName>ppt_x</p:attrName>
                                        </p:attrNameLst>
                                      </p:cBhvr>
                                      <p:tavLst>
                                        <p:tav tm="0">
                                          <p:val>
                                            <p:strVal val="#ppt_x+0.4"/>
                                          </p:val>
                                        </p:tav>
                                        <p:tav tm="100000">
                                          <p:val>
                                            <p:strVal val="#ppt_x-0.05"/>
                                          </p:val>
                                        </p:tav>
                                      </p:tavLst>
                                    </p:anim>
                                    <p:anim calcmode="lin" valueType="num">
                                      <p:cBhvr>
                                        <p:cTn id="80" dur="800" decel="100000" fill="hold"/>
                                        <p:tgtEl>
                                          <p:spTgt spid="33"/>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800" decel="100000"/>
                                        <p:tgtEl>
                                          <p:spTgt spid="28"/>
                                        </p:tgtEl>
                                      </p:cBhvr>
                                    </p:animEffect>
                                    <p:anim calcmode="lin" valueType="num">
                                      <p:cBhvr>
                                        <p:cTn id="88" dur="800" decel="100000" fill="hold"/>
                                        <p:tgtEl>
                                          <p:spTgt spid="28"/>
                                        </p:tgtEl>
                                        <p:attrNameLst>
                                          <p:attrName>style.rotation</p:attrName>
                                        </p:attrNameLst>
                                      </p:cBhvr>
                                      <p:tavLst>
                                        <p:tav tm="0">
                                          <p:val>
                                            <p:fltVal val="-90"/>
                                          </p:val>
                                        </p:tav>
                                        <p:tav tm="100000">
                                          <p:val>
                                            <p:fltVal val="0"/>
                                          </p:val>
                                        </p:tav>
                                      </p:tavLst>
                                    </p:anim>
                                    <p:anim calcmode="lin" valueType="num">
                                      <p:cBhvr>
                                        <p:cTn id="89" dur="800" decel="100000" fill="hold"/>
                                        <p:tgtEl>
                                          <p:spTgt spid="28"/>
                                        </p:tgtEl>
                                        <p:attrNameLst>
                                          <p:attrName>ppt_x</p:attrName>
                                        </p:attrNameLst>
                                      </p:cBhvr>
                                      <p:tavLst>
                                        <p:tav tm="0">
                                          <p:val>
                                            <p:strVal val="#ppt_x+0.4"/>
                                          </p:val>
                                        </p:tav>
                                        <p:tav tm="100000">
                                          <p:val>
                                            <p:strVal val="#ppt_x-0.05"/>
                                          </p:val>
                                        </p:tav>
                                      </p:tavLst>
                                    </p:anim>
                                    <p:anim calcmode="lin" valueType="num">
                                      <p:cBhvr>
                                        <p:cTn id="90" dur="800" decel="100000" fill="hold"/>
                                        <p:tgtEl>
                                          <p:spTgt spid="28"/>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800" decel="100000"/>
                                        <p:tgtEl>
                                          <p:spTgt spid="29"/>
                                        </p:tgtEl>
                                      </p:cBhvr>
                                    </p:animEffect>
                                    <p:anim calcmode="lin" valueType="num">
                                      <p:cBhvr>
                                        <p:cTn id="96" dur="800" decel="100000" fill="hold"/>
                                        <p:tgtEl>
                                          <p:spTgt spid="29"/>
                                        </p:tgtEl>
                                        <p:attrNameLst>
                                          <p:attrName>style.rotation</p:attrName>
                                        </p:attrNameLst>
                                      </p:cBhvr>
                                      <p:tavLst>
                                        <p:tav tm="0">
                                          <p:val>
                                            <p:fltVal val="-90"/>
                                          </p:val>
                                        </p:tav>
                                        <p:tav tm="100000">
                                          <p:val>
                                            <p:fltVal val="0"/>
                                          </p:val>
                                        </p:tav>
                                      </p:tavLst>
                                    </p:anim>
                                    <p:anim calcmode="lin" valueType="num">
                                      <p:cBhvr>
                                        <p:cTn id="97" dur="800" decel="100000" fill="hold"/>
                                        <p:tgtEl>
                                          <p:spTgt spid="29"/>
                                        </p:tgtEl>
                                        <p:attrNameLst>
                                          <p:attrName>ppt_x</p:attrName>
                                        </p:attrNameLst>
                                      </p:cBhvr>
                                      <p:tavLst>
                                        <p:tav tm="0">
                                          <p:val>
                                            <p:strVal val="#ppt_x+0.4"/>
                                          </p:val>
                                        </p:tav>
                                        <p:tav tm="100000">
                                          <p:val>
                                            <p:strVal val="#ppt_x-0.05"/>
                                          </p:val>
                                        </p:tav>
                                      </p:tavLst>
                                    </p:anim>
                                    <p:anim calcmode="lin" valueType="num">
                                      <p:cBhvr>
                                        <p:cTn id="98" dur="800" decel="100000" fill="hold"/>
                                        <p:tgtEl>
                                          <p:spTgt spid="29"/>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800" decel="100000"/>
                                        <p:tgtEl>
                                          <p:spTgt spid="34"/>
                                        </p:tgtEl>
                                      </p:cBhvr>
                                    </p:animEffect>
                                    <p:anim calcmode="lin" valueType="num">
                                      <p:cBhvr>
                                        <p:cTn id="104" dur="800" decel="100000" fill="hold"/>
                                        <p:tgtEl>
                                          <p:spTgt spid="34"/>
                                        </p:tgtEl>
                                        <p:attrNameLst>
                                          <p:attrName>style.rotation</p:attrName>
                                        </p:attrNameLst>
                                      </p:cBhvr>
                                      <p:tavLst>
                                        <p:tav tm="0">
                                          <p:val>
                                            <p:fltVal val="-90"/>
                                          </p:val>
                                        </p:tav>
                                        <p:tav tm="100000">
                                          <p:val>
                                            <p:fltVal val="0"/>
                                          </p:val>
                                        </p:tav>
                                      </p:tavLst>
                                    </p:anim>
                                    <p:anim calcmode="lin" valueType="num">
                                      <p:cBhvr>
                                        <p:cTn id="105" dur="800" decel="100000" fill="hold"/>
                                        <p:tgtEl>
                                          <p:spTgt spid="34"/>
                                        </p:tgtEl>
                                        <p:attrNameLst>
                                          <p:attrName>ppt_x</p:attrName>
                                        </p:attrNameLst>
                                      </p:cBhvr>
                                      <p:tavLst>
                                        <p:tav tm="0">
                                          <p:val>
                                            <p:strVal val="#ppt_x+0.4"/>
                                          </p:val>
                                        </p:tav>
                                        <p:tav tm="100000">
                                          <p:val>
                                            <p:strVal val="#ppt_x-0.05"/>
                                          </p:val>
                                        </p:tav>
                                      </p:tavLst>
                                    </p:anim>
                                    <p:anim calcmode="lin" valueType="num">
                                      <p:cBhvr>
                                        <p:cTn id="106" dur="800" decel="100000" fill="hold"/>
                                        <p:tgtEl>
                                          <p:spTgt spid="34"/>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800" decel="100000"/>
                                        <p:tgtEl>
                                          <p:spTgt spid="35"/>
                                        </p:tgtEl>
                                      </p:cBhvr>
                                    </p:animEffect>
                                    <p:anim calcmode="lin" valueType="num">
                                      <p:cBhvr>
                                        <p:cTn id="112" dur="800" decel="100000" fill="hold"/>
                                        <p:tgtEl>
                                          <p:spTgt spid="35"/>
                                        </p:tgtEl>
                                        <p:attrNameLst>
                                          <p:attrName>style.rotation</p:attrName>
                                        </p:attrNameLst>
                                      </p:cBhvr>
                                      <p:tavLst>
                                        <p:tav tm="0">
                                          <p:val>
                                            <p:fltVal val="-90"/>
                                          </p:val>
                                        </p:tav>
                                        <p:tav tm="100000">
                                          <p:val>
                                            <p:fltVal val="0"/>
                                          </p:val>
                                        </p:tav>
                                      </p:tavLst>
                                    </p:anim>
                                    <p:anim calcmode="lin" valueType="num">
                                      <p:cBhvr>
                                        <p:cTn id="113" dur="800" decel="100000" fill="hold"/>
                                        <p:tgtEl>
                                          <p:spTgt spid="35"/>
                                        </p:tgtEl>
                                        <p:attrNameLst>
                                          <p:attrName>ppt_x</p:attrName>
                                        </p:attrNameLst>
                                      </p:cBhvr>
                                      <p:tavLst>
                                        <p:tav tm="0">
                                          <p:val>
                                            <p:strVal val="#ppt_x+0.4"/>
                                          </p:val>
                                        </p:tav>
                                        <p:tav tm="100000">
                                          <p:val>
                                            <p:strVal val="#ppt_x-0.05"/>
                                          </p:val>
                                        </p:tav>
                                      </p:tavLst>
                                    </p:anim>
                                    <p:anim calcmode="lin" valueType="num">
                                      <p:cBhvr>
                                        <p:cTn id="114" dur="800" decel="100000" fill="hold"/>
                                        <p:tgtEl>
                                          <p:spTgt spid="35"/>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800" decel="100000"/>
                                        <p:tgtEl>
                                          <p:spTgt spid="36"/>
                                        </p:tgtEl>
                                      </p:cBhvr>
                                    </p:animEffect>
                                    <p:anim calcmode="lin" valueType="num">
                                      <p:cBhvr>
                                        <p:cTn id="120" dur="800" decel="100000" fill="hold"/>
                                        <p:tgtEl>
                                          <p:spTgt spid="36"/>
                                        </p:tgtEl>
                                        <p:attrNameLst>
                                          <p:attrName>style.rotation</p:attrName>
                                        </p:attrNameLst>
                                      </p:cBhvr>
                                      <p:tavLst>
                                        <p:tav tm="0">
                                          <p:val>
                                            <p:fltVal val="-90"/>
                                          </p:val>
                                        </p:tav>
                                        <p:tav tm="100000">
                                          <p:val>
                                            <p:fltVal val="0"/>
                                          </p:val>
                                        </p:tav>
                                      </p:tavLst>
                                    </p:anim>
                                    <p:anim calcmode="lin" valueType="num">
                                      <p:cBhvr>
                                        <p:cTn id="121" dur="800" decel="100000" fill="hold"/>
                                        <p:tgtEl>
                                          <p:spTgt spid="36"/>
                                        </p:tgtEl>
                                        <p:attrNameLst>
                                          <p:attrName>ppt_x</p:attrName>
                                        </p:attrNameLst>
                                      </p:cBhvr>
                                      <p:tavLst>
                                        <p:tav tm="0">
                                          <p:val>
                                            <p:strVal val="#ppt_x+0.4"/>
                                          </p:val>
                                        </p:tav>
                                        <p:tav tm="100000">
                                          <p:val>
                                            <p:strVal val="#ppt_x-0.05"/>
                                          </p:val>
                                        </p:tav>
                                      </p:tavLst>
                                    </p:anim>
                                    <p:anim calcmode="lin" valueType="num">
                                      <p:cBhvr>
                                        <p:cTn id="122" dur="800" decel="100000" fill="hold"/>
                                        <p:tgtEl>
                                          <p:spTgt spid="36"/>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19" grpId="0"/>
      <p:bldP spid="22" grpId="0"/>
      <p:bldP spid="27" grpId="0" animBg="1"/>
      <p:bldP spid="28" grpId="0" animBg="1"/>
      <p:bldP spid="29" grpId="0"/>
      <p:bldP spid="30" grpId="0"/>
      <p:bldP spid="33" grpId="0"/>
      <p:bldP spid="34" grpId="0" animBg="1"/>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19</a:t>
            </a:fld>
            <a:endParaRPr lang="fr-FR"/>
          </a:p>
        </p:txBody>
      </p:sp>
      <p:pic>
        <p:nvPicPr>
          <p:cNvPr id="1026" name="Picture 2" descr="C:\Users\client\Desktop\IMG_31032014_150053.png"/>
          <p:cNvPicPr>
            <a:picLocks noChangeAspect="1" noChangeArrowheads="1"/>
          </p:cNvPicPr>
          <p:nvPr/>
        </p:nvPicPr>
        <p:blipFill>
          <a:blip r:embed="rId2" cstate="print"/>
          <a:srcRect/>
          <a:stretch>
            <a:fillRect/>
          </a:stretch>
        </p:blipFill>
        <p:spPr bwMode="auto">
          <a:xfrm>
            <a:off x="0" y="-24"/>
            <a:ext cx="9286908" cy="6858000"/>
          </a:xfrm>
          <a:prstGeom prst="rect">
            <a:avLst/>
          </a:prstGeom>
          <a:noFill/>
        </p:spPr>
      </p:pic>
      <p:sp>
        <p:nvSpPr>
          <p:cNvPr id="4" name="ZoneTexte 3"/>
          <p:cNvSpPr txBox="1"/>
          <p:nvPr/>
        </p:nvSpPr>
        <p:spPr>
          <a:xfrm>
            <a:off x="6088158" y="692696"/>
            <a:ext cx="3055842" cy="1569660"/>
          </a:xfrm>
          <a:prstGeom prst="rect">
            <a:avLst/>
          </a:prstGeom>
          <a:noFill/>
        </p:spPr>
        <p:txBody>
          <a:bodyPr wrap="square" rtlCol="0">
            <a:spAutoFit/>
          </a:bodyPr>
          <a:lstStyle/>
          <a:p>
            <a:r>
              <a:rPr lang="fr-FR" sz="2400" b="1" dirty="0" smtClean="0">
                <a:latin typeface="Kristen ITC" pitchFamily="66" charset="0"/>
                <a:ea typeface="Times New Roman" pitchFamily="18" charset="0"/>
                <a:cs typeface="Times New Roman" pitchFamily="18" charset="0"/>
              </a:rPr>
              <a:t>THANK YOU </a:t>
            </a:r>
          </a:p>
          <a:p>
            <a:r>
              <a:rPr lang="fr-FR" sz="2400" b="1" dirty="0" smtClean="0">
                <a:latin typeface="Kristen ITC" pitchFamily="66" charset="0"/>
                <a:ea typeface="Times New Roman" pitchFamily="18" charset="0"/>
                <a:cs typeface="Times New Roman" pitchFamily="18" charset="0"/>
              </a:rPr>
              <a:t>      FOR</a:t>
            </a:r>
          </a:p>
          <a:p>
            <a:r>
              <a:rPr lang="fr-FR" sz="2400" b="1" dirty="0" smtClean="0">
                <a:latin typeface="Kristen ITC" pitchFamily="66" charset="0"/>
                <a:ea typeface="Times New Roman" pitchFamily="18" charset="0"/>
                <a:cs typeface="Times New Roman" pitchFamily="18" charset="0"/>
              </a:rPr>
              <a:t>         YOUR </a:t>
            </a:r>
          </a:p>
          <a:p>
            <a:r>
              <a:rPr lang="fr-FR" sz="2400" b="1" dirty="0" smtClean="0">
                <a:latin typeface="Kristen ITC" pitchFamily="66" charset="0"/>
                <a:ea typeface="Times New Roman" pitchFamily="18" charset="0"/>
                <a:cs typeface="Times New Roman" pitchFamily="18" charset="0"/>
              </a:rPr>
              <a:t>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pPr algn="ctr"/>
            <a:r>
              <a:rPr lang="fr-FR" sz="3200" b="1" i="1" dirty="0" err="1" smtClean="0">
                <a:solidFill>
                  <a:schemeClr val="accent1"/>
                </a:solidFill>
                <a:latin typeface="Cambria" pitchFamily="18" charset="0"/>
                <a:ea typeface="+mn-ea"/>
                <a:cs typeface="+mn-cs"/>
              </a:rPr>
              <a:t>Outline</a:t>
            </a:r>
            <a:endParaRPr lang="fr-FR" sz="3200" b="1" i="1" dirty="0">
              <a:solidFill>
                <a:schemeClr val="accent1"/>
              </a:solidFill>
              <a:latin typeface="Cambria" pitchFamily="18" charset="0"/>
              <a:ea typeface="+mn-ea"/>
              <a:cs typeface="+mn-cs"/>
            </a:endParaRPr>
          </a:p>
        </p:txBody>
      </p:sp>
      <p:sp>
        <p:nvSpPr>
          <p:cNvPr id="3" name="Espace réservé du contenu 2"/>
          <p:cNvSpPr>
            <a:spLocks noGrp="1"/>
          </p:cNvSpPr>
          <p:nvPr>
            <p:ph sz="quarter" idx="1"/>
          </p:nvPr>
        </p:nvSpPr>
        <p:spPr>
          <a:xfrm>
            <a:off x="457200" y="1357298"/>
            <a:ext cx="7467600" cy="5500702"/>
          </a:xfrm>
        </p:spPr>
        <p:txBody>
          <a:bodyPr>
            <a:normAutofit fontScale="70000" lnSpcReduction="20000"/>
          </a:bodyPr>
          <a:lstStyle/>
          <a:p>
            <a:pPr>
              <a:lnSpc>
                <a:spcPct val="160000"/>
              </a:lnSpc>
            </a:pPr>
            <a:r>
              <a:rPr lang="en-US" sz="2800" dirty="0" smtClean="0">
                <a:latin typeface="Cambria" pitchFamily="18" charset="0"/>
              </a:rPr>
              <a:t>Problematic and context</a:t>
            </a:r>
          </a:p>
          <a:p>
            <a:pPr>
              <a:lnSpc>
                <a:spcPct val="120000"/>
              </a:lnSpc>
              <a:buNone/>
            </a:pPr>
            <a:r>
              <a:rPr lang="en-US" sz="2800" dirty="0" smtClean="0">
                <a:latin typeface="Cambria" pitchFamily="18" charset="0"/>
              </a:rPr>
              <a:t>                  Research questions</a:t>
            </a:r>
          </a:p>
          <a:p>
            <a:pPr>
              <a:lnSpc>
                <a:spcPct val="120000"/>
              </a:lnSpc>
              <a:buNone/>
            </a:pPr>
            <a:r>
              <a:rPr lang="en-US" sz="2800" dirty="0" smtClean="0">
                <a:latin typeface="Cambria" pitchFamily="18" charset="0"/>
              </a:rPr>
              <a:t>                  Objectives</a:t>
            </a:r>
          </a:p>
          <a:p>
            <a:pPr>
              <a:lnSpc>
                <a:spcPct val="160000"/>
              </a:lnSpc>
            </a:pPr>
            <a:r>
              <a:rPr lang="en-US" sz="2800" dirty="0" smtClean="0">
                <a:latin typeface="Cambria" pitchFamily="18" charset="0"/>
              </a:rPr>
              <a:t>Literature review</a:t>
            </a:r>
          </a:p>
          <a:p>
            <a:pPr>
              <a:buNone/>
            </a:pPr>
            <a:r>
              <a:rPr lang="en-US" sz="2800" dirty="0" smtClean="0">
                <a:latin typeface="Cambria" pitchFamily="18" charset="0"/>
              </a:rPr>
              <a:t>                   Chapter one</a:t>
            </a:r>
          </a:p>
          <a:p>
            <a:pPr>
              <a:buNone/>
            </a:pPr>
            <a:r>
              <a:rPr lang="en-US" sz="2800" dirty="0" smtClean="0">
                <a:latin typeface="Cambria" pitchFamily="18" charset="0"/>
              </a:rPr>
              <a:t>                   Chapter two</a:t>
            </a:r>
          </a:p>
          <a:p>
            <a:pPr>
              <a:buNone/>
            </a:pPr>
            <a:r>
              <a:rPr lang="en-US" sz="2800" dirty="0" smtClean="0">
                <a:latin typeface="Cambria" pitchFamily="18" charset="0"/>
              </a:rPr>
              <a:t>                   Chapter three</a:t>
            </a:r>
          </a:p>
          <a:p>
            <a:pPr>
              <a:lnSpc>
                <a:spcPct val="160000"/>
              </a:lnSpc>
            </a:pPr>
            <a:r>
              <a:rPr lang="en-US" sz="2800" dirty="0" smtClean="0">
                <a:latin typeface="Cambria" pitchFamily="18" charset="0"/>
              </a:rPr>
              <a:t> Methodology</a:t>
            </a:r>
          </a:p>
          <a:p>
            <a:pPr>
              <a:lnSpc>
                <a:spcPct val="160000"/>
              </a:lnSpc>
            </a:pPr>
            <a:r>
              <a:rPr lang="en-US" sz="2800" dirty="0" smtClean="0">
                <a:latin typeface="Cambria" pitchFamily="18" charset="0"/>
              </a:rPr>
              <a:t> Results</a:t>
            </a:r>
          </a:p>
          <a:p>
            <a:pPr>
              <a:lnSpc>
                <a:spcPct val="160000"/>
              </a:lnSpc>
            </a:pPr>
            <a:r>
              <a:rPr lang="en-US" sz="2800" dirty="0" smtClean="0">
                <a:latin typeface="Cambria" pitchFamily="18" charset="0"/>
              </a:rPr>
              <a:t>Practical implications</a:t>
            </a:r>
          </a:p>
          <a:p>
            <a:pPr>
              <a:lnSpc>
                <a:spcPct val="160000"/>
              </a:lnSpc>
            </a:pPr>
            <a:r>
              <a:rPr lang="en-US" sz="2800" dirty="0" smtClean="0">
                <a:latin typeface="Cambria" pitchFamily="18" charset="0"/>
              </a:rPr>
              <a:t>Limitations and future perspectives</a:t>
            </a:r>
          </a:p>
          <a:p>
            <a:endParaRPr lang="en-US" dirty="0" smtClean="0"/>
          </a:p>
          <a:p>
            <a:pPr>
              <a:buNone/>
            </a:pPr>
            <a:r>
              <a:rPr lang="en-US" dirty="0" smtClean="0"/>
              <a:t>    </a:t>
            </a:r>
          </a:p>
          <a:p>
            <a:pPr>
              <a:buNone/>
            </a:pPr>
            <a:endParaRPr lang="en-US" dirty="0"/>
          </a:p>
        </p:txBody>
      </p:sp>
      <p:sp>
        <p:nvSpPr>
          <p:cNvPr id="4" name="Espace réservé du numéro de diapositive 3"/>
          <p:cNvSpPr>
            <a:spLocks noGrp="1"/>
          </p:cNvSpPr>
          <p:nvPr>
            <p:ph type="sldNum" sz="quarter" idx="15"/>
          </p:nvPr>
        </p:nvSpPr>
        <p:spPr/>
        <p:txBody>
          <a:bodyPr/>
          <a:lstStyle/>
          <a:p>
            <a:fld id="{8F70E9EF-B4AE-49B3-9F8F-02D4AD3B3D8A}" type="slidenum">
              <a:rPr lang="fr-FR" smtClean="0"/>
              <a:pPr/>
              <a:t>2</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PROBLEMATIC</a:t>
            </a:r>
            <a:endParaRPr lang="fr-FR" sz="2200" b="1" i="1" dirty="0">
              <a:solidFill>
                <a:schemeClr val="accent1"/>
              </a:solidFill>
              <a:latin typeface="Cambria" pitchFamily="18" charset="0"/>
            </a:endParaRPr>
          </a:p>
        </p:txBody>
      </p:sp>
      <p:sp>
        <p:nvSpPr>
          <p:cNvPr id="4" name="Rectangle à coins arrondis 3"/>
          <p:cNvSpPr/>
          <p:nvPr/>
        </p:nvSpPr>
        <p:spPr>
          <a:xfrm>
            <a:off x="1714480" y="692696"/>
            <a:ext cx="557216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i="1" dirty="0" smtClean="0">
                <a:solidFill>
                  <a:schemeClr val="tx1"/>
                </a:solidFill>
                <a:latin typeface="Cambria" pitchFamily="18" charset="0"/>
              </a:rPr>
              <a:t>Controversial theme of renewable energy</a:t>
            </a:r>
            <a:endParaRPr lang="fr-FR" sz="2200" b="1" i="1" dirty="0">
              <a:solidFill>
                <a:schemeClr val="tx1"/>
              </a:solidFill>
              <a:latin typeface="Cambria" pitchFamily="18" charset="0"/>
            </a:endParaRPr>
          </a:p>
        </p:txBody>
      </p:sp>
      <p:sp>
        <p:nvSpPr>
          <p:cNvPr id="10" name="ZoneTexte 9"/>
          <p:cNvSpPr txBox="1"/>
          <p:nvPr/>
        </p:nvSpPr>
        <p:spPr>
          <a:xfrm>
            <a:off x="3071802" y="3574177"/>
            <a:ext cx="2786082" cy="430887"/>
          </a:xfrm>
          <a:prstGeom prst="rect">
            <a:avLst/>
          </a:prstGeom>
          <a:noFill/>
        </p:spPr>
        <p:txBody>
          <a:bodyPr wrap="square" rtlCol="0">
            <a:spAutoFit/>
          </a:bodyPr>
          <a:lstStyle/>
          <a:p>
            <a:pPr algn="ctr"/>
            <a:r>
              <a:rPr lang="en-US" sz="2200" b="1" i="1" dirty="0" smtClean="0">
                <a:latin typeface="Cambria" pitchFamily="18" charset="0"/>
              </a:rPr>
              <a:t>National policies</a:t>
            </a:r>
            <a:endParaRPr lang="en-US" sz="2200" b="1" i="1" dirty="0">
              <a:latin typeface="Cambria" pitchFamily="18" charset="0"/>
            </a:endParaRPr>
          </a:p>
        </p:txBody>
      </p:sp>
      <p:sp>
        <p:nvSpPr>
          <p:cNvPr id="12" name="Rectangle 11"/>
          <p:cNvSpPr/>
          <p:nvPr/>
        </p:nvSpPr>
        <p:spPr>
          <a:xfrm>
            <a:off x="5357818" y="3882534"/>
            <a:ext cx="3053849" cy="338554"/>
          </a:xfrm>
          <a:prstGeom prst="rect">
            <a:avLst/>
          </a:prstGeom>
        </p:spPr>
        <p:txBody>
          <a:bodyPr wrap="none">
            <a:spAutoFit/>
          </a:bodyPr>
          <a:lstStyle/>
          <a:p>
            <a:r>
              <a:rPr lang="en-US" sz="1600" dirty="0" err="1" smtClean="0">
                <a:solidFill>
                  <a:schemeClr val="accent5">
                    <a:lumMod val="75000"/>
                  </a:schemeClr>
                </a:solidFill>
                <a:latin typeface="Cambria" pitchFamily="18" charset="0"/>
              </a:rPr>
              <a:t>Soderholm</a:t>
            </a:r>
            <a:r>
              <a:rPr lang="en-US" sz="1600" dirty="0" smtClean="0">
                <a:solidFill>
                  <a:schemeClr val="accent5">
                    <a:lumMod val="75000"/>
                  </a:schemeClr>
                </a:solidFill>
                <a:latin typeface="Cambria" pitchFamily="18" charset="0"/>
              </a:rPr>
              <a:t> and </a:t>
            </a:r>
            <a:r>
              <a:rPr lang="en-US" sz="1600" dirty="0" err="1" smtClean="0">
                <a:solidFill>
                  <a:schemeClr val="accent5">
                    <a:lumMod val="75000"/>
                  </a:schemeClr>
                </a:solidFill>
                <a:latin typeface="Cambria" pitchFamily="18" charset="0"/>
              </a:rPr>
              <a:t>Pettersen</a:t>
            </a:r>
            <a:r>
              <a:rPr lang="en-US" sz="1600" dirty="0" smtClean="0">
                <a:solidFill>
                  <a:schemeClr val="accent5">
                    <a:lumMod val="75000"/>
                  </a:schemeClr>
                </a:solidFill>
                <a:latin typeface="Cambria" pitchFamily="18" charset="0"/>
              </a:rPr>
              <a:t> (2007)</a:t>
            </a:r>
            <a:endParaRPr lang="fr-FR" sz="1600" dirty="0">
              <a:solidFill>
                <a:schemeClr val="accent5">
                  <a:lumMod val="75000"/>
                </a:schemeClr>
              </a:solidFill>
              <a:latin typeface="Cambria" pitchFamily="18" charset="0"/>
            </a:endParaRPr>
          </a:p>
        </p:txBody>
      </p:sp>
      <p:sp>
        <p:nvSpPr>
          <p:cNvPr id="13" name="Espace réservé du numéro de diapositive 12"/>
          <p:cNvSpPr>
            <a:spLocks noGrp="1"/>
          </p:cNvSpPr>
          <p:nvPr>
            <p:ph type="sldNum" sz="quarter" idx="11"/>
          </p:nvPr>
        </p:nvSpPr>
        <p:spPr/>
        <p:txBody>
          <a:bodyPr/>
          <a:lstStyle/>
          <a:p>
            <a:fld id="{8F70E9EF-B4AE-49B3-9F8F-02D4AD3B3D8A}" type="slidenum">
              <a:rPr lang="fr-FR" smtClean="0"/>
              <a:pPr/>
              <a:t>3</a:t>
            </a:fld>
            <a:endParaRPr lang="fr-FR"/>
          </a:p>
        </p:txBody>
      </p:sp>
      <p:sp>
        <p:nvSpPr>
          <p:cNvPr id="14" name="Rectangle 13"/>
          <p:cNvSpPr/>
          <p:nvPr/>
        </p:nvSpPr>
        <p:spPr>
          <a:xfrm>
            <a:off x="921342" y="1990001"/>
            <a:ext cx="2721964" cy="430887"/>
          </a:xfrm>
          <a:prstGeom prst="rect">
            <a:avLst/>
          </a:prstGeom>
        </p:spPr>
        <p:txBody>
          <a:bodyPr wrap="none">
            <a:spAutoFit/>
          </a:bodyPr>
          <a:lstStyle/>
          <a:p>
            <a:r>
              <a:rPr lang="en-US" sz="2200" dirty="0" smtClean="0">
                <a:latin typeface="Cambria" pitchFamily="18" charset="0"/>
              </a:rPr>
              <a:t>Developed countries </a:t>
            </a:r>
            <a:endParaRPr lang="fr-FR" sz="2200" dirty="0" smtClean="0">
              <a:latin typeface="Cambria" pitchFamily="18" charset="0"/>
            </a:endParaRPr>
          </a:p>
        </p:txBody>
      </p:sp>
      <p:sp>
        <p:nvSpPr>
          <p:cNvPr id="15" name="Rectangle 14"/>
          <p:cNvSpPr/>
          <p:nvPr/>
        </p:nvSpPr>
        <p:spPr>
          <a:xfrm>
            <a:off x="5572132" y="1990001"/>
            <a:ext cx="2802114" cy="430887"/>
          </a:xfrm>
          <a:prstGeom prst="rect">
            <a:avLst/>
          </a:prstGeom>
        </p:spPr>
        <p:txBody>
          <a:bodyPr wrap="none">
            <a:spAutoFit/>
          </a:bodyPr>
          <a:lstStyle/>
          <a:p>
            <a:r>
              <a:rPr lang="en-US" sz="2200" dirty="0" smtClean="0">
                <a:latin typeface="Cambria" pitchFamily="18" charset="0"/>
              </a:rPr>
              <a:t>Developing countries </a:t>
            </a:r>
            <a:endParaRPr lang="fr-FR" sz="2200" dirty="0" smtClean="0">
              <a:latin typeface="Cambria" pitchFamily="18" charset="0"/>
            </a:endParaRPr>
          </a:p>
        </p:txBody>
      </p:sp>
      <p:sp>
        <p:nvSpPr>
          <p:cNvPr id="16" name="ZoneTexte 15"/>
          <p:cNvSpPr txBox="1"/>
          <p:nvPr/>
        </p:nvSpPr>
        <p:spPr>
          <a:xfrm>
            <a:off x="1285852" y="2433662"/>
            <a:ext cx="3000396" cy="923330"/>
          </a:xfrm>
          <a:prstGeom prst="rect">
            <a:avLst/>
          </a:prstGeom>
          <a:noFill/>
        </p:spPr>
        <p:txBody>
          <a:bodyPr wrap="square" rtlCol="0">
            <a:spAutoFit/>
          </a:bodyPr>
          <a:lstStyle/>
          <a:p>
            <a:pPr>
              <a:buFont typeface="Wingdings" pitchFamily="2" charset="2"/>
              <a:buChar char="§"/>
            </a:pPr>
            <a:r>
              <a:rPr lang="fr-FR" dirty="0" smtClean="0"/>
              <a:t> United States</a:t>
            </a:r>
          </a:p>
          <a:p>
            <a:pPr>
              <a:buFont typeface="Wingdings" pitchFamily="2" charset="2"/>
              <a:buChar char="§"/>
            </a:pPr>
            <a:r>
              <a:rPr lang="fr-FR" dirty="0" smtClean="0"/>
              <a:t> </a:t>
            </a:r>
            <a:r>
              <a:rPr lang="fr-FR" dirty="0" err="1" smtClean="0"/>
              <a:t>European</a:t>
            </a:r>
            <a:r>
              <a:rPr lang="fr-FR" dirty="0" smtClean="0"/>
              <a:t> United States</a:t>
            </a:r>
          </a:p>
          <a:p>
            <a:pPr>
              <a:buFont typeface="Wingdings" pitchFamily="2" charset="2"/>
              <a:buChar char="§"/>
            </a:pPr>
            <a:r>
              <a:rPr lang="fr-FR" dirty="0" smtClean="0"/>
              <a:t> </a:t>
            </a:r>
            <a:r>
              <a:rPr lang="fr-FR" dirty="0" err="1" smtClean="0"/>
              <a:t>Japan</a:t>
            </a:r>
            <a:r>
              <a:rPr lang="fr-FR" dirty="0" smtClean="0"/>
              <a:t> …</a:t>
            </a:r>
            <a:endParaRPr lang="fr-FR" dirty="0"/>
          </a:p>
        </p:txBody>
      </p:sp>
      <p:sp>
        <p:nvSpPr>
          <p:cNvPr id="17" name="ZoneTexte 16"/>
          <p:cNvSpPr txBox="1"/>
          <p:nvPr/>
        </p:nvSpPr>
        <p:spPr>
          <a:xfrm>
            <a:off x="5929322" y="2433662"/>
            <a:ext cx="1857388" cy="923330"/>
          </a:xfrm>
          <a:prstGeom prst="rect">
            <a:avLst/>
          </a:prstGeom>
          <a:noFill/>
        </p:spPr>
        <p:txBody>
          <a:bodyPr wrap="square" rtlCol="0">
            <a:spAutoFit/>
          </a:bodyPr>
          <a:lstStyle/>
          <a:p>
            <a:pPr>
              <a:buFont typeface="Wingdings" pitchFamily="2" charset="2"/>
              <a:buChar char="§"/>
            </a:pPr>
            <a:r>
              <a:rPr lang="fr-FR" dirty="0" smtClean="0"/>
              <a:t> Algeria</a:t>
            </a:r>
          </a:p>
          <a:p>
            <a:pPr>
              <a:buFont typeface="Wingdings" pitchFamily="2" charset="2"/>
              <a:buChar char="§"/>
            </a:pPr>
            <a:r>
              <a:rPr lang="fr-FR" dirty="0" smtClean="0"/>
              <a:t> Kenya</a:t>
            </a:r>
          </a:p>
          <a:p>
            <a:pPr>
              <a:buFont typeface="Wingdings" pitchFamily="2" charset="2"/>
              <a:buChar char="§"/>
            </a:pPr>
            <a:r>
              <a:rPr lang="fr-FR" dirty="0" smtClean="0"/>
              <a:t> </a:t>
            </a:r>
            <a:r>
              <a:rPr lang="fr-FR" dirty="0" err="1" smtClean="0"/>
              <a:t>Brazil</a:t>
            </a:r>
            <a:r>
              <a:rPr lang="fr-FR" dirty="0" smtClean="0"/>
              <a:t> …</a:t>
            </a:r>
            <a:endParaRPr lang="fr-FR" dirty="0"/>
          </a:p>
        </p:txBody>
      </p:sp>
      <p:sp>
        <p:nvSpPr>
          <p:cNvPr id="18" name="Rectangle à coins arrondis 17"/>
          <p:cNvSpPr/>
          <p:nvPr/>
        </p:nvSpPr>
        <p:spPr>
          <a:xfrm>
            <a:off x="1643042" y="5643578"/>
            <a:ext cx="557216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Cambria" pitchFamily="18" charset="0"/>
              </a:rPr>
              <a:t>Diminishment of carbon gas emissions</a:t>
            </a:r>
            <a:endParaRPr lang="en-US" sz="2200" b="1" dirty="0">
              <a:latin typeface="Cambria" pitchFamily="18" charset="0"/>
            </a:endParaRPr>
          </a:p>
        </p:txBody>
      </p:sp>
      <p:sp>
        <p:nvSpPr>
          <p:cNvPr id="19" name="Rectangle à coins arrondis 18"/>
          <p:cNvSpPr/>
          <p:nvPr/>
        </p:nvSpPr>
        <p:spPr>
          <a:xfrm>
            <a:off x="2513978" y="4586828"/>
            <a:ext cx="378621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Cambria" pitchFamily="18" charset="0"/>
              </a:rPr>
              <a:t>Climate change mitigation </a:t>
            </a:r>
            <a:endParaRPr lang="fr-FR" sz="2200" b="1" dirty="0" smtClean="0">
              <a:latin typeface="Cambria" pitchFamily="18" charset="0"/>
            </a:endParaRPr>
          </a:p>
        </p:txBody>
      </p:sp>
      <p:sp>
        <p:nvSpPr>
          <p:cNvPr id="20" name="Rectangle 19"/>
          <p:cNvSpPr/>
          <p:nvPr/>
        </p:nvSpPr>
        <p:spPr>
          <a:xfrm>
            <a:off x="179512" y="1412776"/>
            <a:ext cx="2349041" cy="430887"/>
          </a:xfrm>
          <a:prstGeom prst="rect">
            <a:avLst/>
          </a:prstGeom>
        </p:spPr>
        <p:txBody>
          <a:bodyPr wrap="none">
            <a:spAutoFit/>
          </a:bodyPr>
          <a:lstStyle/>
          <a:p>
            <a:r>
              <a:rPr lang="en-US" sz="2200" b="1" dirty="0" smtClean="0">
                <a:latin typeface="Cambria" pitchFamily="18" charset="0"/>
              </a:rPr>
              <a:t>Efforts made by: </a:t>
            </a:r>
            <a:endParaRPr lang="fr-FR" sz="22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800" decel="100000"/>
                                        <p:tgtEl>
                                          <p:spTgt spid="20"/>
                                        </p:tgtEl>
                                      </p:cBhvr>
                                    </p:animEffect>
                                    <p:anim calcmode="lin" valueType="num">
                                      <p:cBhvr>
                                        <p:cTn id="16" dur="800" decel="100000" fill="hold"/>
                                        <p:tgtEl>
                                          <p:spTgt spid="20"/>
                                        </p:tgtEl>
                                        <p:attrNameLst>
                                          <p:attrName>style.rotation</p:attrName>
                                        </p:attrNameLst>
                                      </p:cBhvr>
                                      <p:tavLst>
                                        <p:tav tm="0">
                                          <p:val>
                                            <p:fltVal val="-90"/>
                                          </p:val>
                                        </p:tav>
                                        <p:tav tm="100000">
                                          <p:val>
                                            <p:fltVal val="0"/>
                                          </p:val>
                                        </p:tav>
                                      </p:tavLst>
                                    </p:anim>
                                    <p:anim calcmode="lin" valueType="num">
                                      <p:cBhvr>
                                        <p:cTn id="17" dur="800" decel="100000" fill="hold"/>
                                        <p:tgtEl>
                                          <p:spTgt spid="20"/>
                                        </p:tgtEl>
                                        <p:attrNameLst>
                                          <p:attrName>ppt_x</p:attrName>
                                        </p:attrNameLst>
                                      </p:cBhvr>
                                      <p:tavLst>
                                        <p:tav tm="0">
                                          <p:val>
                                            <p:strVal val="#ppt_x+0.4"/>
                                          </p:val>
                                        </p:tav>
                                        <p:tav tm="100000">
                                          <p:val>
                                            <p:strVal val="#ppt_x-0.05"/>
                                          </p:val>
                                        </p:tav>
                                      </p:tavLst>
                                    </p:anim>
                                    <p:anim calcmode="lin" valueType="num">
                                      <p:cBhvr>
                                        <p:cTn id="18" dur="800" decel="100000" fill="hold"/>
                                        <p:tgtEl>
                                          <p:spTgt spid="2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800" decel="100000"/>
                                        <p:tgtEl>
                                          <p:spTgt spid="16"/>
                                        </p:tgtEl>
                                      </p:cBhvr>
                                    </p:animEffect>
                                    <p:anim calcmode="lin" valueType="num">
                                      <p:cBhvr>
                                        <p:cTn id="32" dur="800" decel="100000" fill="hold"/>
                                        <p:tgtEl>
                                          <p:spTgt spid="16"/>
                                        </p:tgtEl>
                                        <p:attrNameLst>
                                          <p:attrName>style.rotation</p:attrName>
                                        </p:attrNameLst>
                                      </p:cBhvr>
                                      <p:tavLst>
                                        <p:tav tm="0">
                                          <p:val>
                                            <p:fltVal val="-90"/>
                                          </p:val>
                                        </p:tav>
                                        <p:tav tm="100000">
                                          <p:val>
                                            <p:fltVal val="0"/>
                                          </p:val>
                                        </p:tav>
                                      </p:tavLst>
                                    </p:anim>
                                    <p:anim calcmode="lin" valueType="num">
                                      <p:cBhvr>
                                        <p:cTn id="33" dur="800" decel="100000" fill="hold"/>
                                        <p:tgtEl>
                                          <p:spTgt spid="16"/>
                                        </p:tgtEl>
                                        <p:attrNameLst>
                                          <p:attrName>ppt_x</p:attrName>
                                        </p:attrNameLst>
                                      </p:cBhvr>
                                      <p:tavLst>
                                        <p:tav tm="0">
                                          <p:val>
                                            <p:strVal val="#ppt_x+0.4"/>
                                          </p:val>
                                        </p:tav>
                                        <p:tav tm="100000">
                                          <p:val>
                                            <p:strVal val="#ppt_x-0.05"/>
                                          </p:val>
                                        </p:tav>
                                      </p:tavLst>
                                    </p:anim>
                                    <p:anim calcmode="lin" valueType="num">
                                      <p:cBhvr>
                                        <p:cTn id="34" dur="800" decel="100000" fill="hold"/>
                                        <p:tgtEl>
                                          <p:spTgt spid="1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800" decel="100000"/>
                                        <p:tgtEl>
                                          <p:spTgt spid="15"/>
                                        </p:tgtEl>
                                      </p:cBhvr>
                                    </p:animEffect>
                                    <p:anim calcmode="lin" valueType="num">
                                      <p:cBhvr>
                                        <p:cTn id="40" dur="800" decel="100000" fill="hold"/>
                                        <p:tgtEl>
                                          <p:spTgt spid="15"/>
                                        </p:tgtEl>
                                        <p:attrNameLst>
                                          <p:attrName>style.rotation</p:attrName>
                                        </p:attrNameLst>
                                      </p:cBhvr>
                                      <p:tavLst>
                                        <p:tav tm="0">
                                          <p:val>
                                            <p:fltVal val="-90"/>
                                          </p:val>
                                        </p:tav>
                                        <p:tav tm="100000">
                                          <p:val>
                                            <p:fltVal val="0"/>
                                          </p:val>
                                        </p:tav>
                                      </p:tavLst>
                                    </p:anim>
                                    <p:anim calcmode="lin" valueType="num">
                                      <p:cBhvr>
                                        <p:cTn id="41" dur="800" decel="100000" fill="hold"/>
                                        <p:tgtEl>
                                          <p:spTgt spid="15"/>
                                        </p:tgtEl>
                                        <p:attrNameLst>
                                          <p:attrName>ppt_x</p:attrName>
                                        </p:attrNameLst>
                                      </p:cBhvr>
                                      <p:tavLst>
                                        <p:tav tm="0">
                                          <p:val>
                                            <p:strVal val="#ppt_x+0.4"/>
                                          </p:val>
                                        </p:tav>
                                        <p:tav tm="100000">
                                          <p:val>
                                            <p:strVal val="#ppt_x-0.05"/>
                                          </p:val>
                                        </p:tav>
                                      </p:tavLst>
                                    </p:anim>
                                    <p:anim calcmode="lin" valueType="num">
                                      <p:cBhvr>
                                        <p:cTn id="42" dur="800" decel="100000" fill="hold"/>
                                        <p:tgtEl>
                                          <p:spTgt spid="1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800" decel="100000"/>
                                        <p:tgtEl>
                                          <p:spTgt spid="17"/>
                                        </p:tgtEl>
                                      </p:cBhvr>
                                    </p:animEffect>
                                    <p:anim calcmode="lin" valueType="num">
                                      <p:cBhvr>
                                        <p:cTn id="48" dur="800" decel="100000" fill="hold"/>
                                        <p:tgtEl>
                                          <p:spTgt spid="17"/>
                                        </p:tgtEl>
                                        <p:attrNameLst>
                                          <p:attrName>style.rotation</p:attrName>
                                        </p:attrNameLst>
                                      </p:cBhvr>
                                      <p:tavLst>
                                        <p:tav tm="0">
                                          <p:val>
                                            <p:fltVal val="-90"/>
                                          </p:val>
                                        </p:tav>
                                        <p:tav tm="100000">
                                          <p:val>
                                            <p:fltVal val="0"/>
                                          </p:val>
                                        </p:tav>
                                      </p:tavLst>
                                    </p:anim>
                                    <p:anim calcmode="lin" valueType="num">
                                      <p:cBhvr>
                                        <p:cTn id="49" dur="800" decel="100000" fill="hold"/>
                                        <p:tgtEl>
                                          <p:spTgt spid="17"/>
                                        </p:tgtEl>
                                        <p:attrNameLst>
                                          <p:attrName>ppt_x</p:attrName>
                                        </p:attrNameLst>
                                      </p:cBhvr>
                                      <p:tavLst>
                                        <p:tav tm="0">
                                          <p:val>
                                            <p:strVal val="#ppt_x+0.4"/>
                                          </p:val>
                                        </p:tav>
                                        <p:tav tm="100000">
                                          <p:val>
                                            <p:strVal val="#ppt_x-0.05"/>
                                          </p:val>
                                        </p:tav>
                                      </p:tavLst>
                                    </p:anim>
                                    <p:anim calcmode="lin" valueType="num">
                                      <p:cBhvr>
                                        <p:cTn id="50" dur="800" decel="100000" fill="hold"/>
                                        <p:tgtEl>
                                          <p:spTgt spid="17"/>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800" decel="100000"/>
                                        <p:tgtEl>
                                          <p:spTgt spid="10"/>
                                        </p:tgtEl>
                                      </p:cBhvr>
                                    </p:animEffect>
                                    <p:anim calcmode="lin" valueType="num">
                                      <p:cBhvr>
                                        <p:cTn id="56" dur="800" decel="100000" fill="hold"/>
                                        <p:tgtEl>
                                          <p:spTgt spid="10"/>
                                        </p:tgtEl>
                                        <p:attrNameLst>
                                          <p:attrName>style.rotation</p:attrName>
                                        </p:attrNameLst>
                                      </p:cBhvr>
                                      <p:tavLst>
                                        <p:tav tm="0">
                                          <p:val>
                                            <p:fltVal val="-90"/>
                                          </p:val>
                                        </p:tav>
                                        <p:tav tm="100000">
                                          <p:val>
                                            <p:fltVal val="0"/>
                                          </p:val>
                                        </p:tav>
                                      </p:tavLst>
                                    </p:anim>
                                    <p:anim calcmode="lin" valueType="num">
                                      <p:cBhvr>
                                        <p:cTn id="57" dur="800" decel="100000" fill="hold"/>
                                        <p:tgtEl>
                                          <p:spTgt spid="10"/>
                                        </p:tgtEl>
                                        <p:attrNameLst>
                                          <p:attrName>ppt_x</p:attrName>
                                        </p:attrNameLst>
                                      </p:cBhvr>
                                      <p:tavLst>
                                        <p:tav tm="0">
                                          <p:val>
                                            <p:strVal val="#ppt_x+0.4"/>
                                          </p:val>
                                        </p:tav>
                                        <p:tav tm="100000">
                                          <p:val>
                                            <p:strVal val="#ppt_x-0.05"/>
                                          </p:val>
                                        </p:tav>
                                      </p:tavLst>
                                    </p:anim>
                                    <p:anim calcmode="lin" valueType="num">
                                      <p:cBhvr>
                                        <p:cTn id="58" dur="800" decel="100000" fill="hold"/>
                                        <p:tgtEl>
                                          <p:spTgt spid="10"/>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800" decel="100000"/>
                                        <p:tgtEl>
                                          <p:spTgt spid="12"/>
                                        </p:tgtEl>
                                      </p:cBhvr>
                                    </p:animEffect>
                                    <p:anim calcmode="lin" valueType="num">
                                      <p:cBhvr>
                                        <p:cTn id="64" dur="800" decel="100000" fill="hold"/>
                                        <p:tgtEl>
                                          <p:spTgt spid="12"/>
                                        </p:tgtEl>
                                        <p:attrNameLst>
                                          <p:attrName>style.rotation</p:attrName>
                                        </p:attrNameLst>
                                      </p:cBhvr>
                                      <p:tavLst>
                                        <p:tav tm="0">
                                          <p:val>
                                            <p:fltVal val="-90"/>
                                          </p:val>
                                        </p:tav>
                                        <p:tav tm="100000">
                                          <p:val>
                                            <p:fltVal val="0"/>
                                          </p:val>
                                        </p:tav>
                                      </p:tavLst>
                                    </p:anim>
                                    <p:anim calcmode="lin" valueType="num">
                                      <p:cBhvr>
                                        <p:cTn id="65" dur="800" decel="100000" fill="hold"/>
                                        <p:tgtEl>
                                          <p:spTgt spid="12"/>
                                        </p:tgtEl>
                                        <p:attrNameLst>
                                          <p:attrName>ppt_x</p:attrName>
                                        </p:attrNameLst>
                                      </p:cBhvr>
                                      <p:tavLst>
                                        <p:tav tm="0">
                                          <p:val>
                                            <p:strVal val="#ppt_x+0.4"/>
                                          </p:val>
                                        </p:tav>
                                        <p:tav tm="100000">
                                          <p:val>
                                            <p:strVal val="#ppt_x-0.05"/>
                                          </p:val>
                                        </p:tav>
                                      </p:tavLst>
                                    </p:anim>
                                    <p:anim calcmode="lin" valueType="num">
                                      <p:cBhvr>
                                        <p:cTn id="66" dur="800" decel="100000" fill="hold"/>
                                        <p:tgtEl>
                                          <p:spTgt spid="12"/>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diamond(in)">
                                      <p:cBhvr>
                                        <p:cTn id="73" dur="10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amond(in)">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P spid="14" grpId="0"/>
      <p:bldP spid="15" grpId="0"/>
      <p:bldP spid="16" grpId="0"/>
      <p:bldP spid="17" grpId="0"/>
      <p:bldP spid="18"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786050" y="785794"/>
            <a:ext cx="3143272" cy="7858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Cambria" pitchFamily="18" charset="0"/>
              </a:rPr>
              <a:t>Social acceptance</a:t>
            </a:r>
            <a:endParaRPr lang="en-US" sz="2200" b="1" dirty="0">
              <a:latin typeface="Cambria" pitchFamily="18" charset="0"/>
            </a:endParaRPr>
          </a:p>
        </p:txBody>
      </p:sp>
      <p:sp>
        <p:nvSpPr>
          <p:cNvPr id="3" name="ZoneTexte 2"/>
          <p:cNvSpPr txBox="1"/>
          <p:nvPr/>
        </p:nvSpPr>
        <p:spPr>
          <a:xfrm>
            <a:off x="2571736" y="1857364"/>
            <a:ext cx="3929090" cy="430887"/>
          </a:xfrm>
          <a:prstGeom prst="rect">
            <a:avLst/>
          </a:prstGeom>
          <a:noFill/>
        </p:spPr>
        <p:txBody>
          <a:bodyPr wrap="square" rtlCol="0">
            <a:spAutoFit/>
          </a:bodyPr>
          <a:lstStyle/>
          <a:p>
            <a:r>
              <a:rPr lang="en-US" sz="2200" b="1" i="1" dirty="0" smtClean="0">
                <a:latin typeface="Cambria" pitchFamily="18" charset="0"/>
              </a:rPr>
              <a:t>CORNER STONE OF SUCCESS</a:t>
            </a:r>
            <a:endParaRPr lang="en-US" sz="2200" b="1" i="1" dirty="0">
              <a:latin typeface="Cambria" pitchFamily="18" charset="0"/>
            </a:endParaRPr>
          </a:p>
        </p:txBody>
      </p:sp>
      <p:sp>
        <p:nvSpPr>
          <p:cNvPr id="5" name="ZoneTexte 4"/>
          <p:cNvSpPr txBox="1"/>
          <p:nvPr/>
        </p:nvSpPr>
        <p:spPr>
          <a:xfrm>
            <a:off x="1428728" y="2285992"/>
            <a:ext cx="2357454" cy="430887"/>
          </a:xfrm>
          <a:prstGeom prst="rect">
            <a:avLst/>
          </a:prstGeom>
          <a:noFill/>
        </p:spPr>
        <p:txBody>
          <a:bodyPr wrap="square" rtlCol="0">
            <a:spAutoFit/>
          </a:bodyPr>
          <a:lstStyle/>
          <a:p>
            <a:r>
              <a:rPr lang="en-US" sz="2200" dirty="0" smtClean="0">
                <a:latin typeface="Cambria" pitchFamily="18" charset="0"/>
              </a:rPr>
              <a:t>Energy projects</a:t>
            </a:r>
            <a:endParaRPr lang="en-US" sz="2200" dirty="0">
              <a:latin typeface="Cambria" pitchFamily="18" charset="0"/>
            </a:endParaRPr>
          </a:p>
        </p:txBody>
      </p:sp>
      <p:sp>
        <p:nvSpPr>
          <p:cNvPr id="6" name="ZoneTexte 5"/>
          <p:cNvSpPr txBox="1"/>
          <p:nvPr/>
        </p:nvSpPr>
        <p:spPr>
          <a:xfrm>
            <a:off x="5000628" y="2285992"/>
            <a:ext cx="2571768" cy="430887"/>
          </a:xfrm>
          <a:prstGeom prst="rect">
            <a:avLst/>
          </a:prstGeom>
          <a:noFill/>
        </p:spPr>
        <p:txBody>
          <a:bodyPr wrap="square" rtlCol="0">
            <a:spAutoFit/>
          </a:bodyPr>
          <a:lstStyle/>
          <a:p>
            <a:r>
              <a:rPr lang="en-US" sz="2200" dirty="0" smtClean="0">
                <a:latin typeface="Cambria" pitchFamily="18" charset="0"/>
              </a:rPr>
              <a:t>New technologies</a:t>
            </a:r>
            <a:endParaRPr lang="en-US" sz="2200" dirty="0">
              <a:latin typeface="Cambria" pitchFamily="18" charset="0"/>
            </a:endParaRPr>
          </a:p>
        </p:txBody>
      </p:sp>
      <p:sp>
        <p:nvSpPr>
          <p:cNvPr id="7" name="ZoneTexte 6"/>
          <p:cNvSpPr txBox="1"/>
          <p:nvPr/>
        </p:nvSpPr>
        <p:spPr>
          <a:xfrm>
            <a:off x="142844" y="3214686"/>
            <a:ext cx="4929222" cy="430887"/>
          </a:xfrm>
          <a:prstGeom prst="rect">
            <a:avLst/>
          </a:prstGeom>
          <a:noFill/>
        </p:spPr>
        <p:txBody>
          <a:bodyPr wrap="square" rtlCol="0">
            <a:spAutoFit/>
          </a:bodyPr>
          <a:lstStyle/>
          <a:p>
            <a:r>
              <a:rPr lang="en-US" sz="2200" b="1" dirty="0" smtClean="0">
                <a:solidFill>
                  <a:schemeClr val="accent1"/>
                </a:solidFill>
                <a:latin typeface="Cambria" pitchFamily="18" charset="0"/>
              </a:rPr>
              <a:t>Renewable energy technologies:</a:t>
            </a:r>
            <a:endParaRPr lang="en-US" sz="2200" b="1" dirty="0">
              <a:solidFill>
                <a:schemeClr val="accent1"/>
              </a:solidFill>
              <a:latin typeface="Cambria" pitchFamily="18" charset="0"/>
            </a:endParaRPr>
          </a:p>
        </p:txBody>
      </p:sp>
      <p:sp>
        <p:nvSpPr>
          <p:cNvPr id="8" name="Rectangle à coins arrondis 7"/>
          <p:cNvSpPr/>
          <p:nvPr/>
        </p:nvSpPr>
        <p:spPr>
          <a:xfrm>
            <a:off x="500034" y="4286256"/>
            <a:ext cx="2071702" cy="10715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Cambria" pitchFamily="18" charset="0"/>
              </a:rPr>
              <a:t>Social acceptance</a:t>
            </a:r>
          </a:p>
          <a:p>
            <a:pPr algn="ctr"/>
            <a:endParaRPr lang="en-US" sz="2200" b="1" dirty="0">
              <a:latin typeface="Cambria" pitchFamily="18" charset="0"/>
            </a:endParaRPr>
          </a:p>
        </p:txBody>
      </p:sp>
      <p:sp>
        <p:nvSpPr>
          <p:cNvPr id="9" name="Rectangle à coins arrondis 8"/>
          <p:cNvSpPr/>
          <p:nvPr/>
        </p:nvSpPr>
        <p:spPr>
          <a:xfrm>
            <a:off x="642910" y="5143512"/>
            <a:ext cx="1785950"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Cambria" pitchFamily="18" charset="0"/>
              </a:rPr>
              <a:t>Public acceptance</a:t>
            </a:r>
            <a:endParaRPr lang="en-US" sz="2200" b="1" dirty="0">
              <a:latin typeface="Cambria" pitchFamily="18" charset="0"/>
            </a:endParaRPr>
          </a:p>
        </p:txBody>
      </p:sp>
      <p:sp>
        <p:nvSpPr>
          <p:cNvPr id="11" name="Rectangle 10"/>
          <p:cNvSpPr/>
          <p:nvPr/>
        </p:nvSpPr>
        <p:spPr>
          <a:xfrm>
            <a:off x="3857620" y="3929066"/>
            <a:ext cx="4839402" cy="430887"/>
          </a:xfrm>
          <a:prstGeom prst="rect">
            <a:avLst/>
          </a:prstGeom>
        </p:spPr>
        <p:txBody>
          <a:bodyPr wrap="none">
            <a:spAutoFit/>
          </a:bodyPr>
          <a:lstStyle/>
          <a:p>
            <a:pPr lvl="0">
              <a:buFont typeface="Arial" pitchFamily="34" charset="0"/>
              <a:buChar char="•"/>
            </a:pPr>
            <a:r>
              <a:rPr lang="en-US" sz="2200" dirty="0" smtClean="0">
                <a:latin typeface="Cambria" pitchFamily="18" charset="0"/>
              </a:rPr>
              <a:t> Failed </a:t>
            </a:r>
            <a:r>
              <a:rPr lang="en-US" sz="2200" dirty="0">
                <a:latin typeface="Cambria" pitchFamily="18" charset="0"/>
              </a:rPr>
              <a:t>to meet the required attention </a:t>
            </a:r>
            <a:endParaRPr lang="fr-FR" sz="2200" dirty="0">
              <a:latin typeface="Cambria" pitchFamily="18" charset="0"/>
            </a:endParaRPr>
          </a:p>
        </p:txBody>
      </p:sp>
      <p:sp>
        <p:nvSpPr>
          <p:cNvPr id="12" name="Rectangle 11"/>
          <p:cNvSpPr/>
          <p:nvPr/>
        </p:nvSpPr>
        <p:spPr>
          <a:xfrm>
            <a:off x="3857620" y="4786322"/>
            <a:ext cx="4889928" cy="430887"/>
          </a:xfrm>
          <a:prstGeom prst="rect">
            <a:avLst/>
          </a:prstGeom>
        </p:spPr>
        <p:txBody>
          <a:bodyPr wrap="none">
            <a:spAutoFit/>
          </a:bodyPr>
          <a:lstStyle/>
          <a:p>
            <a:pPr>
              <a:buFont typeface="Arial" pitchFamily="34" charset="0"/>
              <a:buChar char="•"/>
            </a:pPr>
            <a:r>
              <a:rPr lang="en-US" sz="2200" dirty="0" smtClean="0">
                <a:latin typeface="Cambria" pitchFamily="18" charset="0"/>
              </a:rPr>
              <a:t> Research </a:t>
            </a:r>
            <a:r>
              <a:rPr lang="en-US" sz="2200" dirty="0">
                <a:latin typeface="Cambria" pitchFamily="18" charset="0"/>
              </a:rPr>
              <a:t>is still on its primary phases</a:t>
            </a:r>
            <a:endParaRPr lang="fr-FR" sz="2200" dirty="0">
              <a:latin typeface="Cambria" pitchFamily="18" charset="0"/>
            </a:endParaRPr>
          </a:p>
        </p:txBody>
      </p:sp>
      <p:sp>
        <p:nvSpPr>
          <p:cNvPr id="13" name="Rectangle 12"/>
          <p:cNvSpPr/>
          <p:nvPr/>
        </p:nvSpPr>
        <p:spPr>
          <a:xfrm>
            <a:off x="3857620" y="5374203"/>
            <a:ext cx="5286380" cy="769441"/>
          </a:xfrm>
          <a:prstGeom prst="rect">
            <a:avLst/>
          </a:prstGeom>
        </p:spPr>
        <p:txBody>
          <a:bodyPr wrap="square">
            <a:spAutoFit/>
          </a:bodyPr>
          <a:lstStyle/>
          <a:p>
            <a:pPr lvl="0">
              <a:buFont typeface="Arial" pitchFamily="34" charset="0"/>
              <a:buChar char="•"/>
            </a:pPr>
            <a:r>
              <a:rPr lang="en-US" sz="2200" dirty="0" smtClean="0">
                <a:latin typeface="Cambria" pitchFamily="18" charset="0"/>
              </a:rPr>
              <a:t> Efforts </a:t>
            </a:r>
            <a:r>
              <a:rPr lang="en-US" sz="2200" dirty="0">
                <a:latin typeface="Cambria" pitchFamily="18" charset="0"/>
              </a:rPr>
              <a:t>converge only to specific</a:t>
            </a:r>
          </a:p>
          <a:p>
            <a:pPr lvl="0"/>
            <a:r>
              <a:rPr lang="en-US" sz="2200" dirty="0">
                <a:latin typeface="Cambria" pitchFamily="18" charset="0"/>
              </a:rPr>
              <a:t>technologies</a:t>
            </a:r>
            <a:endParaRPr lang="fr-FR" sz="2200" dirty="0">
              <a:latin typeface="Cambria" pitchFamily="18" charset="0"/>
            </a:endParaRPr>
          </a:p>
        </p:txBody>
      </p:sp>
      <p:sp>
        <p:nvSpPr>
          <p:cNvPr id="14" name="Rectangle 13"/>
          <p:cNvSpPr/>
          <p:nvPr/>
        </p:nvSpPr>
        <p:spPr>
          <a:xfrm>
            <a:off x="3929090" y="4334540"/>
            <a:ext cx="4714876" cy="338554"/>
          </a:xfrm>
          <a:prstGeom prst="rect">
            <a:avLst/>
          </a:prstGeom>
        </p:spPr>
        <p:txBody>
          <a:bodyPr wrap="square">
            <a:spAutoFit/>
          </a:bodyPr>
          <a:lstStyle/>
          <a:p>
            <a:r>
              <a:rPr lang="en-US" sz="1600" dirty="0" err="1" smtClean="0">
                <a:solidFill>
                  <a:schemeClr val="accent5">
                    <a:lumMod val="75000"/>
                  </a:schemeClr>
                </a:solidFill>
                <a:latin typeface="Cambria" pitchFamily="18" charset="0"/>
              </a:rPr>
              <a:t>Sauter</a:t>
            </a:r>
            <a:r>
              <a:rPr lang="en-US" sz="1600" dirty="0" smtClean="0">
                <a:solidFill>
                  <a:schemeClr val="accent5">
                    <a:lumMod val="75000"/>
                  </a:schemeClr>
                </a:solidFill>
                <a:latin typeface="Cambria" pitchFamily="18" charset="0"/>
              </a:rPr>
              <a:t> &amp; Watson (2007) ; </a:t>
            </a:r>
            <a:r>
              <a:rPr lang="en-US" sz="1600" dirty="0" err="1" smtClean="0">
                <a:solidFill>
                  <a:schemeClr val="accent5">
                    <a:lumMod val="75000"/>
                  </a:schemeClr>
                </a:solidFill>
                <a:latin typeface="Cambria" pitchFamily="18" charset="0"/>
              </a:rPr>
              <a:t>Wüstenhagen</a:t>
            </a:r>
            <a:r>
              <a:rPr lang="en-US" sz="1600" dirty="0">
                <a:solidFill>
                  <a:schemeClr val="accent5">
                    <a:lumMod val="75000"/>
                  </a:schemeClr>
                </a:solidFill>
                <a:latin typeface="Cambria" pitchFamily="18" charset="0"/>
              </a:rPr>
              <a:t> </a:t>
            </a:r>
            <a:r>
              <a:rPr lang="en-US" sz="1600" dirty="0" smtClean="0">
                <a:solidFill>
                  <a:schemeClr val="accent5">
                    <a:lumMod val="75000"/>
                  </a:schemeClr>
                </a:solidFill>
                <a:latin typeface="Cambria" pitchFamily="18" charset="0"/>
              </a:rPr>
              <a:t>et </a:t>
            </a:r>
            <a:r>
              <a:rPr lang="en-US" sz="1600" i="1" dirty="0" smtClean="0">
                <a:solidFill>
                  <a:schemeClr val="accent5">
                    <a:lumMod val="75000"/>
                  </a:schemeClr>
                </a:solidFill>
                <a:latin typeface="Cambria" pitchFamily="18" charset="0"/>
              </a:rPr>
              <a:t>al</a:t>
            </a:r>
            <a:r>
              <a:rPr lang="en-US" sz="1600" dirty="0" smtClean="0">
                <a:solidFill>
                  <a:schemeClr val="accent5">
                    <a:lumMod val="75000"/>
                  </a:schemeClr>
                </a:solidFill>
                <a:latin typeface="Cambria" pitchFamily="18" charset="0"/>
              </a:rPr>
              <a:t>.(2007)</a:t>
            </a:r>
            <a:endParaRPr lang="fr-FR" sz="1600" dirty="0" smtClean="0">
              <a:solidFill>
                <a:schemeClr val="accent5">
                  <a:lumMod val="75000"/>
                </a:schemeClr>
              </a:solidFill>
              <a:latin typeface="Cambria" pitchFamily="18" charset="0"/>
            </a:endParaRPr>
          </a:p>
        </p:txBody>
      </p:sp>
      <p:sp>
        <p:nvSpPr>
          <p:cNvPr id="15" name="Rectangle 14"/>
          <p:cNvSpPr/>
          <p:nvPr/>
        </p:nvSpPr>
        <p:spPr>
          <a:xfrm>
            <a:off x="4000496" y="6143644"/>
            <a:ext cx="4429156" cy="307777"/>
          </a:xfrm>
          <a:prstGeom prst="rect">
            <a:avLst/>
          </a:prstGeom>
        </p:spPr>
        <p:txBody>
          <a:bodyPr wrap="square">
            <a:spAutoFit/>
          </a:bodyPr>
          <a:lstStyle/>
          <a:p>
            <a:r>
              <a:rPr lang="en-US" sz="1400" dirty="0" smtClean="0">
                <a:solidFill>
                  <a:schemeClr val="accent5">
                    <a:lumMod val="75000"/>
                  </a:schemeClr>
                </a:solidFill>
              </a:rPr>
              <a:t>Del Río &amp; </a:t>
            </a:r>
            <a:r>
              <a:rPr lang="en-US" sz="1400" dirty="0" err="1" smtClean="0">
                <a:solidFill>
                  <a:schemeClr val="accent5">
                    <a:lumMod val="75000"/>
                  </a:schemeClr>
                </a:solidFill>
              </a:rPr>
              <a:t>Burguillo</a:t>
            </a:r>
            <a:r>
              <a:rPr lang="en-US" sz="1400" dirty="0" smtClean="0">
                <a:solidFill>
                  <a:schemeClr val="accent5">
                    <a:lumMod val="75000"/>
                  </a:schemeClr>
                </a:solidFill>
              </a:rPr>
              <a:t> (2009) ; </a:t>
            </a:r>
            <a:r>
              <a:rPr lang="en-US" sz="1400" dirty="0" err="1" smtClean="0">
                <a:solidFill>
                  <a:schemeClr val="accent5">
                    <a:lumMod val="75000"/>
                  </a:schemeClr>
                </a:solidFill>
              </a:rPr>
              <a:t>Llera</a:t>
            </a:r>
            <a:r>
              <a:rPr lang="en-US" sz="1400" dirty="0" smtClean="0">
                <a:solidFill>
                  <a:schemeClr val="accent5">
                    <a:lumMod val="75000"/>
                  </a:schemeClr>
                </a:solidFill>
              </a:rPr>
              <a:t> et </a:t>
            </a:r>
            <a:r>
              <a:rPr lang="en-US" sz="1400" i="1" dirty="0" smtClean="0">
                <a:solidFill>
                  <a:schemeClr val="accent5">
                    <a:lumMod val="75000"/>
                  </a:schemeClr>
                </a:solidFill>
              </a:rPr>
              <a:t>al</a:t>
            </a:r>
            <a:r>
              <a:rPr lang="en-US" sz="1400" dirty="0" smtClean="0">
                <a:solidFill>
                  <a:schemeClr val="accent5">
                    <a:lumMod val="75000"/>
                  </a:schemeClr>
                </a:solidFill>
              </a:rPr>
              <a:t>.(2010)</a:t>
            </a:r>
            <a:endParaRPr lang="fr-FR" sz="1400" dirty="0" smtClean="0">
              <a:solidFill>
                <a:schemeClr val="accent5">
                  <a:lumMod val="75000"/>
                </a:schemeClr>
              </a:solidFill>
            </a:endParaRPr>
          </a:p>
        </p:txBody>
      </p:sp>
      <p:sp>
        <p:nvSpPr>
          <p:cNvPr id="17" name="ZoneTexte 16"/>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PROBLEMATIC</a:t>
            </a:r>
            <a:endParaRPr lang="fr-FR" sz="2200" b="1" i="1" dirty="0">
              <a:solidFill>
                <a:schemeClr val="accent1"/>
              </a:solidFill>
              <a:latin typeface="Cambria" pitchFamily="18" charset="0"/>
            </a:endParaRPr>
          </a:p>
        </p:txBody>
      </p:sp>
      <p:sp>
        <p:nvSpPr>
          <p:cNvPr id="19" name="Rectangle 18"/>
          <p:cNvSpPr/>
          <p:nvPr/>
        </p:nvSpPr>
        <p:spPr>
          <a:xfrm>
            <a:off x="1571604" y="1640791"/>
            <a:ext cx="6286528" cy="430887"/>
          </a:xfrm>
          <a:prstGeom prst="rect">
            <a:avLst/>
          </a:prstGeom>
        </p:spPr>
        <p:txBody>
          <a:bodyPr wrap="square">
            <a:spAutoFit/>
          </a:bodyPr>
          <a:lstStyle/>
          <a:p>
            <a:r>
              <a:rPr lang="en-US" sz="2200" dirty="0" smtClean="0">
                <a:latin typeface="Cambria" pitchFamily="18" charset="0"/>
              </a:rPr>
              <a:t>Surveys </a:t>
            </a:r>
            <a:r>
              <a:rPr lang="en-US" sz="2200" dirty="0">
                <a:latin typeface="Cambria" pitchFamily="18" charset="0"/>
              </a:rPr>
              <a:t>conducted between the 80’s and the 90’s </a:t>
            </a:r>
            <a:endParaRPr lang="fr-FR" sz="2200" dirty="0">
              <a:latin typeface="Cambria" pitchFamily="18" charset="0"/>
            </a:endParaRPr>
          </a:p>
        </p:txBody>
      </p:sp>
      <p:sp>
        <p:nvSpPr>
          <p:cNvPr id="20" name="Flèche vers le bas 19"/>
          <p:cNvSpPr/>
          <p:nvPr/>
        </p:nvSpPr>
        <p:spPr>
          <a:xfrm>
            <a:off x="4000496" y="2143116"/>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500198" y="2498047"/>
            <a:ext cx="6500826" cy="430887"/>
          </a:xfrm>
          <a:prstGeom prst="rect">
            <a:avLst/>
          </a:prstGeom>
        </p:spPr>
        <p:txBody>
          <a:bodyPr wrap="square">
            <a:spAutoFit/>
          </a:bodyPr>
          <a:lstStyle/>
          <a:p>
            <a:r>
              <a:rPr lang="en-US" sz="2200" dirty="0" smtClean="0">
                <a:latin typeface="Cambria" pitchFamily="18" charset="0"/>
              </a:rPr>
              <a:t>Public opinion: </a:t>
            </a:r>
            <a:r>
              <a:rPr lang="en-US" sz="2200" dirty="0">
                <a:latin typeface="Cambria" pitchFamily="18" charset="0"/>
              </a:rPr>
              <a:t>highly supportive of RES </a:t>
            </a:r>
            <a:r>
              <a:rPr lang="en-US" sz="2200" dirty="0" smtClean="0">
                <a:latin typeface="Cambria" pitchFamily="18" charset="0"/>
              </a:rPr>
              <a:t>adoption</a:t>
            </a:r>
            <a:r>
              <a:rPr lang="en-US" i="1" dirty="0" smtClean="0"/>
              <a:t> </a:t>
            </a:r>
            <a:endParaRPr lang="fr-FR" dirty="0"/>
          </a:p>
        </p:txBody>
      </p:sp>
      <p:sp>
        <p:nvSpPr>
          <p:cNvPr id="22" name="Rectangle 21"/>
          <p:cNvSpPr/>
          <p:nvPr/>
        </p:nvSpPr>
        <p:spPr>
          <a:xfrm>
            <a:off x="1285884" y="3088187"/>
            <a:ext cx="6500826" cy="769441"/>
          </a:xfrm>
          <a:prstGeom prst="rect">
            <a:avLst/>
          </a:prstGeom>
        </p:spPr>
        <p:txBody>
          <a:bodyPr wrap="square">
            <a:spAutoFit/>
          </a:bodyPr>
          <a:lstStyle/>
          <a:p>
            <a:pPr algn="ctr"/>
            <a:r>
              <a:rPr lang="en-US" sz="2200" b="1" dirty="0" smtClean="0">
                <a:latin typeface="Cambria" pitchFamily="18" charset="0"/>
              </a:rPr>
              <a:t>Once applied to the field, projects often end up being confronted to local opposition</a:t>
            </a:r>
            <a:endParaRPr lang="fr-FR" sz="2200" b="1" dirty="0">
              <a:latin typeface="Cambria" pitchFamily="18" charset="0"/>
            </a:endParaRPr>
          </a:p>
        </p:txBody>
      </p:sp>
      <p:sp>
        <p:nvSpPr>
          <p:cNvPr id="24" name="Rectangle 23"/>
          <p:cNvSpPr/>
          <p:nvPr/>
        </p:nvSpPr>
        <p:spPr>
          <a:xfrm>
            <a:off x="5000628" y="3786190"/>
            <a:ext cx="4572000" cy="307777"/>
          </a:xfrm>
          <a:prstGeom prst="rect">
            <a:avLst/>
          </a:prstGeom>
        </p:spPr>
        <p:txBody>
          <a:bodyPr>
            <a:spAutoFit/>
          </a:bodyPr>
          <a:lstStyle/>
          <a:p>
            <a:r>
              <a:rPr lang="en-US" sz="1400" dirty="0" err="1" smtClean="0">
                <a:solidFill>
                  <a:schemeClr val="accent5">
                    <a:lumMod val="75000"/>
                  </a:schemeClr>
                </a:solidFill>
              </a:rPr>
              <a:t>Wüstenhagen</a:t>
            </a:r>
            <a:r>
              <a:rPr lang="en-US" sz="1400" dirty="0" smtClean="0">
                <a:solidFill>
                  <a:schemeClr val="accent5">
                    <a:lumMod val="75000"/>
                  </a:schemeClr>
                </a:solidFill>
              </a:rPr>
              <a:t>  et </a:t>
            </a:r>
            <a:r>
              <a:rPr lang="en-US" sz="1400" i="1" dirty="0" smtClean="0">
                <a:solidFill>
                  <a:schemeClr val="accent5">
                    <a:lumMod val="75000"/>
                  </a:schemeClr>
                </a:solidFill>
              </a:rPr>
              <a:t>al</a:t>
            </a:r>
            <a:r>
              <a:rPr lang="en-US" sz="1400" dirty="0" smtClean="0">
                <a:solidFill>
                  <a:schemeClr val="accent5">
                    <a:lumMod val="75000"/>
                  </a:schemeClr>
                </a:solidFill>
              </a:rPr>
              <a:t>. (2007) </a:t>
            </a:r>
            <a:r>
              <a:rPr lang="en-US" sz="1400" dirty="0">
                <a:solidFill>
                  <a:schemeClr val="accent5">
                    <a:lumMod val="75000"/>
                  </a:schemeClr>
                </a:solidFill>
              </a:rPr>
              <a:t>; </a:t>
            </a:r>
            <a:r>
              <a:rPr lang="en-US" sz="1400" dirty="0" err="1">
                <a:solidFill>
                  <a:schemeClr val="accent5">
                    <a:lumMod val="75000"/>
                  </a:schemeClr>
                </a:solidFill>
              </a:rPr>
              <a:t>Wolsink</a:t>
            </a:r>
            <a:r>
              <a:rPr lang="en-US" sz="1400" dirty="0">
                <a:solidFill>
                  <a:schemeClr val="accent5">
                    <a:lumMod val="75000"/>
                  </a:schemeClr>
                </a:solidFill>
              </a:rPr>
              <a:t> (</a:t>
            </a:r>
            <a:r>
              <a:rPr lang="en-US" sz="1400" dirty="0" smtClean="0">
                <a:solidFill>
                  <a:schemeClr val="accent5">
                    <a:lumMod val="75000"/>
                  </a:schemeClr>
                </a:solidFill>
              </a:rPr>
              <a:t>2007) </a:t>
            </a:r>
            <a:endParaRPr lang="fr-FR" sz="1400" dirty="0">
              <a:solidFill>
                <a:schemeClr val="accent5">
                  <a:lumMod val="75000"/>
                </a:schemeClr>
              </a:solidFill>
            </a:endParaRPr>
          </a:p>
        </p:txBody>
      </p:sp>
      <p:sp>
        <p:nvSpPr>
          <p:cNvPr id="25" name="Rectangle à coins arrondis 24"/>
          <p:cNvSpPr/>
          <p:nvPr/>
        </p:nvSpPr>
        <p:spPr>
          <a:xfrm>
            <a:off x="428596" y="4214818"/>
            <a:ext cx="3143272" cy="7858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Cambria" pitchFamily="18" charset="0"/>
              </a:rPr>
              <a:t>General public support</a:t>
            </a:r>
            <a:endParaRPr lang="en-US" sz="2200" b="1" dirty="0">
              <a:latin typeface="Cambria" pitchFamily="18" charset="0"/>
            </a:endParaRPr>
          </a:p>
        </p:txBody>
      </p:sp>
      <p:sp>
        <p:nvSpPr>
          <p:cNvPr id="26" name="ZoneTexte 25"/>
          <p:cNvSpPr txBox="1"/>
          <p:nvPr/>
        </p:nvSpPr>
        <p:spPr>
          <a:xfrm>
            <a:off x="1071538" y="5000636"/>
            <a:ext cx="2071702" cy="369332"/>
          </a:xfrm>
          <a:prstGeom prst="rect">
            <a:avLst/>
          </a:prstGeom>
          <a:noFill/>
        </p:spPr>
        <p:txBody>
          <a:bodyPr wrap="square" rtlCol="0">
            <a:spAutoFit/>
          </a:bodyPr>
          <a:lstStyle/>
          <a:p>
            <a:r>
              <a:rPr lang="en-US" dirty="0" smtClean="0">
                <a:latin typeface="Cambria" pitchFamily="18" charset="0"/>
              </a:rPr>
              <a:t>What </a:t>
            </a:r>
            <a:r>
              <a:rPr lang="en-US" dirty="0">
                <a:latin typeface="Cambria" pitchFamily="18" charset="0"/>
              </a:rPr>
              <a:t>is expected</a:t>
            </a:r>
          </a:p>
        </p:txBody>
      </p:sp>
      <p:sp>
        <p:nvSpPr>
          <p:cNvPr id="27" name="Rectangle à coins arrondis 26"/>
          <p:cNvSpPr/>
          <p:nvPr/>
        </p:nvSpPr>
        <p:spPr>
          <a:xfrm>
            <a:off x="428596" y="5572140"/>
            <a:ext cx="3143272" cy="7858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Cambria" pitchFamily="18" charset="0"/>
              </a:rPr>
              <a:t>Local resistance</a:t>
            </a:r>
            <a:endParaRPr lang="en-US" sz="2200" b="1" dirty="0">
              <a:latin typeface="Cambria" pitchFamily="18" charset="0"/>
            </a:endParaRPr>
          </a:p>
        </p:txBody>
      </p:sp>
      <p:sp>
        <p:nvSpPr>
          <p:cNvPr id="28" name="Rectangle 27"/>
          <p:cNvSpPr/>
          <p:nvPr/>
        </p:nvSpPr>
        <p:spPr>
          <a:xfrm>
            <a:off x="1179135" y="6357958"/>
            <a:ext cx="1606915" cy="369332"/>
          </a:xfrm>
          <a:prstGeom prst="rect">
            <a:avLst/>
          </a:prstGeom>
        </p:spPr>
        <p:txBody>
          <a:bodyPr wrap="none">
            <a:spAutoFit/>
          </a:bodyPr>
          <a:lstStyle/>
          <a:p>
            <a:r>
              <a:rPr lang="en-US" dirty="0">
                <a:latin typeface="Cambria" pitchFamily="18" charset="0"/>
              </a:rPr>
              <a:t>W</a:t>
            </a:r>
            <a:r>
              <a:rPr lang="en-US" dirty="0" smtClean="0">
                <a:latin typeface="Cambria" pitchFamily="18" charset="0"/>
              </a:rPr>
              <a:t>hat </a:t>
            </a:r>
            <a:r>
              <a:rPr lang="en-US" dirty="0">
                <a:latin typeface="Cambria" pitchFamily="18" charset="0"/>
              </a:rPr>
              <a:t>is found </a:t>
            </a:r>
            <a:endParaRPr lang="fr-FR" dirty="0">
              <a:latin typeface="Cambria" pitchFamily="18" charset="0"/>
            </a:endParaRPr>
          </a:p>
        </p:txBody>
      </p:sp>
      <p:sp>
        <p:nvSpPr>
          <p:cNvPr id="33" name="Espace réservé du numéro de diapositive 32"/>
          <p:cNvSpPr>
            <a:spLocks noGrp="1"/>
          </p:cNvSpPr>
          <p:nvPr>
            <p:ph type="sldNum" sz="quarter" idx="12"/>
          </p:nvPr>
        </p:nvSpPr>
        <p:spPr/>
        <p:txBody>
          <a:bodyPr/>
          <a:lstStyle/>
          <a:p>
            <a:fld id="{8F70E9EF-B4AE-49B3-9F8F-02D4AD3B3D8A}" type="slidenum">
              <a:rPr lang="fr-FR" smtClean="0"/>
              <a:pPr/>
              <a:t>4</a:t>
            </a:fld>
            <a:endParaRPr lang="fr-FR"/>
          </a:p>
        </p:txBody>
      </p:sp>
      <p:sp>
        <p:nvSpPr>
          <p:cNvPr id="34" name="Rectangle 33"/>
          <p:cNvSpPr/>
          <p:nvPr/>
        </p:nvSpPr>
        <p:spPr>
          <a:xfrm>
            <a:off x="4402746" y="4500570"/>
            <a:ext cx="3169650" cy="830997"/>
          </a:xfrm>
          <a:prstGeom prst="rect">
            <a:avLst/>
          </a:prstGeom>
        </p:spPr>
        <p:txBody>
          <a:bodyPr wrap="none">
            <a:spAutoFit/>
          </a:bodyPr>
          <a:lstStyle/>
          <a:p>
            <a:r>
              <a:rPr lang="en-US" sz="2400" b="1" dirty="0" smtClean="0">
                <a:latin typeface="Cambria" pitchFamily="18" charset="0"/>
              </a:rPr>
              <a:t>“Not </a:t>
            </a:r>
            <a:r>
              <a:rPr lang="en-US" sz="2400" b="1" dirty="0">
                <a:latin typeface="Cambria" pitchFamily="18" charset="0"/>
              </a:rPr>
              <a:t>in my </a:t>
            </a:r>
            <a:r>
              <a:rPr lang="en-US" sz="2400" b="1" dirty="0" smtClean="0">
                <a:latin typeface="Cambria" pitchFamily="18" charset="0"/>
              </a:rPr>
              <a:t>Backyard”</a:t>
            </a:r>
          </a:p>
          <a:p>
            <a:pPr algn="ctr"/>
            <a:r>
              <a:rPr lang="en-US" sz="2400" dirty="0" smtClean="0">
                <a:latin typeface="Cambria" pitchFamily="18" charset="0"/>
              </a:rPr>
              <a:t>Oppositional tactic</a:t>
            </a:r>
            <a:endParaRPr lang="fr-FR" sz="2400" dirty="0">
              <a:latin typeface="Cambria" pitchFamily="18" charset="0"/>
            </a:endParaRPr>
          </a:p>
        </p:txBody>
      </p:sp>
      <p:sp>
        <p:nvSpPr>
          <p:cNvPr id="35" name="Rectangle 34"/>
          <p:cNvSpPr/>
          <p:nvPr/>
        </p:nvSpPr>
        <p:spPr>
          <a:xfrm>
            <a:off x="7000892" y="5214950"/>
            <a:ext cx="1156086" cy="307777"/>
          </a:xfrm>
          <a:prstGeom prst="rect">
            <a:avLst/>
          </a:prstGeom>
        </p:spPr>
        <p:txBody>
          <a:bodyPr wrap="none">
            <a:spAutoFit/>
          </a:bodyPr>
          <a:lstStyle/>
          <a:p>
            <a:r>
              <a:rPr lang="en-US" sz="1400" dirty="0" smtClean="0">
                <a:solidFill>
                  <a:schemeClr val="accent5">
                    <a:lumMod val="75000"/>
                  </a:schemeClr>
                </a:solidFill>
              </a:rPr>
              <a:t>Toke (2005)</a:t>
            </a:r>
            <a:endParaRPr lang="fr-FR" sz="1400" dirty="0">
              <a:solidFill>
                <a:schemeClr val="accent5">
                  <a:lumMod val="75000"/>
                </a:schemeClr>
              </a:solidFill>
            </a:endParaRPr>
          </a:p>
        </p:txBody>
      </p:sp>
      <p:sp>
        <p:nvSpPr>
          <p:cNvPr id="36" name="Rectangle 35"/>
          <p:cNvSpPr/>
          <p:nvPr/>
        </p:nvSpPr>
        <p:spPr>
          <a:xfrm>
            <a:off x="4500562" y="5445641"/>
            <a:ext cx="3143271" cy="769441"/>
          </a:xfrm>
          <a:prstGeom prst="rect">
            <a:avLst/>
          </a:prstGeom>
        </p:spPr>
        <p:txBody>
          <a:bodyPr wrap="square">
            <a:spAutoFit/>
          </a:bodyPr>
          <a:lstStyle/>
          <a:p>
            <a:pPr algn="ctr"/>
            <a:r>
              <a:rPr lang="en-US" sz="2200" dirty="0" smtClean="0">
                <a:solidFill>
                  <a:schemeClr val="dk1"/>
                </a:solidFill>
                <a:latin typeface="Cambria" pitchFamily="18" charset="0"/>
              </a:rPr>
              <a:t>A label for a spatial type of opposition</a:t>
            </a:r>
            <a:endParaRPr lang="fr-FR" sz="2200" dirty="0" smtClean="0">
              <a:solidFill>
                <a:schemeClr val="dk1"/>
              </a:solidFill>
              <a:latin typeface="Cambria" pitchFamily="18" charset="0"/>
            </a:endParaRPr>
          </a:p>
        </p:txBody>
      </p:sp>
      <p:sp>
        <p:nvSpPr>
          <p:cNvPr id="38" name="Rectangle 37"/>
          <p:cNvSpPr/>
          <p:nvPr/>
        </p:nvSpPr>
        <p:spPr>
          <a:xfrm>
            <a:off x="285720" y="500042"/>
            <a:ext cx="8429684"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latin typeface="Cambria" pitchFamily="18" charset="0"/>
              </a:rPr>
              <a:t>Distribution of acceptance and rejection of facilities by people holding a NIMBY attitude</a:t>
            </a:r>
            <a:endParaRPr lang="fr-FR" sz="2000" i="1" dirty="0" smtClean="0">
              <a:solidFill>
                <a:schemeClr val="tx1"/>
              </a:solidFill>
              <a:latin typeface="Cambria" pitchFamily="18" charset="0"/>
            </a:endParaRPr>
          </a:p>
        </p:txBody>
      </p:sp>
      <p:sp>
        <p:nvSpPr>
          <p:cNvPr id="39" name="Rectangle 38"/>
          <p:cNvSpPr/>
          <p:nvPr/>
        </p:nvSpPr>
        <p:spPr>
          <a:xfrm>
            <a:off x="5793017" y="857232"/>
            <a:ext cx="3065263" cy="307777"/>
          </a:xfrm>
          <a:prstGeom prst="rect">
            <a:avLst/>
          </a:prstGeom>
        </p:spPr>
        <p:txBody>
          <a:bodyPr wrap="none">
            <a:spAutoFit/>
          </a:bodyPr>
          <a:lstStyle/>
          <a:p>
            <a:r>
              <a:rPr lang="en-US" sz="1400" dirty="0" err="1" smtClean="0">
                <a:solidFill>
                  <a:schemeClr val="accent5">
                    <a:lumMod val="75000"/>
                  </a:schemeClr>
                </a:solidFill>
              </a:rPr>
              <a:t>Aeschbacher</a:t>
            </a:r>
            <a:r>
              <a:rPr lang="en-US" sz="1400" dirty="0" smtClean="0">
                <a:solidFill>
                  <a:schemeClr val="accent5">
                    <a:lumMod val="75000"/>
                  </a:schemeClr>
                </a:solidFill>
              </a:rPr>
              <a:t> &amp; </a:t>
            </a:r>
            <a:r>
              <a:rPr lang="en-US" sz="1400" dirty="0" err="1" smtClean="0">
                <a:solidFill>
                  <a:schemeClr val="accent5">
                    <a:lumMod val="75000"/>
                  </a:schemeClr>
                </a:solidFill>
              </a:rPr>
              <a:t>Stauffacher</a:t>
            </a:r>
            <a:r>
              <a:rPr lang="en-US" sz="1400" dirty="0" smtClean="0">
                <a:solidFill>
                  <a:schemeClr val="accent5">
                    <a:lumMod val="75000"/>
                  </a:schemeClr>
                </a:solidFill>
              </a:rPr>
              <a:t> (2006)</a:t>
            </a:r>
            <a:endParaRPr lang="fr-FR" sz="1400" dirty="0">
              <a:solidFill>
                <a:schemeClr val="accent5">
                  <a:lumMod val="75000"/>
                </a:schemeClr>
              </a:solidFill>
            </a:endParaRPr>
          </a:p>
        </p:txBody>
      </p:sp>
      <p:sp>
        <p:nvSpPr>
          <p:cNvPr id="41" name="Rectangle à coins arrondis 40"/>
          <p:cNvSpPr/>
          <p:nvPr/>
        </p:nvSpPr>
        <p:spPr>
          <a:xfrm>
            <a:off x="142844" y="4168460"/>
            <a:ext cx="8572560" cy="24288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2200" dirty="0" smtClean="0">
                <a:latin typeface="Cambria" pitchFamily="18" charset="0"/>
              </a:rPr>
              <a:t>Understanding public acceptance requires much more than the mere comprehension of public opinion and necessities a deeper knowledge of the way in which attitudes are formed and shaped.</a:t>
            </a:r>
            <a:endParaRPr lang="fr-FR" sz="2200" dirty="0">
              <a:latin typeface="Cambria" pitchFamily="18" charset="0"/>
            </a:endParaRPr>
          </a:p>
        </p:txBody>
      </p:sp>
      <p:sp>
        <p:nvSpPr>
          <p:cNvPr id="42" name="Rectangle 41"/>
          <p:cNvSpPr/>
          <p:nvPr/>
        </p:nvSpPr>
        <p:spPr>
          <a:xfrm>
            <a:off x="4214810" y="6286520"/>
            <a:ext cx="4643470" cy="338554"/>
          </a:xfrm>
          <a:prstGeom prst="rect">
            <a:avLst/>
          </a:prstGeom>
        </p:spPr>
        <p:txBody>
          <a:bodyPr wrap="square">
            <a:spAutoFit/>
          </a:bodyPr>
          <a:lstStyle/>
          <a:p>
            <a:r>
              <a:rPr lang="en-US" sz="1600" dirty="0" smtClean="0">
                <a:solidFill>
                  <a:schemeClr val="accent5">
                    <a:lumMod val="75000"/>
                  </a:schemeClr>
                </a:solidFill>
                <a:latin typeface="Cambria" pitchFamily="18" charset="0"/>
              </a:rPr>
              <a:t>Walker (1995) ; </a:t>
            </a:r>
            <a:r>
              <a:rPr lang="en-US" sz="1600" dirty="0" err="1" smtClean="0">
                <a:solidFill>
                  <a:schemeClr val="accent5">
                    <a:lumMod val="75000"/>
                  </a:schemeClr>
                </a:solidFill>
                <a:latin typeface="Cambria" pitchFamily="18" charset="0"/>
              </a:rPr>
              <a:t>Heras-Saizarbitoria</a:t>
            </a:r>
            <a:r>
              <a:rPr lang="en-US" sz="1600" dirty="0" smtClean="0">
                <a:solidFill>
                  <a:schemeClr val="accent5">
                    <a:lumMod val="75000"/>
                  </a:schemeClr>
                </a:solidFill>
                <a:latin typeface="Cambria" pitchFamily="18" charset="0"/>
              </a:rPr>
              <a:t> et </a:t>
            </a:r>
            <a:r>
              <a:rPr lang="en-US" sz="1600" i="1" dirty="0" smtClean="0">
                <a:solidFill>
                  <a:schemeClr val="accent5">
                    <a:lumMod val="75000"/>
                  </a:schemeClr>
                </a:solidFill>
                <a:latin typeface="Cambria" pitchFamily="18" charset="0"/>
              </a:rPr>
              <a:t>al</a:t>
            </a:r>
            <a:r>
              <a:rPr lang="en-US" sz="1600" dirty="0" smtClean="0">
                <a:solidFill>
                  <a:schemeClr val="accent5">
                    <a:lumMod val="75000"/>
                  </a:schemeClr>
                </a:solidFill>
                <a:latin typeface="Cambria" pitchFamily="18" charset="0"/>
              </a:rPr>
              <a:t>. (2011) </a:t>
            </a:r>
            <a:endParaRPr lang="fr-FR" sz="1600" dirty="0">
              <a:solidFill>
                <a:schemeClr val="accent5">
                  <a:lumMod val="75000"/>
                </a:schemeClr>
              </a:solidFill>
              <a:latin typeface="Cambria" pitchFamily="18" charset="0"/>
            </a:endParaRPr>
          </a:p>
        </p:txBody>
      </p:sp>
      <p:pic>
        <p:nvPicPr>
          <p:cNvPr id="43" name="Image 42"/>
          <p:cNvPicPr/>
          <p:nvPr/>
        </p:nvPicPr>
        <p:blipFill>
          <a:blip r:embed="rId2" cstate="print"/>
          <a:srcRect l="11570" t="10882" r="17686" b="5294"/>
          <a:stretch>
            <a:fillRect/>
          </a:stretch>
        </p:blipFill>
        <p:spPr bwMode="auto">
          <a:xfrm>
            <a:off x="142844" y="1214422"/>
            <a:ext cx="8572560" cy="2857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800" decel="100000"/>
                                        <p:tgtEl>
                                          <p:spTgt spid="7"/>
                                        </p:tgtEl>
                                      </p:cBhvr>
                                    </p:animEffect>
                                    <p:anim calcmode="lin" valueType="num">
                                      <p:cBhvr>
                                        <p:cTn id="44" dur="800" decel="100000" fill="hold"/>
                                        <p:tgtEl>
                                          <p:spTgt spid="7"/>
                                        </p:tgtEl>
                                        <p:attrNameLst>
                                          <p:attrName>style.rotation</p:attrName>
                                        </p:attrNameLst>
                                      </p:cBhvr>
                                      <p:tavLst>
                                        <p:tav tm="0">
                                          <p:val>
                                            <p:fltVal val="-90"/>
                                          </p:val>
                                        </p:tav>
                                        <p:tav tm="100000">
                                          <p:val>
                                            <p:fltVal val="0"/>
                                          </p:val>
                                        </p:tav>
                                      </p:tavLst>
                                    </p:anim>
                                    <p:anim calcmode="lin" valueType="num">
                                      <p:cBhvr>
                                        <p:cTn id="45" dur="800" decel="100000" fill="hold"/>
                                        <p:tgtEl>
                                          <p:spTgt spid="7"/>
                                        </p:tgtEl>
                                        <p:attrNameLst>
                                          <p:attrName>ppt_x</p:attrName>
                                        </p:attrNameLst>
                                      </p:cBhvr>
                                      <p:tavLst>
                                        <p:tav tm="0">
                                          <p:val>
                                            <p:strVal val="#ppt_x+0.4"/>
                                          </p:val>
                                        </p:tav>
                                        <p:tav tm="100000">
                                          <p:val>
                                            <p:strVal val="#ppt_x-0.05"/>
                                          </p:val>
                                        </p:tav>
                                      </p:tavLst>
                                    </p:anim>
                                    <p:anim calcmode="lin" valueType="num">
                                      <p:cBhvr>
                                        <p:cTn id="46" dur="800" decel="100000" fill="hold"/>
                                        <p:tgtEl>
                                          <p:spTgt spid="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600" decel="100000"/>
                                        <p:tgtEl>
                                          <p:spTgt spid="8"/>
                                        </p:tgtEl>
                                      </p:cBhvr>
                                    </p:animEffect>
                                    <p:anim calcmode="lin" valueType="num">
                                      <p:cBhvr>
                                        <p:cTn id="54" dur="1600" decel="100000" fill="hold"/>
                                        <p:tgtEl>
                                          <p:spTgt spid="8"/>
                                        </p:tgtEl>
                                        <p:attrNameLst>
                                          <p:attrName>style.rotation</p:attrName>
                                        </p:attrNameLst>
                                      </p:cBhvr>
                                      <p:tavLst>
                                        <p:tav tm="0">
                                          <p:val>
                                            <p:fltVal val="-90"/>
                                          </p:val>
                                        </p:tav>
                                        <p:tav tm="100000">
                                          <p:val>
                                            <p:fltVal val="0"/>
                                          </p:val>
                                        </p:tav>
                                      </p:tavLst>
                                    </p:anim>
                                    <p:anim calcmode="lin" valueType="num">
                                      <p:cBhvr>
                                        <p:cTn id="55" dur="1600" decel="100000" fill="hold"/>
                                        <p:tgtEl>
                                          <p:spTgt spid="8"/>
                                        </p:tgtEl>
                                        <p:attrNameLst>
                                          <p:attrName>ppt_x</p:attrName>
                                        </p:attrNameLst>
                                      </p:cBhvr>
                                      <p:tavLst>
                                        <p:tav tm="0">
                                          <p:val>
                                            <p:strVal val="#ppt_x+0.4"/>
                                          </p:val>
                                        </p:tav>
                                        <p:tav tm="100000">
                                          <p:val>
                                            <p:strVal val="#ppt_x-0.05"/>
                                          </p:val>
                                        </p:tav>
                                      </p:tavLst>
                                    </p:anim>
                                    <p:anim calcmode="lin" valueType="num">
                                      <p:cBhvr>
                                        <p:cTn id="56" dur="1600" decel="100000" fill="hold"/>
                                        <p:tgtEl>
                                          <p:spTgt spid="8"/>
                                        </p:tgtEl>
                                        <p:attrNameLst>
                                          <p:attrName>ppt_y</p:attrName>
                                        </p:attrNameLst>
                                      </p:cBhvr>
                                      <p:tavLst>
                                        <p:tav tm="0">
                                          <p:val>
                                            <p:strVal val="#ppt_y-0.4"/>
                                          </p:val>
                                        </p:tav>
                                        <p:tav tm="100000">
                                          <p:val>
                                            <p:strVal val="#ppt_y+0.1"/>
                                          </p:val>
                                        </p:tav>
                                      </p:tavLst>
                                    </p:anim>
                                    <p:anim calcmode="lin" valueType="num">
                                      <p:cBhvr>
                                        <p:cTn id="57"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58"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600" decel="100000"/>
                                        <p:tgtEl>
                                          <p:spTgt spid="9"/>
                                        </p:tgtEl>
                                      </p:cBhvr>
                                    </p:animEffect>
                                    <p:anim calcmode="lin" valueType="num">
                                      <p:cBhvr>
                                        <p:cTn id="62" dur="1600" decel="100000" fill="hold"/>
                                        <p:tgtEl>
                                          <p:spTgt spid="9"/>
                                        </p:tgtEl>
                                        <p:attrNameLst>
                                          <p:attrName>style.rotation</p:attrName>
                                        </p:attrNameLst>
                                      </p:cBhvr>
                                      <p:tavLst>
                                        <p:tav tm="0">
                                          <p:val>
                                            <p:fltVal val="-90"/>
                                          </p:val>
                                        </p:tav>
                                        <p:tav tm="100000">
                                          <p:val>
                                            <p:fltVal val="0"/>
                                          </p:val>
                                        </p:tav>
                                      </p:tavLst>
                                    </p:anim>
                                    <p:anim calcmode="lin" valueType="num">
                                      <p:cBhvr>
                                        <p:cTn id="63" dur="1600" decel="100000" fill="hold"/>
                                        <p:tgtEl>
                                          <p:spTgt spid="9"/>
                                        </p:tgtEl>
                                        <p:attrNameLst>
                                          <p:attrName>ppt_x</p:attrName>
                                        </p:attrNameLst>
                                      </p:cBhvr>
                                      <p:tavLst>
                                        <p:tav tm="0">
                                          <p:val>
                                            <p:strVal val="#ppt_x+0.4"/>
                                          </p:val>
                                        </p:tav>
                                        <p:tav tm="100000">
                                          <p:val>
                                            <p:strVal val="#ppt_x-0.05"/>
                                          </p:val>
                                        </p:tav>
                                      </p:tavLst>
                                    </p:anim>
                                    <p:anim calcmode="lin" valueType="num">
                                      <p:cBhvr>
                                        <p:cTn id="64" dur="1600" decel="100000" fill="hold"/>
                                        <p:tgtEl>
                                          <p:spTgt spid="9"/>
                                        </p:tgtEl>
                                        <p:attrNameLst>
                                          <p:attrName>ppt_y</p:attrName>
                                        </p:attrNameLst>
                                      </p:cBhvr>
                                      <p:tavLst>
                                        <p:tav tm="0">
                                          <p:val>
                                            <p:strVal val="#ppt_y-0.4"/>
                                          </p:val>
                                        </p:tav>
                                        <p:tav tm="100000">
                                          <p:val>
                                            <p:strVal val="#ppt_y+0.1"/>
                                          </p:val>
                                        </p:tav>
                                      </p:tavLst>
                                    </p:anim>
                                    <p:anim calcmode="lin" valueType="num">
                                      <p:cBhvr>
                                        <p:cTn id="65"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66"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800" decel="100000"/>
                                        <p:tgtEl>
                                          <p:spTgt spid="11"/>
                                        </p:tgtEl>
                                      </p:cBhvr>
                                    </p:animEffect>
                                    <p:anim calcmode="lin" valueType="num">
                                      <p:cBhvr>
                                        <p:cTn id="72" dur="800" decel="100000" fill="hold"/>
                                        <p:tgtEl>
                                          <p:spTgt spid="11"/>
                                        </p:tgtEl>
                                        <p:attrNameLst>
                                          <p:attrName>style.rotation</p:attrName>
                                        </p:attrNameLst>
                                      </p:cBhvr>
                                      <p:tavLst>
                                        <p:tav tm="0">
                                          <p:val>
                                            <p:fltVal val="-90"/>
                                          </p:val>
                                        </p:tav>
                                        <p:tav tm="100000">
                                          <p:val>
                                            <p:fltVal val="0"/>
                                          </p:val>
                                        </p:tav>
                                      </p:tavLst>
                                    </p:anim>
                                    <p:anim calcmode="lin" valueType="num">
                                      <p:cBhvr>
                                        <p:cTn id="73" dur="800" decel="100000" fill="hold"/>
                                        <p:tgtEl>
                                          <p:spTgt spid="11"/>
                                        </p:tgtEl>
                                        <p:attrNameLst>
                                          <p:attrName>ppt_x</p:attrName>
                                        </p:attrNameLst>
                                      </p:cBhvr>
                                      <p:tavLst>
                                        <p:tav tm="0">
                                          <p:val>
                                            <p:strVal val="#ppt_x+0.4"/>
                                          </p:val>
                                        </p:tav>
                                        <p:tav tm="100000">
                                          <p:val>
                                            <p:strVal val="#ppt_x-0.05"/>
                                          </p:val>
                                        </p:tav>
                                      </p:tavLst>
                                    </p:anim>
                                    <p:anim calcmode="lin" valueType="num">
                                      <p:cBhvr>
                                        <p:cTn id="74" dur="800" decel="100000" fill="hold"/>
                                        <p:tgtEl>
                                          <p:spTgt spid="11"/>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77" presetID="30" presetClass="entr" presetSubtype="0"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800" decel="100000"/>
                                        <p:tgtEl>
                                          <p:spTgt spid="12"/>
                                        </p:tgtEl>
                                      </p:cBhvr>
                                    </p:animEffect>
                                    <p:anim calcmode="lin" valueType="num">
                                      <p:cBhvr>
                                        <p:cTn id="88" dur="800" decel="100000" fill="hold"/>
                                        <p:tgtEl>
                                          <p:spTgt spid="12"/>
                                        </p:tgtEl>
                                        <p:attrNameLst>
                                          <p:attrName>style.rotation</p:attrName>
                                        </p:attrNameLst>
                                      </p:cBhvr>
                                      <p:tavLst>
                                        <p:tav tm="0">
                                          <p:val>
                                            <p:fltVal val="-90"/>
                                          </p:val>
                                        </p:tav>
                                        <p:tav tm="100000">
                                          <p:val>
                                            <p:fltVal val="0"/>
                                          </p:val>
                                        </p:tav>
                                      </p:tavLst>
                                    </p:anim>
                                    <p:anim calcmode="lin" valueType="num">
                                      <p:cBhvr>
                                        <p:cTn id="89" dur="800" decel="100000" fill="hold"/>
                                        <p:tgtEl>
                                          <p:spTgt spid="12"/>
                                        </p:tgtEl>
                                        <p:attrNameLst>
                                          <p:attrName>ppt_x</p:attrName>
                                        </p:attrNameLst>
                                      </p:cBhvr>
                                      <p:tavLst>
                                        <p:tav tm="0">
                                          <p:val>
                                            <p:strVal val="#ppt_x+0.4"/>
                                          </p:val>
                                        </p:tav>
                                        <p:tav tm="100000">
                                          <p:val>
                                            <p:strVal val="#ppt_x-0.05"/>
                                          </p:val>
                                        </p:tav>
                                      </p:tavLst>
                                    </p:anim>
                                    <p:anim calcmode="lin" valueType="num">
                                      <p:cBhvr>
                                        <p:cTn id="90" dur="800" decel="100000" fill="hold"/>
                                        <p:tgtEl>
                                          <p:spTgt spid="12"/>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93" presetID="30" presetClass="entr" presetSubtype="0" fill="hold" grpId="1"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800" decel="100000"/>
                                        <p:tgtEl>
                                          <p:spTgt spid="15"/>
                                        </p:tgtEl>
                                      </p:cBhvr>
                                    </p:animEffect>
                                    <p:anim calcmode="lin" valueType="num">
                                      <p:cBhvr>
                                        <p:cTn id="96" dur="800" decel="100000" fill="hold"/>
                                        <p:tgtEl>
                                          <p:spTgt spid="15"/>
                                        </p:tgtEl>
                                        <p:attrNameLst>
                                          <p:attrName>style.rotation</p:attrName>
                                        </p:attrNameLst>
                                      </p:cBhvr>
                                      <p:tavLst>
                                        <p:tav tm="0">
                                          <p:val>
                                            <p:fltVal val="-90"/>
                                          </p:val>
                                        </p:tav>
                                        <p:tav tm="100000">
                                          <p:val>
                                            <p:fltVal val="0"/>
                                          </p:val>
                                        </p:tav>
                                      </p:tavLst>
                                    </p:anim>
                                    <p:anim calcmode="lin" valueType="num">
                                      <p:cBhvr>
                                        <p:cTn id="97" dur="800" decel="100000" fill="hold"/>
                                        <p:tgtEl>
                                          <p:spTgt spid="15"/>
                                        </p:tgtEl>
                                        <p:attrNameLst>
                                          <p:attrName>ppt_x</p:attrName>
                                        </p:attrNameLst>
                                      </p:cBhvr>
                                      <p:tavLst>
                                        <p:tav tm="0">
                                          <p:val>
                                            <p:strVal val="#ppt_x+0.4"/>
                                          </p:val>
                                        </p:tav>
                                        <p:tav tm="100000">
                                          <p:val>
                                            <p:strVal val="#ppt_x-0.05"/>
                                          </p:val>
                                        </p:tav>
                                      </p:tavLst>
                                    </p:anim>
                                    <p:anim calcmode="lin" valueType="num">
                                      <p:cBhvr>
                                        <p:cTn id="98" dur="800" decel="100000" fill="hold"/>
                                        <p:tgtEl>
                                          <p:spTgt spid="15"/>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01" presetID="30" presetClass="entr" presetSubtype="0" fill="hold"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800" decel="100000"/>
                                        <p:tgtEl>
                                          <p:spTgt spid="13"/>
                                        </p:tgtEl>
                                      </p:cBhvr>
                                    </p:animEffect>
                                    <p:anim calcmode="lin" valueType="num">
                                      <p:cBhvr>
                                        <p:cTn id="104" dur="800" decel="100000" fill="hold"/>
                                        <p:tgtEl>
                                          <p:spTgt spid="13"/>
                                        </p:tgtEl>
                                        <p:attrNameLst>
                                          <p:attrName>style.rotation</p:attrName>
                                        </p:attrNameLst>
                                      </p:cBhvr>
                                      <p:tavLst>
                                        <p:tav tm="0">
                                          <p:val>
                                            <p:fltVal val="-90"/>
                                          </p:val>
                                        </p:tav>
                                        <p:tav tm="100000">
                                          <p:val>
                                            <p:fltVal val="0"/>
                                          </p:val>
                                        </p:tav>
                                      </p:tavLst>
                                    </p:anim>
                                    <p:anim calcmode="lin" valueType="num">
                                      <p:cBhvr>
                                        <p:cTn id="105" dur="800" decel="100000" fill="hold"/>
                                        <p:tgtEl>
                                          <p:spTgt spid="13"/>
                                        </p:tgtEl>
                                        <p:attrNameLst>
                                          <p:attrName>ppt_x</p:attrName>
                                        </p:attrNameLst>
                                      </p:cBhvr>
                                      <p:tavLst>
                                        <p:tav tm="0">
                                          <p:val>
                                            <p:strVal val="#ppt_x+0.4"/>
                                          </p:val>
                                        </p:tav>
                                        <p:tav tm="100000">
                                          <p:val>
                                            <p:strVal val="#ppt_x-0.05"/>
                                          </p:val>
                                        </p:tav>
                                      </p:tavLst>
                                    </p:anim>
                                    <p:anim calcmode="lin" valueType="num">
                                      <p:cBhvr>
                                        <p:cTn id="106" dur="800" decel="100000" fill="hold"/>
                                        <p:tgtEl>
                                          <p:spTgt spid="13"/>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6" presetClass="path" presetSubtype="0" accel="50000" decel="50000" fill="hold" grpId="1" nodeType="clickEffect">
                                  <p:stCondLst>
                                    <p:cond delay="0"/>
                                  </p:stCondLst>
                                  <p:childTnLst>
                                    <p:animMotion origin="layout" path="M -1.94444E-6 7.67808E-7 L 0.3007 -0.63205 " pathEditMode="relative" rAng="0" ptsTypes="AA">
                                      <p:cBhvr>
                                        <p:cTn id="112" dur="2000" fill="hold"/>
                                        <p:tgtEl>
                                          <p:spTgt spid="9"/>
                                        </p:tgtEl>
                                        <p:attrNameLst>
                                          <p:attrName>ppt_x</p:attrName>
                                          <p:attrName>ppt_y</p:attrName>
                                        </p:attrNameLst>
                                      </p:cBhvr>
                                      <p:rCtr x="150" y="-316"/>
                                    </p:animMotion>
                                  </p:childTnLst>
                                </p:cTn>
                              </p:par>
                              <p:par>
                                <p:cTn id="113" presetID="1" presetClass="exit" presetSubtype="0" fill="hold" grpId="1" nodeType="withEffect">
                                  <p:stCondLst>
                                    <p:cond delay="0"/>
                                  </p:stCondLst>
                                  <p:childTnLst>
                                    <p:set>
                                      <p:cBhvr>
                                        <p:cTn id="114" dur="1" fill="hold">
                                          <p:stCondLst>
                                            <p:cond delay="0"/>
                                          </p:stCondLst>
                                        </p:cTn>
                                        <p:tgtEl>
                                          <p:spTgt spid="3"/>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8"/>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1"/>
                                        </p:tgtEl>
                                        <p:attrNameLst>
                                          <p:attrName>style.visibility</p:attrName>
                                        </p:attrNameLst>
                                      </p:cBhvr>
                                      <p:to>
                                        <p:strVal val="hidden"/>
                                      </p:to>
                                    </p:set>
                                  </p:childTnLst>
                                </p:cTn>
                              </p:par>
                              <p:par>
                                <p:cTn id="125" presetID="1" presetClass="exit" presetSubtype="0" fill="hold" grpId="2" nodeType="withEffect">
                                  <p:stCondLst>
                                    <p:cond delay="0"/>
                                  </p:stCondLst>
                                  <p:childTnLst>
                                    <p:set>
                                      <p:cBhvr>
                                        <p:cTn id="126" dur="1" fill="hold">
                                          <p:stCondLst>
                                            <p:cond delay="0"/>
                                          </p:stCondLst>
                                        </p:cTn>
                                        <p:tgtEl>
                                          <p:spTgt spid="14"/>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15"/>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30" presetClass="entr" presetSubtype="0" fill="hold" grpId="0" nodeType="click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800" decel="100000"/>
                                        <p:tgtEl>
                                          <p:spTgt spid="19"/>
                                        </p:tgtEl>
                                      </p:cBhvr>
                                    </p:animEffect>
                                    <p:anim calcmode="lin" valueType="num">
                                      <p:cBhvr>
                                        <p:cTn id="140" dur="800" decel="100000" fill="hold"/>
                                        <p:tgtEl>
                                          <p:spTgt spid="19"/>
                                        </p:tgtEl>
                                        <p:attrNameLst>
                                          <p:attrName>style.rotation</p:attrName>
                                        </p:attrNameLst>
                                      </p:cBhvr>
                                      <p:tavLst>
                                        <p:tav tm="0">
                                          <p:val>
                                            <p:fltVal val="-90"/>
                                          </p:val>
                                        </p:tav>
                                        <p:tav tm="100000">
                                          <p:val>
                                            <p:fltVal val="0"/>
                                          </p:val>
                                        </p:tav>
                                      </p:tavLst>
                                    </p:anim>
                                    <p:anim calcmode="lin" valueType="num">
                                      <p:cBhvr>
                                        <p:cTn id="141" dur="800" decel="100000" fill="hold"/>
                                        <p:tgtEl>
                                          <p:spTgt spid="19"/>
                                        </p:tgtEl>
                                        <p:attrNameLst>
                                          <p:attrName>ppt_x</p:attrName>
                                        </p:attrNameLst>
                                      </p:cBhvr>
                                      <p:tavLst>
                                        <p:tav tm="0">
                                          <p:val>
                                            <p:strVal val="#ppt_x+0.4"/>
                                          </p:val>
                                        </p:tav>
                                        <p:tav tm="100000">
                                          <p:val>
                                            <p:strVal val="#ppt_x-0.05"/>
                                          </p:val>
                                        </p:tav>
                                      </p:tavLst>
                                    </p:anim>
                                    <p:anim calcmode="lin" valueType="num">
                                      <p:cBhvr>
                                        <p:cTn id="142" dur="800" decel="100000" fill="hold"/>
                                        <p:tgtEl>
                                          <p:spTgt spid="19"/>
                                        </p:tgtEl>
                                        <p:attrNameLst>
                                          <p:attrName>ppt_y</p:attrName>
                                        </p:attrNameLst>
                                      </p:cBhvr>
                                      <p:tavLst>
                                        <p:tav tm="0">
                                          <p:val>
                                            <p:strVal val="#ppt_y-0.4"/>
                                          </p:val>
                                        </p:tav>
                                        <p:tav tm="100000">
                                          <p:val>
                                            <p:strVal val="#ppt_y+0.1"/>
                                          </p:val>
                                        </p:tav>
                                      </p:tavLst>
                                    </p:anim>
                                    <p:anim calcmode="lin" valueType="num">
                                      <p:cBhvr>
                                        <p:cTn id="143"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44"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45" fill="hold">
                            <p:stCondLst>
                              <p:cond delay="1000"/>
                            </p:stCondLst>
                            <p:childTnLst>
                              <p:par>
                                <p:cTn id="146" presetID="30" presetClass="entr" presetSubtype="0" fill="hold" grpId="0" nodeType="afterEffect">
                                  <p:stCondLst>
                                    <p:cond delay="0"/>
                                  </p:stCondLst>
                                  <p:childTnLst>
                                    <p:set>
                                      <p:cBhvr>
                                        <p:cTn id="147" dur="1" fill="hold">
                                          <p:stCondLst>
                                            <p:cond delay="0"/>
                                          </p:stCondLst>
                                        </p:cTn>
                                        <p:tgtEl>
                                          <p:spTgt spid="20"/>
                                        </p:tgtEl>
                                        <p:attrNameLst>
                                          <p:attrName>style.visibility</p:attrName>
                                        </p:attrNameLst>
                                      </p:cBhvr>
                                      <p:to>
                                        <p:strVal val="visible"/>
                                      </p:to>
                                    </p:set>
                                    <p:animEffect transition="in" filter="fade">
                                      <p:cBhvr>
                                        <p:cTn id="148" dur="1600" decel="100000"/>
                                        <p:tgtEl>
                                          <p:spTgt spid="20"/>
                                        </p:tgtEl>
                                      </p:cBhvr>
                                    </p:animEffect>
                                    <p:anim calcmode="lin" valueType="num">
                                      <p:cBhvr>
                                        <p:cTn id="149" dur="1600" decel="100000" fill="hold"/>
                                        <p:tgtEl>
                                          <p:spTgt spid="20"/>
                                        </p:tgtEl>
                                        <p:attrNameLst>
                                          <p:attrName>style.rotation</p:attrName>
                                        </p:attrNameLst>
                                      </p:cBhvr>
                                      <p:tavLst>
                                        <p:tav tm="0">
                                          <p:val>
                                            <p:fltVal val="-90"/>
                                          </p:val>
                                        </p:tav>
                                        <p:tav tm="100000">
                                          <p:val>
                                            <p:fltVal val="0"/>
                                          </p:val>
                                        </p:tav>
                                      </p:tavLst>
                                    </p:anim>
                                    <p:anim calcmode="lin" valueType="num">
                                      <p:cBhvr>
                                        <p:cTn id="150" dur="1600" decel="100000" fill="hold"/>
                                        <p:tgtEl>
                                          <p:spTgt spid="20"/>
                                        </p:tgtEl>
                                        <p:attrNameLst>
                                          <p:attrName>ppt_x</p:attrName>
                                        </p:attrNameLst>
                                      </p:cBhvr>
                                      <p:tavLst>
                                        <p:tav tm="0">
                                          <p:val>
                                            <p:strVal val="#ppt_x+0.4"/>
                                          </p:val>
                                        </p:tav>
                                        <p:tav tm="100000">
                                          <p:val>
                                            <p:strVal val="#ppt_x-0.05"/>
                                          </p:val>
                                        </p:tav>
                                      </p:tavLst>
                                    </p:anim>
                                    <p:anim calcmode="lin" valueType="num">
                                      <p:cBhvr>
                                        <p:cTn id="151" dur="1600" decel="100000" fill="hold"/>
                                        <p:tgtEl>
                                          <p:spTgt spid="20"/>
                                        </p:tgtEl>
                                        <p:attrNameLst>
                                          <p:attrName>ppt_y</p:attrName>
                                        </p:attrNameLst>
                                      </p:cBhvr>
                                      <p:tavLst>
                                        <p:tav tm="0">
                                          <p:val>
                                            <p:strVal val="#ppt_y-0.4"/>
                                          </p:val>
                                        </p:tav>
                                        <p:tav tm="100000">
                                          <p:val>
                                            <p:strVal val="#ppt_y+0.1"/>
                                          </p:val>
                                        </p:tav>
                                      </p:tavLst>
                                    </p:anim>
                                    <p:anim calcmode="lin" valueType="num">
                                      <p:cBhvr>
                                        <p:cTn id="152" dur="400" accel="100000" fill="hold">
                                          <p:stCondLst>
                                            <p:cond delay="1600"/>
                                          </p:stCondLst>
                                        </p:cTn>
                                        <p:tgtEl>
                                          <p:spTgt spid="20"/>
                                        </p:tgtEl>
                                        <p:attrNameLst>
                                          <p:attrName>ppt_x</p:attrName>
                                        </p:attrNameLst>
                                      </p:cBhvr>
                                      <p:tavLst>
                                        <p:tav tm="0">
                                          <p:val>
                                            <p:strVal val="#ppt_x-0.05"/>
                                          </p:val>
                                        </p:tav>
                                        <p:tav tm="100000">
                                          <p:val>
                                            <p:strVal val="#ppt_x"/>
                                          </p:val>
                                        </p:tav>
                                      </p:tavLst>
                                    </p:anim>
                                    <p:anim calcmode="lin" valueType="num">
                                      <p:cBhvr>
                                        <p:cTn id="153" dur="400" accel="100000" fill="hold">
                                          <p:stCondLst>
                                            <p:cond delay="1600"/>
                                          </p:stCondLst>
                                        </p:cTn>
                                        <p:tgtEl>
                                          <p:spTgt spid="20"/>
                                        </p:tgtEl>
                                        <p:attrNameLst>
                                          <p:attrName>ppt_y</p:attrName>
                                        </p:attrNameLst>
                                      </p:cBhvr>
                                      <p:tavLst>
                                        <p:tav tm="0">
                                          <p:val>
                                            <p:strVal val="#ppt_y+0.1"/>
                                          </p:val>
                                        </p:tav>
                                        <p:tav tm="100000">
                                          <p:val>
                                            <p:strVal val="#ppt_y"/>
                                          </p:val>
                                        </p:tav>
                                      </p:tavLst>
                                    </p:anim>
                                  </p:childTnLst>
                                </p:cTn>
                              </p:par>
                              <p:par>
                                <p:cTn id="154" presetID="30" presetClass="entr" presetSubtype="0" fill="hold" grpId="0" nodeType="with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fade">
                                      <p:cBhvr>
                                        <p:cTn id="156" dur="1600" decel="100000"/>
                                        <p:tgtEl>
                                          <p:spTgt spid="21"/>
                                        </p:tgtEl>
                                      </p:cBhvr>
                                    </p:animEffect>
                                    <p:anim calcmode="lin" valueType="num">
                                      <p:cBhvr>
                                        <p:cTn id="157" dur="1600" decel="100000" fill="hold"/>
                                        <p:tgtEl>
                                          <p:spTgt spid="21"/>
                                        </p:tgtEl>
                                        <p:attrNameLst>
                                          <p:attrName>style.rotation</p:attrName>
                                        </p:attrNameLst>
                                      </p:cBhvr>
                                      <p:tavLst>
                                        <p:tav tm="0">
                                          <p:val>
                                            <p:fltVal val="-90"/>
                                          </p:val>
                                        </p:tav>
                                        <p:tav tm="100000">
                                          <p:val>
                                            <p:fltVal val="0"/>
                                          </p:val>
                                        </p:tav>
                                      </p:tavLst>
                                    </p:anim>
                                    <p:anim calcmode="lin" valueType="num">
                                      <p:cBhvr>
                                        <p:cTn id="158" dur="1600" decel="100000" fill="hold"/>
                                        <p:tgtEl>
                                          <p:spTgt spid="21"/>
                                        </p:tgtEl>
                                        <p:attrNameLst>
                                          <p:attrName>ppt_x</p:attrName>
                                        </p:attrNameLst>
                                      </p:cBhvr>
                                      <p:tavLst>
                                        <p:tav tm="0">
                                          <p:val>
                                            <p:strVal val="#ppt_x+0.4"/>
                                          </p:val>
                                        </p:tav>
                                        <p:tav tm="100000">
                                          <p:val>
                                            <p:strVal val="#ppt_x-0.05"/>
                                          </p:val>
                                        </p:tav>
                                      </p:tavLst>
                                    </p:anim>
                                    <p:anim calcmode="lin" valueType="num">
                                      <p:cBhvr>
                                        <p:cTn id="159" dur="1600" decel="100000" fill="hold"/>
                                        <p:tgtEl>
                                          <p:spTgt spid="21"/>
                                        </p:tgtEl>
                                        <p:attrNameLst>
                                          <p:attrName>ppt_y</p:attrName>
                                        </p:attrNameLst>
                                      </p:cBhvr>
                                      <p:tavLst>
                                        <p:tav tm="0">
                                          <p:val>
                                            <p:strVal val="#ppt_y-0.4"/>
                                          </p:val>
                                        </p:tav>
                                        <p:tav tm="100000">
                                          <p:val>
                                            <p:strVal val="#ppt_y+0.1"/>
                                          </p:val>
                                        </p:tav>
                                      </p:tavLst>
                                    </p:anim>
                                    <p:anim calcmode="lin" valueType="num">
                                      <p:cBhvr>
                                        <p:cTn id="160" dur="400" accel="100000" fill="hold">
                                          <p:stCondLst>
                                            <p:cond delay="1600"/>
                                          </p:stCondLst>
                                        </p:cTn>
                                        <p:tgtEl>
                                          <p:spTgt spid="21"/>
                                        </p:tgtEl>
                                        <p:attrNameLst>
                                          <p:attrName>ppt_x</p:attrName>
                                        </p:attrNameLst>
                                      </p:cBhvr>
                                      <p:tavLst>
                                        <p:tav tm="0">
                                          <p:val>
                                            <p:strVal val="#ppt_x-0.05"/>
                                          </p:val>
                                        </p:tav>
                                        <p:tav tm="100000">
                                          <p:val>
                                            <p:strVal val="#ppt_x"/>
                                          </p:val>
                                        </p:tav>
                                      </p:tavLst>
                                    </p:anim>
                                    <p:anim calcmode="lin" valueType="num">
                                      <p:cBhvr>
                                        <p:cTn id="161" dur="400" accel="100000" fill="hold">
                                          <p:stCondLst>
                                            <p:cond delay="16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8" presetClass="entr" presetSubtype="16" fill="hold" grpId="0" nodeType="click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diamond(in)">
                                      <p:cBhvr>
                                        <p:cTn id="166" dur="1000"/>
                                        <p:tgtEl>
                                          <p:spTgt spid="22"/>
                                        </p:tgtEl>
                                      </p:cBhvr>
                                    </p:animEffect>
                                  </p:childTnLst>
                                </p:cTn>
                              </p:par>
                              <p:par>
                                <p:cTn id="167" presetID="8" presetClass="entr" presetSubtype="16" fill="hold" grpId="0" nodeType="withEffect">
                                  <p:stCondLst>
                                    <p:cond delay="0"/>
                                  </p:stCondLst>
                                  <p:childTnLst>
                                    <p:set>
                                      <p:cBhvr>
                                        <p:cTn id="168" dur="1" fill="hold">
                                          <p:stCondLst>
                                            <p:cond delay="0"/>
                                          </p:stCondLst>
                                        </p:cTn>
                                        <p:tgtEl>
                                          <p:spTgt spid="24"/>
                                        </p:tgtEl>
                                        <p:attrNameLst>
                                          <p:attrName>style.visibility</p:attrName>
                                        </p:attrNameLst>
                                      </p:cBhvr>
                                      <p:to>
                                        <p:strVal val="visible"/>
                                      </p:to>
                                    </p:set>
                                    <p:animEffect transition="in" filter="diamond(in)">
                                      <p:cBhvr>
                                        <p:cTn id="169" dur="1000"/>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0" presetClass="entr" presetSubtype="0" fill="hold" grpId="0" nodeType="click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800" decel="100000"/>
                                        <p:tgtEl>
                                          <p:spTgt spid="25"/>
                                        </p:tgtEl>
                                      </p:cBhvr>
                                    </p:animEffect>
                                    <p:anim calcmode="lin" valueType="num">
                                      <p:cBhvr>
                                        <p:cTn id="175" dur="800" decel="100000" fill="hold"/>
                                        <p:tgtEl>
                                          <p:spTgt spid="25"/>
                                        </p:tgtEl>
                                        <p:attrNameLst>
                                          <p:attrName>style.rotation</p:attrName>
                                        </p:attrNameLst>
                                      </p:cBhvr>
                                      <p:tavLst>
                                        <p:tav tm="0">
                                          <p:val>
                                            <p:fltVal val="-90"/>
                                          </p:val>
                                        </p:tav>
                                        <p:tav tm="100000">
                                          <p:val>
                                            <p:fltVal val="0"/>
                                          </p:val>
                                        </p:tav>
                                      </p:tavLst>
                                    </p:anim>
                                    <p:anim calcmode="lin" valueType="num">
                                      <p:cBhvr>
                                        <p:cTn id="176" dur="800" decel="100000" fill="hold"/>
                                        <p:tgtEl>
                                          <p:spTgt spid="25"/>
                                        </p:tgtEl>
                                        <p:attrNameLst>
                                          <p:attrName>ppt_x</p:attrName>
                                        </p:attrNameLst>
                                      </p:cBhvr>
                                      <p:tavLst>
                                        <p:tav tm="0">
                                          <p:val>
                                            <p:strVal val="#ppt_x+0.4"/>
                                          </p:val>
                                        </p:tav>
                                        <p:tav tm="100000">
                                          <p:val>
                                            <p:strVal val="#ppt_x-0.05"/>
                                          </p:val>
                                        </p:tav>
                                      </p:tavLst>
                                    </p:anim>
                                    <p:anim calcmode="lin" valueType="num">
                                      <p:cBhvr>
                                        <p:cTn id="177" dur="800" decel="100000" fill="hold"/>
                                        <p:tgtEl>
                                          <p:spTgt spid="25"/>
                                        </p:tgtEl>
                                        <p:attrNameLst>
                                          <p:attrName>ppt_y</p:attrName>
                                        </p:attrNameLst>
                                      </p:cBhvr>
                                      <p:tavLst>
                                        <p:tav tm="0">
                                          <p:val>
                                            <p:strVal val="#ppt_y-0.4"/>
                                          </p:val>
                                        </p:tav>
                                        <p:tav tm="100000">
                                          <p:val>
                                            <p:strVal val="#ppt_y+0.1"/>
                                          </p:val>
                                        </p:tav>
                                      </p:tavLst>
                                    </p:anim>
                                    <p:anim calcmode="lin" valueType="num">
                                      <p:cBhvr>
                                        <p:cTn id="17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7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180" presetID="30" presetClass="entr" presetSubtype="0" fill="hold" grpId="0" nodeType="withEffect">
                                  <p:stCondLst>
                                    <p:cond delay="0"/>
                                  </p:stCondLst>
                                  <p:childTnLst>
                                    <p:set>
                                      <p:cBhvr>
                                        <p:cTn id="181" dur="1" fill="hold">
                                          <p:stCondLst>
                                            <p:cond delay="0"/>
                                          </p:stCondLst>
                                        </p:cTn>
                                        <p:tgtEl>
                                          <p:spTgt spid="26"/>
                                        </p:tgtEl>
                                        <p:attrNameLst>
                                          <p:attrName>style.visibility</p:attrName>
                                        </p:attrNameLst>
                                      </p:cBhvr>
                                      <p:to>
                                        <p:strVal val="visible"/>
                                      </p:to>
                                    </p:set>
                                    <p:animEffect transition="in" filter="fade">
                                      <p:cBhvr>
                                        <p:cTn id="182" dur="800" decel="100000"/>
                                        <p:tgtEl>
                                          <p:spTgt spid="26"/>
                                        </p:tgtEl>
                                      </p:cBhvr>
                                    </p:animEffect>
                                    <p:anim calcmode="lin" valueType="num">
                                      <p:cBhvr>
                                        <p:cTn id="183" dur="800" decel="100000" fill="hold"/>
                                        <p:tgtEl>
                                          <p:spTgt spid="26"/>
                                        </p:tgtEl>
                                        <p:attrNameLst>
                                          <p:attrName>style.rotation</p:attrName>
                                        </p:attrNameLst>
                                      </p:cBhvr>
                                      <p:tavLst>
                                        <p:tav tm="0">
                                          <p:val>
                                            <p:fltVal val="-90"/>
                                          </p:val>
                                        </p:tav>
                                        <p:tav tm="100000">
                                          <p:val>
                                            <p:fltVal val="0"/>
                                          </p:val>
                                        </p:tav>
                                      </p:tavLst>
                                    </p:anim>
                                    <p:anim calcmode="lin" valueType="num">
                                      <p:cBhvr>
                                        <p:cTn id="184" dur="800" decel="100000" fill="hold"/>
                                        <p:tgtEl>
                                          <p:spTgt spid="26"/>
                                        </p:tgtEl>
                                        <p:attrNameLst>
                                          <p:attrName>ppt_x</p:attrName>
                                        </p:attrNameLst>
                                      </p:cBhvr>
                                      <p:tavLst>
                                        <p:tav tm="0">
                                          <p:val>
                                            <p:strVal val="#ppt_x+0.4"/>
                                          </p:val>
                                        </p:tav>
                                        <p:tav tm="100000">
                                          <p:val>
                                            <p:strVal val="#ppt_x-0.05"/>
                                          </p:val>
                                        </p:tav>
                                      </p:tavLst>
                                    </p:anim>
                                    <p:anim calcmode="lin" valueType="num">
                                      <p:cBhvr>
                                        <p:cTn id="185" dur="800" decel="100000" fill="hold"/>
                                        <p:tgtEl>
                                          <p:spTgt spid="26"/>
                                        </p:tgtEl>
                                        <p:attrNameLst>
                                          <p:attrName>ppt_y</p:attrName>
                                        </p:attrNameLst>
                                      </p:cBhvr>
                                      <p:tavLst>
                                        <p:tav tm="0">
                                          <p:val>
                                            <p:strVal val="#ppt_y-0.4"/>
                                          </p:val>
                                        </p:tav>
                                        <p:tav tm="100000">
                                          <p:val>
                                            <p:strVal val="#ppt_y+0.1"/>
                                          </p:val>
                                        </p:tav>
                                      </p:tavLst>
                                    </p:anim>
                                    <p:anim calcmode="lin" valueType="num">
                                      <p:cBhvr>
                                        <p:cTn id="18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8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188" presetID="30" presetClass="entr" presetSubtype="0" fill="hold" grpId="0" nodeType="with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fade">
                                      <p:cBhvr>
                                        <p:cTn id="190" dur="800" decel="100000"/>
                                        <p:tgtEl>
                                          <p:spTgt spid="27"/>
                                        </p:tgtEl>
                                      </p:cBhvr>
                                    </p:animEffect>
                                    <p:anim calcmode="lin" valueType="num">
                                      <p:cBhvr>
                                        <p:cTn id="191" dur="800" decel="100000" fill="hold"/>
                                        <p:tgtEl>
                                          <p:spTgt spid="27"/>
                                        </p:tgtEl>
                                        <p:attrNameLst>
                                          <p:attrName>style.rotation</p:attrName>
                                        </p:attrNameLst>
                                      </p:cBhvr>
                                      <p:tavLst>
                                        <p:tav tm="0">
                                          <p:val>
                                            <p:fltVal val="-90"/>
                                          </p:val>
                                        </p:tav>
                                        <p:tav tm="100000">
                                          <p:val>
                                            <p:fltVal val="0"/>
                                          </p:val>
                                        </p:tav>
                                      </p:tavLst>
                                    </p:anim>
                                    <p:anim calcmode="lin" valueType="num">
                                      <p:cBhvr>
                                        <p:cTn id="192" dur="800" decel="100000" fill="hold"/>
                                        <p:tgtEl>
                                          <p:spTgt spid="27"/>
                                        </p:tgtEl>
                                        <p:attrNameLst>
                                          <p:attrName>ppt_x</p:attrName>
                                        </p:attrNameLst>
                                      </p:cBhvr>
                                      <p:tavLst>
                                        <p:tav tm="0">
                                          <p:val>
                                            <p:strVal val="#ppt_x+0.4"/>
                                          </p:val>
                                        </p:tav>
                                        <p:tav tm="100000">
                                          <p:val>
                                            <p:strVal val="#ppt_x-0.05"/>
                                          </p:val>
                                        </p:tav>
                                      </p:tavLst>
                                    </p:anim>
                                    <p:anim calcmode="lin" valueType="num">
                                      <p:cBhvr>
                                        <p:cTn id="193" dur="800" decel="100000" fill="hold"/>
                                        <p:tgtEl>
                                          <p:spTgt spid="27"/>
                                        </p:tgtEl>
                                        <p:attrNameLst>
                                          <p:attrName>ppt_y</p:attrName>
                                        </p:attrNameLst>
                                      </p:cBhvr>
                                      <p:tavLst>
                                        <p:tav tm="0">
                                          <p:val>
                                            <p:strVal val="#ppt_y-0.4"/>
                                          </p:val>
                                        </p:tav>
                                        <p:tav tm="100000">
                                          <p:val>
                                            <p:strVal val="#ppt_y+0.1"/>
                                          </p:val>
                                        </p:tav>
                                      </p:tavLst>
                                    </p:anim>
                                    <p:anim calcmode="lin" valueType="num">
                                      <p:cBhvr>
                                        <p:cTn id="19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9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96" presetID="30" presetClass="entr" presetSubtype="0" fill="hold" grpId="0" nodeType="withEffect">
                                  <p:stCondLst>
                                    <p:cond delay="0"/>
                                  </p:stCondLst>
                                  <p:childTnLst>
                                    <p:set>
                                      <p:cBhvr>
                                        <p:cTn id="197" dur="1" fill="hold">
                                          <p:stCondLst>
                                            <p:cond delay="0"/>
                                          </p:stCondLst>
                                        </p:cTn>
                                        <p:tgtEl>
                                          <p:spTgt spid="28"/>
                                        </p:tgtEl>
                                        <p:attrNameLst>
                                          <p:attrName>style.visibility</p:attrName>
                                        </p:attrNameLst>
                                      </p:cBhvr>
                                      <p:to>
                                        <p:strVal val="visible"/>
                                      </p:to>
                                    </p:set>
                                    <p:animEffect transition="in" filter="fade">
                                      <p:cBhvr>
                                        <p:cTn id="198" dur="800" decel="100000"/>
                                        <p:tgtEl>
                                          <p:spTgt spid="28"/>
                                        </p:tgtEl>
                                      </p:cBhvr>
                                    </p:animEffect>
                                    <p:anim calcmode="lin" valueType="num">
                                      <p:cBhvr>
                                        <p:cTn id="199" dur="800" decel="100000" fill="hold"/>
                                        <p:tgtEl>
                                          <p:spTgt spid="28"/>
                                        </p:tgtEl>
                                        <p:attrNameLst>
                                          <p:attrName>style.rotation</p:attrName>
                                        </p:attrNameLst>
                                      </p:cBhvr>
                                      <p:tavLst>
                                        <p:tav tm="0">
                                          <p:val>
                                            <p:fltVal val="-90"/>
                                          </p:val>
                                        </p:tav>
                                        <p:tav tm="100000">
                                          <p:val>
                                            <p:fltVal val="0"/>
                                          </p:val>
                                        </p:tav>
                                      </p:tavLst>
                                    </p:anim>
                                    <p:anim calcmode="lin" valueType="num">
                                      <p:cBhvr>
                                        <p:cTn id="200" dur="800" decel="100000" fill="hold"/>
                                        <p:tgtEl>
                                          <p:spTgt spid="28"/>
                                        </p:tgtEl>
                                        <p:attrNameLst>
                                          <p:attrName>ppt_x</p:attrName>
                                        </p:attrNameLst>
                                      </p:cBhvr>
                                      <p:tavLst>
                                        <p:tav tm="0">
                                          <p:val>
                                            <p:strVal val="#ppt_x+0.4"/>
                                          </p:val>
                                        </p:tav>
                                        <p:tav tm="100000">
                                          <p:val>
                                            <p:strVal val="#ppt_x-0.05"/>
                                          </p:val>
                                        </p:tav>
                                      </p:tavLst>
                                    </p:anim>
                                    <p:anim calcmode="lin" valueType="num">
                                      <p:cBhvr>
                                        <p:cTn id="201" dur="800" decel="100000" fill="hold"/>
                                        <p:tgtEl>
                                          <p:spTgt spid="28"/>
                                        </p:tgtEl>
                                        <p:attrNameLst>
                                          <p:attrName>ppt_y</p:attrName>
                                        </p:attrNameLst>
                                      </p:cBhvr>
                                      <p:tavLst>
                                        <p:tav tm="0">
                                          <p:val>
                                            <p:strVal val="#ppt_y-0.4"/>
                                          </p:val>
                                        </p:tav>
                                        <p:tav tm="100000">
                                          <p:val>
                                            <p:strVal val="#ppt_y+0.1"/>
                                          </p:val>
                                        </p:tav>
                                      </p:tavLst>
                                    </p:anim>
                                    <p:anim calcmode="lin" valueType="num">
                                      <p:cBhvr>
                                        <p:cTn id="202"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203"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30" presetClass="entr" presetSubtype="0" fill="hold" grpId="0" nodeType="clickEffect">
                                  <p:stCondLst>
                                    <p:cond delay="0"/>
                                  </p:stCondLst>
                                  <p:childTnLst>
                                    <p:set>
                                      <p:cBhvr>
                                        <p:cTn id="207" dur="1" fill="hold">
                                          <p:stCondLst>
                                            <p:cond delay="0"/>
                                          </p:stCondLst>
                                        </p:cTn>
                                        <p:tgtEl>
                                          <p:spTgt spid="34"/>
                                        </p:tgtEl>
                                        <p:attrNameLst>
                                          <p:attrName>style.visibility</p:attrName>
                                        </p:attrNameLst>
                                      </p:cBhvr>
                                      <p:to>
                                        <p:strVal val="visible"/>
                                      </p:to>
                                    </p:set>
                                    <p:animEffect transition="in" filter="fade">
                                      <p:cBhvr>
                                        <p:cTn id="208" dur="800" decel="100000"/>
                                        <p:tgtEl>
                                          <p:spTgt spid="34"/>
                                        </p:tgtEl>
                                      </p:cBhvr>
                                    </p:animEffect>
                                    <p:anim calcmode="lin" valueType="num">
                                      <p:cBhvr>
                                        <p:cTn id="209" dur="800" decel="100000" fill="hold"/>
                                        <p:tgtEl>
                                          <p:spTgt spid="34"/>
                                        </p:tgtEl>
                                        <p:attrNameLst>
                                          <p:attrName>style.rotation</p:attrName>
                                        </p:attrNameLst>
                                      </p:cBhvr>
                                      <p:tavLst>
                                        <p:tav tm="0">
                                          <p:val>
                                            <p:fltVal val="-90"/>
                                          </p:val>
                                        </p:tav>
                                        <p:tav tm="100000">
                                          <p:val>
                                            <p:fltVal val="0"/>
                                          </p:val>
                                        </p:tav>
                                      </p:tavLst>
                                    </p:anim>
                                    <p:anim calcmode="lin" valueType="num">
                                      <p:cBhvr>
                                        <p:cTn id="210" dur="800" decel="100000" fill="hold"/>
                                        <p:tgtEl>
                                          <p:spTgt spid="34"/>
                                        </p:tgtEl>
                                        <p:attrNameLst>
                                          <p:attrName>ppt_x</p:attrName>
                                        </p:attrNameLst>
                                      </p:cBhvr>
                                      <p:tavLst>
                                        <p:tav tm="0">
                                          <p:val>
                                            <p:strVal val="#ppt_x+0.4"/>
                                          </p:val>
                                        </p:tav>
                                        <p:tav tm="100000">
                                          <p:val>
                                            <p:strVal val="#ppt_x-0.05"/>
                                          </p:val>
                                        </p:tav>
                                      </p:tavLst>
                                    </p:anim>
                                    <p:anim calcmode="lin" valueType="num">
                                      <p:cBhvr>
                                        <p:cTn id="211" dur="800" decel="100000" fill="hold"/>
                                        <p:tgtEl>
                                          <p:spTgt spid="34"/>
                                        </p:tgtEl>
                                        <p:attrNameLst>
                                          <p:attrName>ppt_y</p:attrName>
                                        </p:attrNameLst>
                                      </p:cBhvr>
                                      <p:tavLst>
                                        <p:tav tm="0">
                                          <p:val>
                                            <p:strVal val="#ppt_y-0.4"/>
                                          </p:val>
                                        </p:tav>
                                        <p:tav tm="100000">
                                          <p:val>
                                            <p:strVal val="#ppt_y+0.1"/>
                                          </p:val>
                                        </p:tav>
                                      </p:tavLst>
                                    </p:anim>
                                    <p:anim calcmode="lin" valueType="num">
                                      <p:cBhvr>
                                        <p:cTn id="21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1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214" presetID="30" presetClass="entr" presetSubtype="0" fill="hold" grpId="0" nodeType="withEffect">
                                  <p:stCondLst>
                                    <p:cond delay="0"/>
                                  </p:stCondLst>
                                  <p:childTnLst>
                                    <p:set>
                                      <p:cBhvr>
                                        <p:cTn id="215" dur="1" fill="hold">
                                          <p:stCondLst>
                                            <p:cond delay="0"/>
                                          </p:stCondLst>
                                        </p:cTn>
                                        <p:tgtEl>
                                          <p:spTgt spid="35"/>
                                        </p:tgtEl>
                                        <p:attrNameLst>
                                          <p:attrName>style.visibility</p:attrName>
                                        </p:attrNameLst>
                                      </p:cBhvr>
                                      <p:to>
                                        <p:strVal val="visible"/>
                                      </p:to>
                                    </p:set>
                                    <p:animEffect transition="in" filter="fade">
                                      <p:cBhvr>
                                        <p:cTn id="216" dur="800" decel="100000"/>
                                        <p:tgtEl>
                                          <p:spTgt spid="35"/>
                                        </p:tgtEl>
                                      </p:cBhvr>
                                    </p:animEffect>
                                    <p:anim calcmode="lin" valueType="num">
                                      <p:cBhvr>
                                        <p:cTn id="217" dur="800" decel="100000" fill="hold"/>
                                        <p:tgtEl>
                                          <p:spTgt spid="35"/>
                                        </p:tgtEl>
                                        <p:attrNameLst>
                                          <p:attrName>style.rotation</p:attrName>
                                        </p:attrNameLst>
                                      </p:cBhvr>
                                      <p:tavLst>
                                        <p:tav tm="0">
                                          <p:val>
                                            <p:fltVal val="-90"/>
                                          </p:val>
                                        </p:tav>
                                        <p:tav tm="100000">
                                          <p:val>
                                            <p:fltVal val="0"/>
                                          </p:val>
                                        </p:tav>
                                      </p:tavLst>
                                    </p:anim>
                                    <p:anim calcmode="lin" valueType="num">
                                      <p:cBhvr>
                                        <p:cTn id="218" dur="800" decel="100000" fill="hold"/>
                                        <p:tgtEl>
                                          <p:spTgt spid="35"/>
                                        </p:tgtEl>
                                        <p:attrNameLst>
                                          <p:attrName>ppt_x</p:attrName>
                                        </p:attrNameLst>
                                      </p:cBhvr>
                                      <p:tavLst>
                                        <p:tav tm="0">
                                          <p:val>
                                            <p:strVal val="#ppt_x+0.4"/>
                                          </p:val>
                                        </p:tav>
                                        <p:tav tm="100000">
                                          <p:val>
                                            <p:strVal val="#ppt_x-0.05"/>
                                          </p:val>
                                        </p:tav>
                                      </p:tavLst>
                                    </p:anim>
                                    <p:anim calcmode="lin" valueType="num">
                                      <p:cBhvr>
                                        <p:cTn id="219" dur="800" decel="100000" fill="hold"/>
                                        <p:tgtEl>
                                          <p:spTgt spid="35"/>
                                        </p:tgtEl>
                                        <p:attrNameLst>
                                          <p:attrName>ppt_y</p:attrName>
                                        </p:attrNameLst>
                                      </p:cBhvr>
                                      <p:tavLst>
                                        <p:tav tm="0">
                                          <p:val>
                                            <p:strVal val="#ppt_y-0.4"/>
                                          </p:val>
                                        </p:tav>
                                        <p:tav tm="100000">
                                          <p:val>
                                            <p:strVal val="#ppt_y+0.1"/>
                                          </p:val>
                                        </p:tav>
                                      </p:tavLst>
                                    </p:anim>
                                    <p:anim calcmode="lin" valueType="num">
                                      <p:cBhvr>
                                        <p:cTn id="220"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21"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par>
                          <p:cTn id="222" fill="hold">
                            <p:stCondLst>
                              <p:cond delay="1000"/>
                            </p:stCondLst>
                            <p:childTnLst>
                              <p:par>
                                <p:cTn id="223" presetID="8" presetClass="entr" presetSubtype="16" fill="hold" grpId="0" nodeType="afterEffect">
                                  <p:stCondLst>
                                    <p:cond delay="0"/>
                                  </p:stCondLst>
                                  <p:childTnLst>
                                    <p:set>
                                      <p:cBhvr>
                                        <p:cTn id="224" dur="1" fill="hold">
                                          <p:stCondLst>
                                            <p:cond delay="0"/>
                                          </p:stCondLst>
                                        </p:cTn>
                                        <p:tgtEl>
                                          <p:spTgt spid="36"/>
                                        </p:tgtEl>
                                        <p:attrNameLst>
                                          <p:attrName>style.visibility</p:attrName>
                                        </p:attrNameLst>
                                      </p:cBhvr>
                                      <p:to>
                                        <p:strVal val="visible"/>
                                      </p:to>
                                    </p:set>
                                    <p:animEffect transition="in" filter="diamond(in)">
                                      <p:cBhvr>
                                        <p:cTn id="225" dur="2000"/>
                                        <p:tgtEl>
                                          <p:spTgt spid="36"/>
                                        </p:tgtEl>
                                      </p:cBhvr>
                                    </p:animEffect>
                                  </p:childTnLst>
                                </p:cTn>
                              </p:par>
                            </p:childTnLst>
                          </p:cTn>
                        </p:par>
                      </p:childTnLst>
                    </p:cTn>
                  </p:par>
                  <p:par>
                    <p:cTn id="226" fill="hold">
                      <p:stCondLst>
                        <p:cond delay="indefinite"/>
                      </p:stCondLst>
                      <p:childTnLst>
                        <p:par>
                          <p:cTn id="227" fill="hold">
                            <p:stCondLst>
                              <p:cond delay="0"/>
                            </p:stCondLst>
                            <p:childTnLst>
                              <p:par>
                                <p:cTn id="228" presetID="30" presetClass="entr" presetSubtype="0" fill="hold" grpId="0" nodeType="clickEffect">
                                  <p:stCondLst>
                                    <p:cond delay="0"/>
                                  </p:stCondLst>
                                  <p:childTnLst>
                                    <p:set>
                                      <p:cBhvr>
                                        <p:cTn id="229" dur="1" fill="hold">
                                          <p:stCondLst>
                                            <p:cond delay="0"/>
                                          </p:stCondLst>
                                        </p:cTn>
                                        <p:tgtEl>
                                          <p:spTgt spid="38"/>
                                        </p:tgtEl>
                                        <p:attrNameLst>
                                          <p:attrName>style.visibility</p:attrName>
                                        </p:attrNameLst>
                                      </p:cBhvr>
                                      <p:to>
                                        <p:strVal val="visible"/>
                                      </p:to>
                                    </p:set>
                                    <p:animEffect transition="in" filter="fade">
                                      <p:cBhvr>
                                        <p:cTn id="230" dur="800" decel="100000"/>
                                        <p:tgtEl>
                                          <p:spTgt spid="38"/>
                                        </p:tgtEl>
                                      </p:cBhvr>
                                    </p:animEffect>
                                    <p:anim calcmode="lin" valueType="num">
                                      <p:cBhvr>
                                        <p:cTn id="231" dur="800" decel="100000" fill="hold"/>
                                        <p:tgtEl>
                                          <p:spTgt spid="38"/>
                                        </p:tgtEl>
                                        <p:attrNameLst>
                                          <p:attrName>style.rotation</p:attrName>
                                        </p:attrNameLst>
                                      </p:cBhvr>
                                      <p:tavLst>
                                        <p:tav tm="0">
                                          <p:val>
                                            <p:fltVal val="-90"/>
                                          </p:val>
                                        </p:tav>
                                        <p:tav tm="100000">
                                          <p:val>
                                            <p:fltVal val="0"/>
                                          </p:val>
                                        </p:tav>
                                      </p:tavLst>
                                    </p:anim>
                                    <p:anim calcmode="lin" valueType="num">
                                      <p:cBhvr>
                                        <p:cTn id="232" dur="800" decel="100000" fill="hold"/>
                                        <p:tgtEl>
                                          <p:spTgt spid="38"/>
                                        </p:tgtEl>
                                        <p:attrNameLst>
                                          <p:attrName>ppt_x</p:attrName>
                                        </p:attrNameLst>
                                      </p:cBhvr>
                                      <p:tavLst>
                                        <p:tav tm="0">
                                          <p:val>
                                            <p:strVal val="#ppt_x+0.4"/>
                                          </p:val>
                                        </p:tav>
                                        <p:tav tm="100000">
                                          <p:val>
                                            <p:strVal val="#ppt_x-0.05"/>
                                          </p:val>
                                        </p:tav>
                                      </p:tavLst>
                                    </p:anim>
                                    <p:anim calcmode="lin" valueType="num">
                                      <p:cBhvr>
                                        <p:cTn id="233" dur="800" decel="100000" fill="hold"/>
                                        <p:tgtEl>
                                          <p:spTgt spid="38"/>
                                        </p:tgtEl>
                                        <p:attrNameLst>
                                          <p:attrName>ppt_y</p:attrName>
                                        </p:attrNameLst>
                                      </p:cBhvr>
                                      <p:tavLst>
                                        <p:tav tm="0">
                                          <p:val>
                                            <p:strVal val="#ppt_y-0.4"/>
                                          </p:val>
                                        </p:tav>
                                        <p:tav tm="100000">
                                          <p:val>
                                            <p:strVal val="#ppt_y+0.1"/>
                                          </p:val>
                                        </p:tav>
                                      </p:tavLst>
                                    </p:anim>
                                    <p:anim calcmode="lin" valueType="num">
                                      <p:cBhvr>
                                        <p:cTn id="234"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35"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236" presetID="30" presetClass="entr" presetSubtype="0" fill="hold" grpId="2" nodeType="withEffect">
                                  <p:stCondLst>
                                    <p:cond delay="0"/>
                                  </p:stCondLst>
                                  <p:childTnLst>
                                    <p:set>
                                      <p:cBhvr>
                                        <p:cTn id="237" dur="1" fill="hold">
                                          <p:stCondLst>
                                            <p:cond delay="0"/>
                                          </p:stCondLst>
                                        </p:cTn>
                                        <p:tgtEl>
                                          <p:spTgt spid="39"/>
                                        </p:tgtEl>
                                        <p:attrNameLst>
                                          <p:attrName>style.visibility</p:attrName>
                                        </p:attrNameLst>
                                      </p:cBhvr>
                                      <p:to>
                                        <p:strVal val="visible"/>
                                      </p:to>
                                    </p:set>
                                    <p:animEffect transition="in" filter="fade">
                                      <p:cBhvr>
                                        <p:cTn id="238" dur="800" decel="100000"/>
                                        <p:tgtEl>
                                          <p:spTgt spid="39"/>
                                        </p:tgtEl>
                                      </p:cBhvr>
                                    </p:animEffect>
                                    <p:anim calcmode="lin" valueType="num">
                                      <p:cBhvr>
                                        <p:cTn id="239" dur="800" decel="100000" fill="hold"/>
                                        <p:tgtEl>
                                          <p:spTgt spid="39"/>
                                        </p:tgtEl>
                                        <p:attrNameLst>
                                          <p:attrName>style.rotation</p:attrName>
                                        </p:attrNameLst>
                                      </p:cBhvr>
                                      <p:tavLst>
                                        <p:tav tm="0">
                                          <p:val>
                                            <p:fltVal val="-90"/>
                                          </p:val>
                                        </p:tav>
                                        <p:tav tm="100000">
                                          <p:val>
                                            <p:fltVal val="0"/>
                                          </p:val>
                                        </p:tav>
                                      </p:tavLst>
                                    </p:anim>
                                    <p:anim calcmode="lin" valueType="num">
                                      <p:cBhvr>
                                        <p:cTn id="240" dur="800" decel="100000" fill="hold"/>
                                        <p:tgtEl>
                                          <p:spTgt spid="39"/>
                                        </p:tgtEl>
                                        <p:attrNameLst>
                                          <p:attrName>ppt_x</p:attrName>
                                        </p:attrNameLst>
                                      </p:cBhvr>
                                      <p:tavLst>
                                        <p:tav tm="0">
                                          <p:val>
                                            <p:strVal val="#ppt_x+0.4"/>
                                          </p:val>
                                        </p:tav>
                                        <p:tav tm="100000">
                                          <p:val>
                                            <p:strVal val="#ppt_x-0.05"/>
                                          </p:val>
                                        </p:tav>
                                      </p:tavLst>
                                    </p:anim>
                                    <p:anim calcmode="lin" valueType="num">
                                      <p:cBhvr>
                                        <p:cTn id="241" dur="800" decel="100000" fill="hold"/>
                                        <p:tgtEl>
                                          <p:spTgt spid="39"/>
                                        </p:tgtEl>
                                        <p:attrNameLst>
                                          <p:attrName>ppt_y</p:attrName>
                                        </p:attrNameLst>
                                      </p:cBhvr>
                                      <p:tavLst>
                                        <p:tav tm="0">
                                          <p:val>
                                            <p:strVal val="#ppt_y-0.4"/>
                                          </p:val>
                                        </p:tav>
                                        <p:tav tm="100000">
                                          <p:val>
                                            <p:strVal val="#ppt_y+0.1"/>
                                          </p:val>
                                        </p:tav>
                                      </p:tavLst>
                                    </p:anim>
                                    <p:anim calcmode="lin" valueType="num">
                                      <p:cBhvr>
                                        <p:cTn id="242"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243"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244" presetID="30" presetClass="entr" presetSubtype="0" fill="hold" nodeType="withEffect">
                                  <p:stCondLst>
                                    <p:cond delay="0"/>
                                  </p:stCondLst>
                                  <p:childTnLst>
                                    <p:set>
                                      <p:cBhvr>
                                        <p:cTn id="245" dur="1" fill="hold">
                                          <p:stCondLst>
                                            <p:cond delay="0"/>
                                          </p:stCondLst>
                                        </p:cTn>
                                        <p:tgtEl>
                                          <p:spTgt spid="43"/>
                                        </p:tgtEl>
                                        <p:attrNameLst>
                                          <p:attrName>style.visibility</p:attrName>
                                        </p:attrNameLst>
                                      </p:cBhvr>
                                      <p:to>
                                        <p:strVal val="visible"/>
                                      </p:to>
                                    </p:set>
                                    <p:animEffect transition="in" filter="fade">
                                      <p:cBhvr>
                                        <p:cTn id="246" dur="800" decel="100000"/>
                                        <p:tgtEl>
                                          <p:spTgt spid="43"/>
                                        </p:tgtEl>
                                      </p:cBhvr>
                                    </p:animEffect>
                                    <p:anim calcmode="lin" valueType="num">
                                      <p:cBhvr>
                                        <p:cTn id="247" dur="800" decel="100000" fill="hold"/>
                                        <p:tgtEl>
                                          <p:spTgt spid="43"/>
                                        </p:tgtEl>
                                        <p:attrNameLst>
                                          <p:attrName>style.rotation</p:attrName>
                                        </p:attrNameLst>
                                      </p:cBhvr>
                                      <p:tavLst>
                                        <p:tav tm="0">
                                          <p:val>
                                            <p:fltVal val="-90"/>
                                          </p:val>
                                        </p:tav>
                                        <p:tav tm="100000">
                                          <p:val>
                                            <p:fltVal val="0"/>
                                          </p:val>
                                        </p:tav>
                                      </p:tavLst>
                                    </p:anim>
                                    <p:anim calcmode="lin" valueType="num">
                                      <p:cBhvr>
                                        <p:cTn id="248" dur="800" decel="100000" fill="hold"/>
                                        <p:tgtEl>
                                          <p:spTgt spid="43"/>
                                        </p:tgtEl>
                                        <p:attrNameLst>
                                          <p:attrName>ppt_x</p:attrName>
                                        </p:attrNameLst>
                                      </p:cBhvr>
                                      <p:tavLst>
                                        <p:tav tm="0">
                                          <p:val>
                                            <p:strVal val="#ppt_x+0.4"/>
                                          </p:val>
                                        </p:tav>
                                        <p:tav tm="100000">
                                          <p:val>
                                            <p:strVal val="#ppt_x-0.05"/>
                                          </p:val>
                                        </p:tav>
                                      </p:tavLst>
                                    </p:anim>
                                    <p:anim calcmode="lin" valueType="num">
                                      <p:cBhvr>
                                        <p:cTn id="249" dur="800" decel="100000" fill="hold"/>
                                        <p:tgtEl>
                                          <p:spTgt spid="43"/>
                                        </p:tgtEl>
                                        <p:attrNameLst>
                                          <p:attrName>ppt_y</p:attrName>
                                        </p:attrNameLst>
                                      </p:cBhvr>
                                      <p:tavLst>
                                        <p:tav tm="0">
                                          <p:val>
                                            <p:strVal val="#ppt_y-0.4"/>
                                          </p:val>
                                        </p:tav>
                                        <p:tav tm="100000">
                                          <p:val>
                                            <p:strVal val="#ppt_y+0.1"/>
                                          </p:val>
                                        </p:tav>
                                      </p:tavLst>
                                    </p:anim>
                                    <p:anim calcmode="lin" valueType="num">
                                      <p:cBhvr>
                                        <p:cTn id="250"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51"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30" presetClass="exit" presetSubtype="0" fill="hold" grpId="1" nodeType="clickEffect">
                                  <p:stCondLst>
                                    <p:cond delay="0"/>
                                  </p:stCondLst>
                                  <p:childTnLst>
                                    <p:animEffect transition="out" filter="fade">
                                      <p:cBhvr>
                                        <p:cTn id="255" dur="800" accel="100000">
                                          <p:stCondLst>
                                            <p:cond delay="200"/>
                                          </p:stCondLst>
                                        </p:cTn>
                                        <p:tgtEl>
                                          <p:spTgt spid="38"/>
                                        </p:tgtEl>
                                      </p:cBhvr>
                                    </p:animEffect>
                                    <p:anim calcmode="lin" valueType="num">
                                      <p:cBhvr>
                                        <p:cTn id="256" dur="800" accel="100000">
                                          <p:stCondLst>
                                            <p:cond delay="200"/>
                                          </p:stCondLst>
                                        </p:cTn>
                                        <p:tgtEl>
                                          <p:spTgt spid="38"/>
                                        </p:tgtEl>
                                        <p:attrNameLst>
                                          <p:attrName>style.rotation</p:attrName>
                                        </p:attrNameLst>
                                      </p:cBhvr>
                                      <p:tavLst>
                                        <p:tav tm="0">
                                          <p:val>
                                            <p:fltVal val="0"/>
                                          </p:val>
                                        </p:tav>
                                        <p:tav tm="100000">
                                          <p:val>
                                            <p:fltVal val="-90"/>
                                          </p:val>
                                        </p:tav>
                                      </p:tavLst>
                                    </p:anim>
                                    <p:anim calcmode="lin" valueType="num">
                                      <p:cBhvr>
                                        <p:cTn id="257" dur="200" decel="100000"/>
                                        <p:tgtEl>
                                          <p:spTgt spid="38"/>
                                        </p:tgtEl>
                                        <p:attrNameLst>
                                          <p:attrName>ppt_x</p:attrName>
                                        </p:attrNameLst>
                                      </p:cBhvr>
                                      <p:tavLst>
                                        <p:tav tm="0">
                                          <p:val>
                                            <p:strVal val="ppt_x"/>
                                          </p:val>
                                        </p:tav>
                                        <p:tav tm="100000">
                                          <p:val>
                                            <p:strVal val="ppt_x-0.05"/>
                                          </p:val>
                                        </p:tav>
                                      </p:tavLst>
                                    </p:anim>
                                    <p:anim calcmode="lin" valueType="num">
                                      <p:cBhvr>
                                        <p:cTn id="258" dur="200" decel="100000"/>
                                        <p:tgtEl>
                                          <p:spTgt spid="38"/>
                                        </p:tgtEl>
                                        <p:attrNameLst>
                                          <p:attrName>ppt_y</p:attrName>
                                        </p:attrNameLst>
                                      </p:cBhvr>
                                      <p:tavLst>
                                        <p:tav tm="0">
                                          <p:val>
                                            <p:strVal val="ppt_y"/>
                                          </p:val>
                                        </p:tav>
                                        <p:tav tm="100000">
                                          <p:val>
                                            <p:strVal val="ppt_y+0.1"/>
                                          </p:val>
                                        </p:tav>
                                      </p:tavLst>
                                    </p:anim>
                                    <p:anim calcmode="lin" valueType="num">
                                      <p:cBhvr>
                                        <p:cTn id="259" dur="800" accel="100000">
                                          <p:stCondLst>
                                            <p:cond delay="200"/>
                                          </p:stCondLst>
                                        </p:cTn>
                                        <p:tgtEl>
                                          <p:spTgt spid="38"/>
                                        </p:tgtEl>
                                        <p:attrNameLst>
                                          <p:attrName>ppt_x</p:attrName>
                                        </p:attrNameLst>
                                      </p:cBhvr>
                                      <p:tavLst>
                                        <p:tav tm="0">
                                          <p:val>
                                            <p:strVal val="ppt_x"/>
                                          </p:val>
                                        </p:tav>
                                        <p:tav tm="100000">
                                          <p:val>
                                            <p:strVal val="ppt_x+0.4+0.05"/>
                                          </p:val>
                                        </p:tav>
                                      </p:tavLst>
                                    </p:anim>
                                    <p:anim calcmode="lin" valueType="num">
                                      <p:cBhvr>
                                        <p:cTn id="260" dur="800" accel="100000">
                                          <p:stCondLst>
                                            <p:cond delay="200"/>
                                          </p:stCondLst>
                                        </p:cTn>
                                        <p:tgtEl>
                                          <p:spTgt spid="38"/>
                                        </p:tgtEl>
                                        <p:attrNameLst>
                                          <p:attrName>ppt_y</p:attrName>
                                        </p:attrNameLst>
                                      </p:cBhvr>
                                      <p:tavLst>
                                        <p:tav tm="0">
                                          <p:val>
                                            <p:strVal val="ppt_y"/>
                                          </p:val>
                                        </p:tav>
                                        <p:tav tm="100000">
                                          <p:val>
                                            <p:strVal val="ppt_y-0.4-0.1"/>
                                          </p:val>
                                        </p:tav>
                                      </p:tavLst>
                                    </p:anim>
                                    <p:set>
                                      <p:cBhvr>
                                        <p:cTn id="261" dur="1" fill="hold">
                                          <p:stCondLst>
                                            <p:cond delay="999"/>
                                          </p:stCondLst>
                                        </p:cTn>
                                        <p:tgtEl>
                                          <p:spTgt spid="38"/>
                                        </p:tgtEl>
                                        <p:attrNameLst>
                                          <p:attrName>style.visibility</p:attrName>
                                        </p:attrNameLst>
                                      </p:cBhvr>
                                      <p:to>
                                        <p:strVal val="hidden"/>
                                      </p:to>
                                    </p:set>
                                  </p:childTnLst>
                                </p:cTn>
                              </p:par>
                              <p:par>
                                <p:cTn id="262" presetID="30" presetClass="exit" presetSubtype="0" fill="hold" grpId="3" nodeType="withEffect">
                                  <p:stCondLst>
                                    <p:cond delay="0"/>
                                  </p:stCondLst>
                                  <p:childTnLst>
                                    <p:animEffect transition="out" filter="fade">
                                      <p:cBhvr>
                                        <p:cTn id="263" dur="800" accel="100000">
                                          <p:stCondLst>
                                            <p:cond delay="200"/>
                                          </p:stCondLst>
                                        </p:cTn>
                                        <p:tgtEl>
                                          <p:spTgt spid="39"/>
                                        </p:tgtEl>
                                      </p:cBhvr>
                                    </p:animEffect>
                                    <p:anim calcmode="lin" valueType="num">
                                      <p:cBhvr>
                                        <p:cTn id="264" dur="800" accel="100000">
                                          <p:stCondLst>
                                            <p:cond delay="200"/>
                                          </p:stCondLst>
                                        </p:cTn>
                                        <p:tgtEl>
                                          <p:spTgt spid="39"/>
                                        </p:tgtEl>
                                        <p:attrNameLst>
                                          <p:attrName>style.rotation</p:attrName>
                                        </p:attrNameLst>
                                      </p:cBhvr>
                                      <p:tavLst>
                                        <p:tav tm="0">
                                          <p:val>
                                            <p:fltVal val="0"/>
                                          </p:val>
                                        </p:tav>
                                        <p:tav tm="100000">
                                          <p:val>
                                            <p:fltVal val="-90"/>
                                          </p:val>
                                        </p:tav>
                                      </p:tavLst>
                                    </p:anim>
                                    <p:anim calcmode="lin" valueType="num">
                                      <p:cBhvr>
                                        <p:cTn id="265" dur="200" decel="100000"/>
                                        <p:tgtEl>
                                          <p:spTgt spid="39"/>
                                        </p:tgtEl>
                                        <p:attrNameLst>
                                          <p:attrName>ppt_x</p:attrName>
                                        </p:attrNameLst>
                                      </p:cBhvr>
                                      <p:tavLst>
                                        <p:tav tm="0">
                                          <p:val>
                                            <p:strVal val="ppt_x"/>
                                          </p:val>
                                        </p:tav>
                                        <p:tav tm="100000">
                                          <p:val>
                                            <p:strVal val="ppt_x-0.05"/>
                                          </p:val>
                                        </p:tav>
                                      </p:tavLst>
                                    </p:anim>
                                    <p:anim calcmode="lin" valueType="num">
                                      <p:cBhvr>
                                        <p:cTn id="266" dur="200" decel="100000"/>
                                        <p:tgtEl>
                                          <p:spTgt spid="39"/>
                                        </p:tgtEl>
                                        <p:attrNameLst>
                                          <p:attrName>ppt_y</p:attrName>
                                        </p:attrNameLst>
                                      </p:cBhvr>
                                      <p:tavLst>
                                        <p:tav tm="0">
                                          <p:val>
                                            <p:strVal val="ppt_y"/>
                                          </p:val>
                                        </p:tav>
                                        <p:tav tm="100000">
                                          <p:val>
                                            <p:strVal val="ppt_y+0.1"/>
                                          </p:val>
                                        </p:tav>
                                      </p:tavLst>
                                    </p:anim>
                                    <p:anim calcmode="lin" valueType="num">
                                      <p:cBhvr>
                                        <p:cTn id="267" dur="800" accel="100000">
                                          <p:stCondLst>
                                            <p:cond delay="200"/>
                                          </p:stCondLst>
                                        </p:cTn>
                                        <p:tgtEl>
                                          <p:spTgt spid="39"/>
                                        </p:tgtEl>
                                        <p:attrNameLst>
                                          <p:attrName>ppt_x</p:attrName>
                                        </p:attrNameLst>
                                      </p:cBhvr>
                                      <p:tavLst>
                                        <p:tav tm="0">
                                          <p:val>
                                            <p:strVal val="ppt_x"/>
                                          </p:val>
                                        </p:tav>
                                        <p:tav tm="100000">
                                          <p:val>
                                            <p:strVal val="ppt_x+0.4+0.05"/>
                                          </p:val>
                                        </p:tav>
                                      </p:tavLst>
                                    </p:anim>
                                    <p:anim calcmode="lin" valueType="num">
                                      <p:cBhvr>
                                        <p:cTn id="268" dur="800" accel="100000">
                                          <p:stCondLst>
                                            <p:cond delay="200"/>
                                          </p:stCondLst>
                                        </p:cTn>
                                        <p:tgtEl>
                                          <p:spTgt spid="39"/>
                                        </p:tgtEl>
                                        <p:attrNameLst>
                                          <p:attrName>ppt_y</p:attrName>
                                        </p:attrNameLst>
                                      </p:cBhvr>
                                      <p:tavLst>
                                        <p:tav tm="0">
                                          <p:val>
                                            <p:strVal val="ppt_y"/>
                                          </p:val>
                                        </p:tav>
                                        <p:tav tm="100000">
                                          <p:val>
                                            <p:strVal val="ppt_y-0.4-0.1"/>
                                          </p:val>
                                        </p:tav>
                                      </p:tavLst>
                                    </p:anim>
                                    <p:set>
                                      <p:cBhvr>
                                        <p:cTn id="269" dur="1" fill="hold">
                                          <p:stCondLst>
                                            <p:cond delay="999"/>
                                          </p:stCondLst>
                                        </p:cTn>
                                        <p:tgtEl>
                                          <p:spTgt spid="39"/>
                                        </p:tgtEl>
                                        <p:attrNameLst>
                                          <p:attrName>style.visibility</p:attrName>
                                        </p:attrNameLst>
                                      </p:cBhvr>
                                      <p:to>
                                        <p:strVal val="hidden"/>
                                      </p:to>
                                    </p:set>
                                  </p:childTnLst>
                                </p:cTn>
                              </p:par>
                              <p:par>
                                <p:cTn id="270" presetID="30" presetClass="exit" presetSubtype="0" fill="hold" nodeType="withEffect">
                                  <p:stCondLst>
                                    <p:cond delay="0"/>
                                  </p:stCondLst>
                                  <p:childTnLst>
                                    <p:animEffect transition="out" filter="fade">
                                      <p:cBhvr>
                                        <p:cTn id="271" dur="800" accel="100000">
                                          <p:stCondLst>
                                            <p:cond delay="200"/>
                                          </p:stCondLst>
                                        </p:cTn>
                                        <p:tgtEl>
                                          <p:spTgt spid="43"/>
                                        </p:tgtEl>
                                      </p:cBhvr>
                                    </p:animEffect>
                                    <p:anim calcmode="lin" valueType="num">
                                      <p:cBhvr>
                                        <p:cTn id="272" dur="800" accel="100000">
                                          <p:stCondLst>
                                            <p:cond delay="200"/>
                                          </p:stCondLst>
                                        </p:cTn>
                                        <p:tgtEl>
                                          <p:spTgt spid="43"/>
                                        </p:tgtEl>
                                        <p:attrNameLst>
                                          <p:attrName>style.rotation</p:attrName>
                                        </p:attrNameLst>
                                      </p:cBhvr>
                                      <p:tavLst>
                                        <p:tav tm="0">
                                          <p:val>
                                            <p:fltVal val="0"/>
                                          </p:val>
                                        </p:tav>
                                        <p:tav tm="100000">
                                          <p:val>
                                            <p:fltVal val="-90"/>
                                          </p:val>
                                        </p:tav>
                                      </p:tavLst>
                                    </p:anim>
                                    <p:anim calcmode="lin" valueType="num">
                                      <p:cBhvr>
                                        <p:cTn id="273" dur="200" decel="100000"/>
                                        <p:tgtEl>
                                          <p:spTgt spid="43"/>
                                        </p:tgtEl>
                                        <p:attrNameLst>
                                          <p:attrName>ppt_x</p:attrName>
                                        </p:attrNameLst>
                                      </p:cBhvr>
                                      <p:tavLst>
                                        <p:tav tm="0">
                                          <p:val>
                                            <p:strVal val="ppt_x"/>
                                          </p:val>
                                        </p:tav>
                                        <p:tav tm="100000">
                                          <p:val>
                                            <p:strVal val="ppt_x-0.05"/>
                                          </p:val>
                                        </p:tav>
                                      </p:tavLst>
                                    </p:anim>
                                    <p:anim calcmode="lin" valueType="num">
                                      <p:cBhvr>
                                        <p:cTn id="274" dur="200" decel="100000"/>
                                        <p:tgtEl>
                                          <p:spTgt spid="43"/>
                                        </p:tgtEl>
                                        <p:attrNameLst>
                                          <p:attrName>ppt_y</p:attrName>
                                        </p:attrNameLst>
                                      </p:cBhvr>
                                      <p:tavLst>
                                        <p:tav tm="0">
                                          <p:val>
                                            <p:strVal val="ppt_y"/>
                                          </p:val>
                                        </p:tav>
                                        <p:tav tm="100000">
                                          <p:val>
                                            <p:strVal val="ppt_y+0.1"/>
                                          </p:val>
                                        </p:tav>
                                      </p:tavLst>
                                    </p:anim>
                                    <p:anim calcmode="lin" valueType="num">
                                      <p:cBhvr>
                                        <p:cTn id="275" dur="800" accel="100000">
                                          <p:stCondLst>
                                            <p:cond delay="200"/>
                                          </p:stCondLst>
                                        </p:cTn>
                                        <p:tgtEl>
                                          <p:spTgt spid="43"/>
                                        </p:tgtEl>
                                        <p:attrNameLst>
                                          <p:attrName>ppt_x</p:attrName>
                                        </p:attrNameLst>
                                      </p:cBhvr>
                                      <p:tavLst>
                                        <p:tav tm="0">
                                          <p:val>
                                            <p:strVal val="ppt_x"/>
                                          </p:val>
                                        </p:tav>
                                        <p:tav tm="100000">
                                          <p:val>
                                            <p:strVal val="ppt_x+0.4+0.05"/>
                                          </p:val>
                                        </p:tav>
                                      </p:tavLst>
                                    </p:anim>
                                    <p:anim calcmode="lin" valueType="num">
                                      <p:cBhvr>
                                        <p:cTn id="276" dur="800" accel="100000">
                                          <p:stCondLst>
                                            <p:cond delay="200"/>
                                          </p:stCondLst>
                                        </p:cTn>
                                        <p:tgtEl>
                                          <p:spTgt spid="43"/>
                                        </p:tgtEl>
                                        <p:attrNameLst>
                                          <p:attrName>ppt_y</p:attrName>
                                        </p:attrNameLst>
                                      </p:cBhvr>
                                      <p:tavLst>
                                        <p:tav tm="0">
                                          <p:val>
                                            <p:strVal val="ppt_y"/>
                                          </p:val>
                                        </p:tav>
                                        <p:tav tm="100000">
                                          <p:val>
                                            <p:strVal val="ppt_y-0.4-0.1"/>
                                          </p:val>
                                        </p:tav>
                                      </p:tavLst>
                                    </p:anim>
                                    <p:set>
                                      <p:cBhvr>
                                        <p:cTn id="277" dur="1" fill="hold">
                                          <p:stCondLst>
                                            <p:cond delay="999"/>
                                          </p:stCondLst>
                                        </p:cTn>
                                        <p:tgtEl>
                                          <p:spTgt spid="43"/>
                                        </p:tgtEl>
                                        <p:attrNameLst>
                                          <p:attrName>style.visibility</p:attrName>
                                        </p:attrNameLst>
                                      </p:cBhvr>
                                      <p:to>
                                        <p:strVal val="hidden"/>
                                      </p:to>
                                    </p:set>
                                  </p:childTnLst>
                                </p:cTn>
                              </p:par>
                              <p:par>
                                <p:cTn id="278" presetID="30" presetClass="entr" presetSubtype="0" fill="hold" grpId="1" nodeType="withEffect">
                                  <p:stCondLst>
                                    <p:cond delay="0"/>
                                  </p:stCondLst>
                                  <p:childTnLst>
                                    <p:set>
                                      <p:cBhvr>
                                        <p:cTn id="279" dur="1" fill="hold">
                                          <p:stCondLst>
                                            <p:cond delay="0"/>
                                          </p:stCondLst>
                                        </p:cTn>
                                        <p:tgtEl>
                                          <p:spTgt spid="41"/>
                                        </p:tgtEl>
                                        <p:attrNameLst>
                                          <p:attrName>style.visibility</p:attrName>
                                        </p:attrNameLst>
                                      </p:cBhvr>
                                      <p:to>
                                        <p:strVal val="visible"/>
                                      </p:to>
                                    </p:set>
                                    <p:animEffect transition="in" filter="fade">
                                      <p:cBhvr>
                                        <p:cTn id="280" dur="800" decel="100000"/>
                                        <p:tgtEl>
                                          <p:spTgt spid="41"/>
                                        </p:tgtEl>
                                      </p:cBhvr>
                                    </p:animEffect>
                                    <p:anim calcmode="lin" valueType="num">
                                      <p:cBhvr>
                                        <p:cTn id="281" dur="800" decel="100000" fill="hold"/>
                                        <p:tgtEl>
                                          <p:spTgt spid="41"/>
                                        </p:tgtEl>
                                        <p:attrNameLst>
                                          <p:attrName>style.rotation</p:attrName>
                                        </p:attrNameLst>
                                      </p:cBhvr>
                                      <p:tavLst>
                                        <p:tav tm="0">
                                          <p:val>
                                            <p:fltVal val="-90"/>
                                          </p:val>
                                        </p:tav>
                                        <p:tav tm="100000">
                                          <p:val>
                                            <p:fltVal val="0"/>
                                          </p:val>
                                        </p:tav>
                                      </p:tavLst>
                                    </p:anim>
                                    <p:anim calcmode="lin" valueType="num">
                                      <p:cBhvr>
                                        <p:cTn id="282" dur="800" decel="100000" fill="hold"/>
                                        <p:tgtEl>
                                          <p:spTgt spid="41"/>
                                        </p:tgtEl>
                                        <p:attrNameLst>
                                          <p:attrName>ppt_x</p:attrName>
                                        </p:attrNameLst>
                                      </p:cBhvr>
                                      <p:tavLst>
                                        <p:tav tm="0">
                                          <p:val>
                                            <p:strVal val="#ppt_x+0.4"/>
                                          </p:val>
                                        </p:tav>
                                        <p:tav tm="100000">
                                          <p:val>
                                            <p:strVal val="#ppt_x-0.05"/>
                                          </p:val>
                                        </p:tav>
                                      </p:tavLst>
                                    </p:anim>
                                    <p:anim calcmode="lin" valueType="num">
                                      <p:cBhvr>
                                        <p:cTn id="283" dur="800" decel="100000" fill="hold"/>
                                        <p:tgtEl>
                                          <p:spTgt spid="41"/>
                                        </p:tgtEl>
                                        <p:attrNameLst>
                                          <p:attrName>ppt_y</p:attrName>
                                        </p:attrNameLst>
                                      </p:cBhvr>
                                      <p:tavLst>
                                        <p:tav tm="0">
                                          <p:val>
                                            <p:strVal val="#ppt_y-0.4"/>
                                          </p:val>
                                        </p:tav>
                                        <p:tav tm="100000">
                                          <p:val>
                                            <p:strVal val="#ppt_y+0.1"/>
                                          </p:val>
                                        </p:tav>
                                      </p:tavLst>
                                    </p:anim>
                                    <p:anim calcmode="lin" valueType="num">
                                      <p:cBhvr>
                                        <p:cTn id="284"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85"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286" presetID="8" presetClass="entr" presetSubtype="16" fill="hold" grpId="1" nodeType="withEffect">
                                  <p:stCondLst>
                                    <p:cond delay="0"/>
                                  </p:stCondLst>
                                  <p:childTnLst>
                                    <p:set>
                                      <p:cBhvr>
                                        <p:cTn id="287" dur="1" fill="hold">
                                          <p:stCondLst>
                                            <p:cond delay="0"/>
                                          </p:stCondLst>
                                        </p:cTn>
                                        <p:tgtEl>
                                          <p:spTgt spid="42"/>
                                        </p:tgtEl>
                                        <p:attrNameLst>
                                          <p:attrName>style.visibility</p:attrName>
                                        </p:attrNameLst>
                                      </p:cBhvr>
                                      <p:to>
                                        <p:strVal val="visible"/>
                                      </p:to>
                                    </p:set>
                                    <p:animEffect transition="in" filter="diamond(in)">
                                      <p:cBhvr>
                                        <p:cTn id="28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5" grpId="0"/>
      <p:bldP spid="5" grpId="1"/>
      <p:bldP spid="6" grpId="0"/>
      <p:bldP spid="6" grpId="1"/>
      <p:bldP spid="7" grpId="0"/>
      <p:bldP spid="7" grpId="1"/>
      <p:bldP spid="8" grpId="0" animBg="1"/>
      <p:bldP spid="8" grpId="1" animBg="1"/>
      <p:bldP spid="9" grpId="0" animBg="1"/>
      <p:bldP spid="9" grpId="1" animBg="1"/>
      <p:bldP spid="11" grpId="0"/>
      <p:bldP spid="11" grpId="1"/>
      <p:bldP spid="12" grpId="0"/>
      <p:bldP spid="12" grpId="1"/>
      <p:bldP spid="13" grpId="1"/>
      <p:bldP spid="14" grpId="1"/>
      <p:bldP spid="14" grpId="2"/>
      <p:bldP spid="15" grpId="1"/>
      <p:bldP spid="15" grpId="2"/>
      <p:bldP spid="19" grpId="0"/>
      <p:bldP spid="20" grpId="0" animBg="1"/>
      <p:bldP spid="21" grpId="0"/>
      <p:bldP spid="22" grpId="0"/>
      <p:bldP spid="24" grpId="0"/>
      <p:bldP spid="25" grpId="0" animBg="1"/>
      <p:bldP spid="26" grpId="0"/>
      <p:bldP spid="27" grpId="0" animBg="1"/>
      <p:bldP spid="28" grpId="0"/>
      <p:bldP spid="34" grpId="0"/>
      <p:bldP spid="35" grpId="0"/>
      <p:bldP spid="36" grpId="0"/>
      <p:bldP spid="38" grpId="0" animBg="1"/>
      <p:bldP spid="38" grpId="1" animBg="1"/>
      <p:bldP spid="39" grpId="2"/>
      <p:bldP spid="39" grpId="3"/>
      <p:bldP spid="41" grpId="1" animBg="1"/>
      <p:bldP spid="4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5</a:t>
            </a:fld>
            <a:endParaRPr lang="fr-FR"/>
          </a:p>
        </p:txBody>
      </p:sp>
      <p:sp>
        <p:nvSpPr>
          <p:cNvPr id="6" name="Rectangle à coins arrondis 5"/>
          <p:cNvSpPr/>
          <p:nvPr/>
        </p:nvSpPr>
        <p:spPr>
          <a:xfrm>
            <a:off x="3000364" y="571480"/>
            <a:ext cx="3214710" cy="642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i="1" dirty="0" smtClean="0">
                <a:latin typeface="Cambria" pitchFamily="18" charset="0"/>
              </a:rPr>
              <a:t>Alternative framework</a:t>
            </a:r>
            <a:endParaRPr lang="fr-FR" sz="2200" b="1" i="1" dirty="0">
              <a:latin typeface="Cambria" pitchFamily="18" charset="0"/>
            </a:endParaRPr>
          </a:p>
        </p:txBody>
      </p:sp>
      <p:sp>
        <p:nvSpPr>
          <p:cNvPr id="7" name="Rectangle à coins arrondis 6"/>
          <p:cNvSpPr/>
          <p:nvPr/>
        </p:nvSpPr>
        <p:spPr>
          <a:xfrm>
            <a:off x="571472" y="1928802"/>
            <a:ext cx="221457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solidFill>
                  <a:schemeClr val="accent1">
                    <a:lumMod val="75000"/>
                  </a:schemeClr>
                </a:solidFill>
                <a:latin typeface="Cambria" pitchFamily="18" charset="0"/>
              </a:rPr>
              <a:t>Questioning</a:t>
            </a:r>
            <a:endParaRPr lang="fr-FR" sz="2200" b="1" dirty="0">
              <a:latin typeface="Cambria" pitchFamily="18" charset="0"/>
            </a:endParaRPr>
          </a:p>
        </p:txBody>
      </p:sp>
      <p:sp>
        <p:nvSpPr>
          <p:cNvPr id="8" name="Rectangle à coins arrondis 7"/>
          <p:cNvSpPr/>
          <p:nvPr/>
        </p:nvSpPr>
        <p:spPr>
          <a:xfrm>
            <a:off x="1781928" y="3286124"/>
            <a:ext cx="2286016" cy="1214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solidFill>
                  <a:schemeClr val="accent1">
                    <a:lumMod val="75000"/>
                  </a:schemeClr>
                </a:solidFill>
                <a:latin typeface="Cambria" pitchFamily="18" charset="0"/>
              </a:rPr>
              <a:t>Setting for a new explanation </a:t>
            </a:r>
            <a:endParaRPr lang="fr-FR" sz="2200" b="1" dirty="0">
              <a:solidFill>
                <a:schemeClr val="accent1">
                  <a:lumMod val="75000"/>
                </a:schemeClr>
              </a:solidFill>
              <a:latin typeface="Cambria" pitchFamily="18" charset="0"/>
            </a:endParaRPr>
          </a:p>
        </p:txBody>
      </p:sp>
      <p:sp>
        <p:nvSpPr>
          <p:cNvPr id="9" name="Rectangle à coins arrondis 8"/>
          <p:cNvSpPr/>
          <p:nvPr/>
        </p:nvSpPr>
        <p:spPr>
          <a:xfrm>
            <a:off x="1781928" y="5000636"/>
            <a:ext cx="2286016" cy="1000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solidFill>
                  <a:schemeClr val="accent1">
                    <a:lumMod val="75000"/>
                  </a:schemeClr>
                </a:solidFill>
                <a:latin typeface="Cambria" pitchFamily="18" charset="0"/>
              </a:rPr>
              <a:t>Instead of limiting to </a:t>
            </a:r>
            <a:endParaRPr lang="fr-FR" sz="2200" b="1" dirty="0" smtClean="0">
              <a:solidFill>
                <a:schemeClr val="accent1">
                  <a:lumMod val="75000"/>
                </a:schemeClr>
              </a:solidFill>
              <a:latin typeface="Cambria" pitchFamily="18" charset="0"/>
            </a:endParaRPr>
          </a:p>
        </p:txBody>
      </p:sp>
      <p:sp>
        <p:nvSpPr>
          <p:cNvPr id="12" name="ZoneTexte 11"/>
          <p:cNvSpPr txBox="1"/>
          <p:nvPr/>
        </p:nvSpPr>
        <p:spPr>
          <a:xfrm>
            <a:off x="285720" y="69155"/>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PROBLEMATIC</a:t>
            </a:r>
            <a:endParaRPr lang="fr-FR" sz="2200" b="1" i="1" dirty="0">
              <a:solidFill>
                <a:schemeClr val="accent1"/>
              </a:solidFill>
              <a:latin typeface="Cambria" pitchFamily="18" charset="0"/>
            </a:endParaRPr>
          </a:p>
        </p:txBody>
      </p:sp>
      <p:sp>
        <p:nvSpPr>
          <p:cNvPr id="13" name="Rectangle 12"/>
          <p:cNvSpPr/>
          <p:nvPr/>
        </p:nvSpPr>
        <p:spPr>
          <a:xfrm>
            <a:off x="2857488" y="1534287"/>
            <a:ext cx="2857520" cy="537391"/>
          </a:xfrm>
          <a:prstGeom prst="rect">
            <a:avLst/>
          </a:prstGeom>
        </p:spPr>
        <p:txBody>
          <a:bodyPr wrap="square">
            <a:spAutoFit/>
          </a:bodyPr>
          <a:lstStyle/>
          <a:p>
            <a:pPr algn="ctr">
              <a:lnSpc>
                <a:spcPct val="150000"/>
              </a:lnSpc>
            </a:pPr>
            <a:r>
              <a:rPr lang="en-US" sz="2200" dirty="0" smtClean="0">
                <a:latin typeface="Cambria" pitchFamily="18" charset="0"/>
              </a:rPr>
              <a:t>Explanatory utility</a:t>
            </a:r>
            <a:endParaRPr lang="fr-FR" sz="2200" dirty="0">
              <a:latin typeface="Cambria" pitchFamily="18" charset="0"/>
            </a:endParaRPr>
          </a:p>
        </p:txBody>
      </p:sp>
      <p:sp>
        <p:nvSpPr>
          <p:cNvPr id="14" name="Rectangle 13"/>
          <p:cNvSpPr/>
          <p:nvPr/>
        </p:nvSpPr>
        <p:spPr>
          <a:xfrm>
            <a:off x="2928926" y="2143116"/>
            <a:ext cx="2714644" cy="537391"/>
          </a:xfrm>
          <a:prstGeom prst="rect">
            <a:avLst/>
          </a:prstGeom>
        </p:spPr>
        <p:txBody>
          <a:bodyPr wrap="square">
            <a:spAutoFit/>
          </a:bodyPr>
          <a:lstStyle/>
          <a:p>
            <a:pPr algn="ctr">
              <a:lnSpc>
                <a:spcPct val="150000"/>
              </a:lnSpc>
            </a:pPr>
            <a:r>
              <a:rPr lang="en-US" sz="2200" dirty="0" smtClean="0">
                <a:latin typeface="Cambria" pitchFamily="18" charset="0"/>
              </a:rPr>
              <a:t>Empirical support </a:t>
            </a:r>
            <a:endParaRPr lang="fr-FR" sz="2200" dirty="0">
              <a:latin typeface="Cambria" pitchFamily="18" charset="0"/>
            </a:endParaRPr>
          </a:p>
        </p:txBody>
      </p:sp>
      <p:sp>
        <p:nvSpPr>
          <p:cNvPr id="15" name="Rectangle 14"/>
          <p:cNvSpPr/>
          <p:nvPr/>
        </p:nvSpPr>
        <p:spPr>
          <a:xfrm>
            <a:off x="5143504" y="2000240"/>
            <a:ext cx="953851" cy="400110"/>
          </a:xfrm>
          <a:prstGeom prst="rect">
            <a:avLst/>
          </a:prstGeom>
        </p:spPr>
        <p:txBody>
          <a:bodyPr wrap="none">
            <a:spAutoFit/>
          </a:bodyPr>
          <a:lstStyle/>
          <a:p>
            <a:pPr algn="ctr"/>
            <a:r>
              <a:rPr lang="en-US" sz="2000" b="1" i="1" dirty="0" smtClean="0">
                <a:latin typeface="Cambria" pitchFamily="18" charset="0"/>
              </a:rPr>
              <a:t>NIMBY</a:t>
            </a:r>
            <a:endParaRPr lang="fr-FR" sz="2000" b="1" dirty="0">
              <a:latin typeface="Cambria" pitchFamily="18" charset="0"/>
            </a:endParaRPr>
          </a:p>
        </p:txBody>
      </p:sp>
      <p:sp>
        <p:nvSpPr>
          <p:cNvPr id="16" name="Accolade ouvrante 15"/>
          <p:cNvSpPr/>
          <p:nvPr/>
        </p:nvSpPr>
        <p:spPr>
          <a:xfrm>
            <a:off x="2857488" y="1928802"/>
            <a:ext cx="214314" cy="57150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7" name="Rectangle 16"/>
          <p:cNvSpPr/>
          <p:nvPr/>
        </p:nvSpPr>
        <p:spPr>
          <a:xfrm>
            <a:off x="4586847" y="3641055"/>
            <a:ext cx="2289409" cy="430887"/>
          </a:xfrm>
          <a:prstGeom prst="rect">
            <a:avLst/>
          </a:prstGeom>
        </p:spPr>
        <p:txBody>
          <a:bodyPr wrap="none">
            <a:spAutoFit/>
          </a:bodyPr>
          <a:lstStyle/>
          <a:p>
            <a:pPr algn="ctr"/>
            <a:r>
              <a:rPr lang="en-US" sz="2200" dirty="0" smtClean="0">
                <a:latin typeface="Cambria" pitchFamily="18" charset="0"/>
              </a:rPr>
              <a:t>Emotional bonds </a:t>
            </a:r>
            <a:endParaRPr lang="fr-FR" sz="2200" dirty="0">
              <a:latin typeface="Cambria" pitchFamily="18" charset="0"/>
            </a:endParaRPr>
          </a:p>
        </p:txBody>
      </p:sp>
      <p:sp>
        <p:nvSpPr>
          <p:cNvPr id="18" name="Rectangle 17"/>
          <p:cNvSpPr/>
          <p:nvPr/>
        </p:nvSpPr>
        <p:spPr>
          <a:xfrm>
            <a:off x="4519647" y="5284129"/>
            <a:ext cx="2284601" cy="430887"/>
          </a:xfrm>
          <a:prstGeom prst="rect">
            <a:avLst/>
          </a:prstGeom>
        </p:spPr>
        <p:txBody>
          <a:bodyPr wrap="none">
            <a:spAutoFit/>
          </a:bodyPr>
          <a:lstStyle/>
          <a:p>
            <a:pPr algn="ctr"/>
            <a:r>
              <a:rPr lang="en-US" sz="2200" dirty="0" smtClean="0">
                <a:latin typeface="Cambria" pitchFamily="18" charset="0"/>
              </a:rPr>
              <a:t>Spatial closeness</a:t>
            </a:r>
            <a:endParaRPr lang="fr-FR" sz="2200" dirty="0" smtClean="0">
              <a:latin typeface="Cambria" pitchFamily="18" charset="0"/>
            </a:endParaRPr>
          </a:p>
        </p:txBody>
      </p:sp>
      <p:sp>
        <p:nvSpPr>
          <p:cNvPr id="19" name="Rectangle 18"/>
          <p:cNvSpPr/>
          <p:nvPr/>
        </p:nvSpPr>
        <p:spPr>
          <a:xfrm>
            <a:off x="-285784" y="1357298"/>
            <a:ext cx="4286280" cy="537391"/>
          </a:xfrm>
          <a:prstGeom prst="rect">
            <a:avLst/>
          </a:prstGeom>
        </p:spPr>
        <p:txBody>
          <a:bodyPr wrap="square">
            <a:spAutoFit/>
          </a:bodyPr>
          <a:lstStyle/>
          <a:p>
            <a:pPr algn="ctr">
              <a:lnSpc>
                <a:spcPct val="150000"/>
              </a:lnSpc>
            </a:pPr>
            <a:r>
              <a:rPr lang="en-US" sz="2200" i="1" dirty="0" smtClean="0">
                <a:latin typeface="Cambria" pitchFamily="18" charset="0"/>
              </a:rPr>
              <a:t>Review </a:t>
            </a:r>
            <a:r>
              <a:rPr lang="en-US" sz="2200" i="1" dirty="0">
                <a:latin typeface="Cambria" pitchFamily="18" charset="0"/>
              </a:rPr>
              <a:t>of the PA </a:t>
            </a:r>
            <a:r>
              <a:rPr lang="en-US" sz="2200" i="1" dirty="0" smtClean="0">
                <a:latin typeface="Cambria" pitchFamily="18" charset="0"/>
              </a:rPr>
              <a:t>literature:  </a:t>
            </a:r>
            <a:endParaRPr lang="fr-FR" sz="2200" i="1" dirty="0">
              <a:latin typeface="Cambria" pitchFamily="18" charset="0"/>
            </a:endParaRPr>
          </a:p>
        </p:txBody>
      </p:sp>
      <p:sp>
        <p:nvSpPr>
          <p:cNvPr id="20" name="Rectangle à coins arrondis 19"/>
          <p:cNvSpPr/>
          <p:nvPr/>
        </p:nvSpPr>
        <p:spPr>
          <a:xfrm>
            <a:off x="928189" y="2428868"/>
            <a:ext cx="2929431" cy="476726"/>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2200" b="1" dirty="0" smtClean="0">
                <a:solidFill>
                  <a:schemeClr val="accent1">
                    <a:lumMod val="75000"/>
                  </a:schemeClr>
                </a:solidFill>
                <a:latin typeface="Cambria" pitchFamily="18" charset="0"/>
              </a:rPr>
              <a:t>Academic disciplines</a:t>
            </a:r>
            <a:endParaRPr lang="fr-FR" sz="2200" b="1" dirty="0" smtClean="0">
              <a:solidFill>
                <a:schemeClr val="accent1">
                  <a:lumMod val="75000"/>
                </a:schemeClr>
              </a:solidFill>
              <a:latin typeface="Cambria" pitchFamily="18" charset="0"/>
            </a:endParaRPr>
          </a:p>
        </p:txBody>
      </p:sp>
      <p:sp>
        <p:nvSpPr>
          <p:cNvPr id="21" name="Rectangle à coins arrondis 20"/>
          <p:cNvSpPr/>
          <p:nvPr/>
        </p:nvSpPr>
        <p:spPr>
          <a:xfrm>
            <a:off x="5214942" y="2428868"/>
            <a:ext cx="3000396"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200" b="1" dirty="0" smtClean="0">
                <a:solidFill>
                  <a:schemeClr val="accent1">
                    <a:lumMod val="75000"/>
                  </a:schemeClr>
                </a:solidFill>
                <a:latin typeface="Cambria" pitchFamily="18" charset="0"/>
              </a:rPr>
              <a:t>Contexts</a:t>
            </a:r>
            <a:endParaRPr lang="fr-FR" sz="2200" b="1" dirty="0" smtClean="0">
              <a:solidFill>
                <a:schemeClr val="accent1">
                  <a:lumMod val="75000"/>
                </a:schemeClr>
              </a:solidFill>
              <a:latin typeface="Cambria" pitchFamily="18" charset="0"/>
            </a:endParaRPr>
          </a:p>
        </p:txBody>
      </p:sp>
      <p:sp>
        <p:nvSpPr>
          <p:cNvPr id="22" name="Rectangle 21"/>
          <p:cNvSpPr/>
          <p:nvPr/>
        </p:nvSpPr>
        <p:spPr>
          <a:xfrm>
            <a:off x="899592" y="3284984"/>
            <a:ext cx="3357586" cy="1938992"/>
          </a:xfrm>
          <a:prstGeom prst="rect">
            <a:avLst/>
          </a:prstGeom>
        </p:spPr>
        <p:txBody>
          <a:bodyPr wrap="square">
            <a:spAutoFit/>
          </a:bodyPr>
          <a:lstStyle/>
          <a:p>
            <a:pPr>
              <a:lnSpc>
                <a:spcPct val="150000"/>
              </a:lnSpc>
              <a:buFont typeface="Wingdings" pitchFamily="2" charset="2"/>
              <a:buChar char="§"/>
            </a:pPr>
            <a:r>
              <a:rPr lang="en-US" sz="2000" dirty="0" smtClean="0">
                <a:latin typeface="Cambria" pitchFamily="18" charset="0"/>
              </a:rPr>
              <a:t> Sociology</a:t>
            </a:r>
          </a:p>
          <a:p>
            <a:pPr>
              <a:lnSpc>
                <a:spcPct val="150000"/>
              </a:lnSpc>
              <a:buFont typeface="Wingdings" pitchFamily="2" charset="2"/>
              <a:buChar char="§"/>
            </a:pPr>
            <a:r>
              <a:rPr lang="en-US" sz="2000" dirty="0" smtClean="0">
                <a:latin typeface="Cambria" pitchFamily="18" charset="0"/>
              </a:rPr>
              <a:t>Recreation sciences</a:t>
            </a:r>
          </a:p>
          <a:p>
            <a:pPr>
              <a:lnSpc>
                <a:spcPct val="150000"/>
              </a:lnSpc>
              <a:buFont typeface="Wingdings" pitchFamily="2" charset="2"/>
              <a:buChar char="§"/>
            </a:pPr>
            <a:r>
              <a:rPr lang="en-US" sz="2000" dirty="0" smtClean="0">
                <a:latin typeface="Cambria" pitchFamily="18" charset="0"/>
              </a:rPr>
              <a:t>Human geography</a:t>
            </a:r>
          </a:p>
          <a:p>
            <a:pPr>
              <a:lnSpc>
                <a:spcPct val="150000"/>
              </a:lnSpc>
              <a:buFont typeface="Wingdings" pitchFamily="2" charset="2"/>
              <a:buChar char="§"/>
            </a:pPr>
            <a:r>
              <a:rPr lang="en-US" sz="2000" dirty="0" smtClean="0">
                <a:latin typeface="Cambria" pitchFamily="18" charset="0"/>
              </a:rPr>
              <a:t>Environmental psychology</a:t>
            </a:r>
            <a:endParaRPr lang="fr-FR" sz="2000" dirty="0" smtClean="0">
              <a:latin typeface="Cambria" pitchFamily="18" charset="0"/>
            </a:endParaRPr>
          </a:p>
        </p:txBody>
      </p:sp>
      <p:sp>
        <p:nvSpPr>
          <p:cNvPr id="23" name="Rectangle 22"/>
          <p:cNvSpPr/>
          <p:nvPr/>
        </p:nvSpPr>
        <p:spPr>
          <a:xfrm>
            <a:off x="2899747" y="5072074"/>
            <a:ext cx="1672253" cy="338554"/>
          </a:xfrm>
          <a:prstGeom prst="rect">
            <a:avLst/>
          </a:prstGeom>
        </p:spPr>
        <p:txBody>
          <a:bodyPr wrap="none">
            <a:spAutoFit/>
          </a:bodyPr>
          <a:lstStyle/>
          <a:p>
            <a:r>
              <a:rPr lang="en-US" sz="1600" dirty="0" smtClean="0">
                <a:solidFill>
                  <a:schemeClr val="accent5">
                    <a:lumMod val="75000"/>
                  </a:schemeClr>
                </a:solidFill>
                <a:latin typeface="Cambria" pitchFamily="18" charset="0"/>
              </a:rPr>
              <a:t>Kyle et </a:t>
            </a:r>
            <a:r>
              <a:rPr lang="en-US" sz="1600" i="1" dirty="0" smtClean="0">
                <a:solidFill>
                  <a:schemeClr val="accent5">
                    <a:lumMod val="75000"/>
                  </a:schemeClr>
                </a:solidFill>
                <a:latin typeface="Cambria" pitchFamily="18" charset="0"/>
              </a:rPr>
              <a:t>al</a:t>
            </a:r>
            <a:r>
              <a:rPr lang="en-US" sz="1600" dirty="0" smtClean="0">
                <a:solidFill>
                  <a:schemeClr val="accent5">
                    <a:lumMod val="75000"/>
                  </a:schemeClr>
                </a:solidFill>
                <a:latin typeface="Cambria" pitchFamily="18" charset="0"/>
              </a:rPr>
              <a:t>. (2004)</a:t>
            </a:r>
            <a:endParaRPr lang="fr-FR" sz="1600" dirty="0" smtClean="0">
              <a:solidFill>
                <a:schemeClr val="accent5">
                  <a:lumMod val="75000"/>
                </a:schemeClr>
              </a:solidFill>
              <a:latin typeface="Cambria" pitchFamily="18" charset="0"/>
            </a:endParaRPr>
          </a:p>
        </p:txBody>
      </p:sp>
      <p:sp>
        <p:nvSpPr>
          <p:cNvPr id="24" name="Rectangle 23"/>
          <p:cNvSpPr/>
          <p:nvPr/>
        </p:nvSpPr>
        <p:spPr>
          <a:xfrm>
            <a:off x="5214942" y="3357562"/>
            <a:ext cx="3214710" cy="1785104"/>
          </a:xfrm>
          <a:prstGeom prst="rect">
            <a:avLst/>
          </a:prstGeom>
        </p:spPr>
        <p:txBody>
          <a:bodyPr wrap="square">
            <a:spAutoFit/>
          </a:bodyPr>
          <a:lstStyle/>
          <a:p>
            <a:pPr>
              <a:buFont typeface="Wingdings" pitchFamily="2" charset="2"/>
              <a:buChar char="§"/>
            </a:pPr>
            <a:r>
              <a:rPr lang="en-US" sz="2000" dirty="0" smtClean="0">
                <a:latin typeface="Cambria" pitchFamily="18" charset="0"/>
              </a:rPr>
              <a:t> Parks </a:t>
            </a:r>
            <a:r>
              <a:rPr lang="en-US" sz="2000" dirty="0">
                <a:latin typeface="Cambria" pitchFamily="18" charset="0"/>
              </a:rPr>
              <a:t>and </a:t>
            </a:r>
            <a:r>
              <a:rPr lang="en-US" sz="2000" dirty="0" smtClean="0">
                <a:latin typeface="Cambria" pitchFamily="18" charset="0"/>
              </a:rPr>
              <a:t>recreation landscapes</a:t>
            </a:r>
          </a:p>
          <a:p>
            <a:pPr>
              <a:lnSpc>
                <a:spcPct val="150000"/>
              </a:lnSpc>
              <a:buFont typeface="Wingdings" pitchFamily="2" charset="2"/>
              <a:buChar char="§"/>
            </a:pPr>
            <a:r>
              <a:rPr lang="en-US" sz="2000" dirty="0" smtClean="0">
                <a:latin typeface="Cambria" pitchFamily="18" charset="0"/>
              </a:rPr>
              <a:t> Protected areas </a:t>
            </a:r>
            <a:endParaRPr lang="fr-FR" sz="2000" dirty="0" smtClean="0">
              <a:latin typeface="Cambria" pitchFamily="18" charset="0"/>
            </a:endParaRPr>
          </a:p>
          <a:p>
            <a:pPr lvl="0">
              <a:buFont typeface="Wingdings" pitchFamily="2" charset="2"/>
              <a:buChar char="§"/>
            </a:pPr>
            <a:r>
              <a:rPr lang="en-US" sz="2000" dirty="0" smtClean="0">
                <a:latin typeface="Cambria" pitchFamily="18" charset="0"/>
              </a:rPr>
              <a:t> Neighborhoods and communities</a:t>
            </a:r>
          </a:p>
        </p:txBody>
      </p:sp>
      <p:sp>
        <p:nvSpPr>
          <p:cNvPr id="25" name="Rectangle 24"/>
          <p:cNvSpPr/>
          <p:nvPr/>
        </p:nvSpPr>
        <p:spPr>
          <a:xfrm>
            <a:off x="6487869" y="3714752"/>
            <a:ext cx="1656031" cy="338554"/>
          </a:xfrm>
          <a:prstGeom prst="rect">
            <a:avLst/>
          </a:prstGeom>
        </p:spPr>
        <p:txBody>
          <a:bodyPr wrap="none">
            <a:spAutoFit/>
          </a:bodyPr>
          <a:lstStyle/>
          <a:p>
            <a:r>
              <a:rPr lang="en-US" sz="1600" dirty="0" smtClean="0">
                <a:solidFill>
                  <a:schemeClr val="accent5">
                    <a:lumMod val="75000"/>
                  </a:schemeClr>
                </a:solidFill>
                <a:latin typeface="Cambria" pitchFamily="18" charset="0"/>
              </a:rPr>
              <a:t>Stedman (2002)</a:t>
            </a:r>
            <a:endParaRPr lang="fr-FR" sz="1600" dirty="0" smtClean="0">
              <a:solidFill>
                <a:schemeClr val="accent5">
                  <a:lumMod val="75000"/>
                </a:schemeClr>
              </a:solidFill>
              <a:latin typeface="Cambria" pitchFamily="18" charset="0"/>
            </a:endParaRPr>
          </a:p>
        </p:txBody>
      </p:sp>
      <p:sp>
        <p:nvSpPr>
          <p:cNvPr id="26" name="Rectangle 25"/>
          <p:cNvSpPr/>
          <p:nvPr/>
        </p:nvSpPr>
        <p:spPr>
          <a:xfrm>
            <a:off x="7072330" y="4130109"/>
            <a:ext cx="2071670" cy="584775"/>
          </a:xfrm>
          <a:prstGeom prst="rect">
            <a:avLst/>
          </a:prstGeom>
        </p:spPr>
        <p:txBody>
          <a:bodyPr wrap="square">
            <a:spAutoFit/>
          </a:bodyPr>
          <a:lstStyle/>
          <a:p>
            <a:r>
              <a:rPr lang="en-US" sz="1600" dirty="0" smtClean="0">
                <a:solidFill>
                  <a:schemeClr val="accent5">
                    <a:lumMod val="75000"/>
                  </a:schemeClr>
                </a:solidFill>
                <a:latin typeface="Cambria" pitchFamily="18" charset="0"/>
              </a:rPr>
              <a:t> Walker &amp; Chapman</a:t>
            </a:r>
          </a:p>
          <a:p>
            <a:r>
              <a:rPr lang="en-US" sz="1600" dirty="0" smtClean="0">
                <a:solidFill>
                  <a:schemeClr val="accent5">
                    <a:lumMod val="75000"/>
                  </a:schemeClr>
                </a:solidFill>
                <a:latin typeface="Cambria" pitchFamily="18" charset="0"/>
              </a:rPr>
              <a:t>                      (2003)</a:t>
            </a:r>
            <a:endParaRPr lang="fr-FR" sz="1600" dirty="0" smtClean="0">
              <a:solidFill>
                <a:schemeClr val="accent5">
                  <a:lumMod val="75000"/>
                </a:schemeClr>
              </a:solidFill>
              <a:latin typeface="Cambria" pitchFamily="18" charset="0"/>
            </a:endParaRPr>
          </a:p>
        </p:txBody>
      </p:sp>
      <p:sp>
        <p:nvSpPr>
          <p:cNvPr id="27" name="Rectangle 26"/>
          <p:cNvSpPr/>
          <p:nvPr/>
        </p:nvSpPr>
        <p:spPr>
          <a:xfrm>
            <a:off x="6215074" y="5019272"/>
            <a:ext cx="2206053" cy="338554"/>
          </a:xfrm>
          <a:prstGeom prst="rect">
            <a:avLst/>
          </a:prstGeom>
        </p:spPr>
        <p:txBody>
          <a:bodyPr wrap="none">
            <a:spAutoFit/>
          </a:bodyPr>
          <a:lstStyle/>
          <a:p>
            <a:r>
              <a:rPr lang="en-US" sz="1600" dirty="0" err="1" smtClean="0">
                <a:solidFill>
                  <a:schemeClr val="accent5">
                    <a:lumMod val="75000"/>
                  </a:schemeClr>
                </a:solidFill>
                <a:latin typeface="Cambria" pitchFamily="18" charset="0"/>
              </a:rPr>
              <a:t>Mesch</a:t>
            </a:r>
            <a:r>
              <a:rPr lang="en-US" sz="1600" dirty="0" smtClean="0">
                <a:solidFill>
                  <a:schemeClr val="accent5">
                    <a:lumMod val="75000"/>
                  </a:schemeClr>
                </a:solidFill>
                <a:latin typeface="Cambria" pitchFamily="18" charset="0"/>
              </a:rPr>
              <a:t> &amp; Manor (1998)</a:t>
            </a:r>
            <a:endParaRPr lang="fr-FR" sz="1600" dirty="0" smtClean="0">
              <a:solidFill>
                <a:schemeClr val="accent5">
                  <a:lumMod val="75000"/>
                </a:schemeClr>
              </a:solidFill>
              <a:latin typeface="Cambria" pitchFamily="18" charset="0"/>
            </a:endParaRPr>
          </a:p>
        </p:txBody>
      </p:sp>
      <p:sp>
        <p:nvSpPr>
          <p:cNvPr id="28" name="Rectangle 27"/>
          <p:cNvSpPr/>
          <p:nvPr/>
        </p:nvSpPr>
        <p:spPr>
          <a:xfrm>
            <a:off x="1000100" y="3286124"/>
            <a:ext cx="8358214" cy="430887"/>
          </a:xfrm>
          <a:prstGeom prst="rect">
            <a:avLst/>
          </a:prstGeom>
        </p:spPr>
        <p:txBody>
          <a:bodyPr wrap="square">
            <a:spAutoFit/>
          </a:bodyPr>
          <a:lstStyle/>
          <a:p>
            <a:r>
              <a:rPr lang="en-US" sz="2200" b="1" dirty="0" smtClean="0">
                <a:latin typeface="Cambria" pitchFamily="18" charset="0"/>
              </a:rPr>
              <a:t>-with </a:t>
            </a:r>
            <a:r>
              <a:rPr lang="en-US" sz="2200" b="1" dirty="0">
                <a:latin typeface="Cambria" pitchFamily="18" charset="0"/>
              </a:rPr>
              <a:t>the exception </a:t>
            </a:r>
            <a:r>
              <a:rPr lang="en-US" sz="1600" b="1" dirty="0" err="1">
                <a:solidFill>
                  <a:schemeClr val="accent5">
                    <a:lumMod val="75000"/>
                  </a:schemeClr>
                </a:solidFill>
                <a:latin typeface="Cambria" pitchFamily="18" charset="0"/>
              </a:rPr>
              <a:t>Debenedetti</a:t>
            </a:r>
            <a:r>
              <a:rPr lang="en-US" sz="1600" b="1" dirty="0">
                <a:solidFill>
                  <a:schemeClr val="accent5">
                    <a:lumMod val="75000"/>
                  </a:schemeClr>
                </a:solidFill>
                <a:latin typeface="Cambria" pitchFamily="18" charset="0"/>
              </a:rPr>
              <a:t> and his </a:t>
            </a:r>
            <a:r>
              <a:rPr lang="en-US" sz="1600" b="1" dirty="0" err="1">
                <a:solidFill>
                  <a:schemeClr val="accent5">
                    <a:lumMod val="75000"/>
                  </a:schemeClr>
                </a:solidFill>
                <a:latin typeface="Cambria" pitchFamily="18" charset="0"/>
              </a:rPr>
              <a:t>collegues</a:t>
            </a:r>
            <a:r>
              <a:rPr lang="en-US" sz="1600" b="1" dirty="0">
                <a:solidFill>
                  <a:schemeClr val="accent5">
                    <a:lumMod val="75000"/>
                  </a:schemeClr>
                </a:solidFill>
                <a:latin typeface="Cambria" pitchFamily="18" charset="0"/>
              </a:rPr>
              <a:t>’ </a:t>
            </a:r>
            <a:r>
              <a:rPr lang="en-US" sz="1600" b="1" dirty="0" smtClean="0">
                <a:solidFill>
                  <a:schemeClr val="accent5">
                    <a:lumMod val="75000"/>
                  </a:schemeClr>
                </a:solidFill>
                <a:latin typeface="Cambria" pitchFamily="18" charset="0"/>
              </a:rPr>
              <a:t>(2014) </a:t>
            </a:r>
            <a:r>
              <a:rPr lang="en-US" sz="2200" b="1" dirty="0" smtClean="0">
                <a:latin typeface="Cambria" pitchFamily="18" charset="0"/>
              </a:rPr>
              <a:t>study-</a:t>
            </a:r>
            <a:endParaRPr lang="fr-FR" sz="2200" b="1" dirty="0">
              <a:latin typeface="Cambria" pitchFamily="18" charset="0"/>
            </a:endParaRPr>
          </a:p>
        </p:txBody>
      </p:sp>
      <p:sp>
        <p:nvSpPr>
          <p:cNvPr id="29" name="Rectangle 28"/>
          <p:cNvSpPr/>
          <p:nvPr/>
        </p:nvSpPr>
        <p:spPr>
          <a:xfrm>
            <a:off x="1428728" y="4071942"/>
            <a:ext cx="6215106" cy="769441"/>
          </a:xfrm>
          <a:prstGeom prst="rect">
            <a:avLst/>
          </a:prstGeom>
        </p:spPr>
        <p:txBody>
          <a:bodyPr wrap="square">
            <a:spAutoFit/>
          </a:bodyPr>
          <a:lstStyle/>
          <a:p>
            <a:r>
              <a:rPr lang="en-US" sz="2200" i="1" dirty="0" smtClean="0">
                <a:latin typeface="Cambria" pitchFamily="18" charset="0"/>
              </a:rPr>
              <a:t>did </a:t>
            </a:r>
            <a:r>
              <a:rPr lang="en-US" sz="2200" i="1" dirty="0">
                <a:latin typeface="Cambria" pitchFamily="18" charset="0"/>
              </a:rPr>
              <a:t>not </a:t>
            </a:r>
            <a:r>
              <a:rPr lang="en-US" sz="2200" i="1" dirty="0" smtClean="0">
                <a:latin typeface="Cambria" pitchFamily="18" charset="0"/>
              </a:rPr>
              <a:t>take </a:t>
            </a:r>
            <a:r>
              <a:rPr lang="en-US" sz="2200" i="1" dirty="0">
                <a:latin typeface="Cambria" pitchFamily="18" charset="0"/>
              </a:rPr>
              <a:t>into account the wider context within which the PA concept </a:t>
            </a:r>
            <a:r>
              <a:rPr lang="en-US" sz="2200" i="1" dirty="0" smtClean="0">
                <a:latin typeface="Cambria" pitchFamily="18" charset="0"/>
              </a:rPr>
              <a:t>operates</a:t>
            </a:r>
            <a:endParaRPr lang="fr-FR" sz="2200" i="1" dirty="0">
              <a:latin typeface="Cambria" pitchFamily="18" charset="0"/>
            </a:endParaRPr>
          </a:p>
        </p:txBody>
      </p:sp>
      <p:sp>
        <p:nvSpPr>
          <p:cNvPr id="30" name="Rectangle 29"/>
          <p:cNvSpPr/>
          <p:nvPr/>
        </p:nvSpPr>
        <p:spPr>
          <a:xfrm>
            <a:off x="1428728" y="5069815"/>
            <a:ext cx="6215106" cy="430887"/>
          </a:xfrm>
          <a:prstGeom prst="rect">
            <a:avLst/>
          </a:prstGeom>
        </p:spPr>
        <p:txBody>
          <a:bodyPr wrap="square">
            <a:spAutoFit/>
          </a:bodyPr>
          <a:lstStyle/>
          <a:p>
            <a:r>
              <a:rPr lang="en-US" sz="2200" i="1" dirty="0" smtClean="0">
                <a:latin typeface="Cambria" pitchFamily="18" charset="0"/>
              </a:rPr>
              <a:t>did </a:t>
            </a:r>
            <a:r>
              <a:rPr lang="en-US" sz="2200" i="1" dirty="0">
                <a:latin typeface="Cambria" pitchFamily="18" charset="0"/>
              </a:rPr>
              <a:t>not address </a:t>
            </a:r>
            <a:r>
              <a:rPr lang="en-US" sz="2200" i="1" dirty="0" smtClean="0">
                <a:latin typeface="Cambria" pitchFamily="18" charset="0"/>
              </a:rPr>
              <a:t>PA structure </a:t>
            </a:r>
            <a:r>
              <a:rPr lang="en-US" sz="2200" i="1" dirty="0">
                <a:latin typeface="Cambria" pitchFamily="18" charset="0"/>
              </a:rPr>
              <a:t>in a holistic way</a:t>
            </a:r>
            <a:endParaRPr lang="fr-FR" sz="2200" i="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800" decel="100000"/>
                                        <p:tgtEl>
                                          <p:spTgt spid="16"/>
                                        </p:tgtEl>
                                      </p:cBhvr>
                                    </p:animEffect>
                                    <p:anim calcmode="lin" valueType="num">
                                      <p:cBhvr>
                                        <p:cTn id="26" dur="800" decel="100000" fill="hold"/>
                                        <p:tgtEl>
                                          <p:spTgt spid="16"/>
                                        </p:tgtEl>
                                        <p:attrNameLst>
                                          <p:attrName>style.rotation</p:attrName>
                                        </p:attrNameLst>
                                      </p:cBhvr>
                                      <p:tavLst>
                                        <p:tav tm="0">
                                          <p:val>
                                            <p:fltVal val="-90"/>
                                          </p:val>
                                        </p:tav>
                                        <p:tav tm="100000">
                                          <p:val>
                                            <p:fltVal val="0"/>
                                          </p:val>
                                        </p:tav>
                                      </p:tavLst>
                                    </p:anim>
                                    <p:anim calcmode="lin" valueType="num">
                                      <p:cBhvr>
                                        <p:cTn id="27" dur="800" decel="100000" fill="hold"/>
                                        <p:tgtEl>
                                          <p:spTgt spid="16"/>
                                        </p:tgtEl>
                                        <p:attrNameLst>
                                          <p:attrName>ppt_x</p:attrName>
                                        </p:attrNameLst>
                                      </p:cBhvr>
                                      <p:tavLst>
                                        <p:tav tm="0">
                                          <p:val>
                                            <p:strVal val="#ppt_x+0.4"/>
                                          </p:val>
                                        </p:tav>
                                        <p:tav tm="100000">
                                          <p:val>
                                            <p:strVal val="#ppt_x-0.05"/>
                                          </p:val>
                                        </p:tav>
                                      </p:tavLst>
                                    </p:anim>
                                    <p:anim calcmode="lin" valueType="num">
                                      <p:cBhvr>
                                        <p:cTn id="28" dur="800" decel="100000" fill="hold"/>
                                        <p:tgtEl>
                                          <p:spTgt spid="1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800" decel="100000"/>
                                        <p:tgtEl>
                                          <p:spTgt spid="13"/>
                                        </p:tgtEl>
                                      </p:cBhvr>
                                    </p:animEffect>
                                    <p:anim calcmode="lin" valueType="num">
                                      <p:cBhvr>
                                        <p:cTn id="34" dur="800" decel="100000" fill="hold"/>
                                        <p:tgtEl>
                                          <p:spTgt spid="13"/>
                                        </p:tgtEl>
                                        <p:attrNameLst>
                                          <p:attrName>style.rotation</p:attrName>
                                        </p:attrNameLst>
                                      </p:cBhvr>
                                      <p:tavLst>
                                        <p:tav tm="0">
                                          <p:val>
                                            <p:fltVal val="-90"/>
                                          </p:val>
                                        </p:tav>
                                        <p:tav tm="100000">
                                          <p:val>
                                            <p:fltVal val="0"/>
                                          </p:val>
                                        </p:tav>
                                      </p:tavLst>
                                    </p:anim>
                                    <p:anim calcmode="lin" valueType="num">
                                      <p:cBhvr>
                                        <p:cTn id="35" dur="800" decel="100000" fill="hold"/>
                                        <p:tgtEl>
                                          <p:spTgt spid="13"/>
                                        </p:tgtEl>
                                        <p:attrNameLst>
                                          <p:attrName>ppt_x</p:attrName>
                                        </p:attrNameLst>
                                      </p:cBhvr>
                                      <p:tavLst>
                                        <p:tav tm="0">
                                          <p:val>
                                            <p:strVal val="#ppt_x+0.4"/>
                                          </p:val>
                                        </p:tav>
                                        <p:tav tm="100000">
                                          <p:val>
                                            <p:strVal val="#ppt_x-0.05"/>
                                          </p:val>
                                        </p:tav>
                                      </p:tavLst>
                                    </p:anim>
                                    <p:anim calcmode="lin" valueType="num">
                                      <p:cBhvr>
                                        <p:cTn id="36" dur="800" decel="100000" fill="hold"/>
                                        <p:tgtEl>
                                          <p:spTgt spid="13"/>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800" decel="100000"/>
                                        <p:tgtEl>
                                          <p:spTgt spid="14"/>
                                        </p:tgtEl>
                                      </p:cBhvr>
                                    </p:animEffect>
                                    <p:anim calcmode="lin" valueType="num">
                                      <p:cBhvr>
                                        <p:cTn id="42" dur="800" decel="100000" fill="hold"/>
                                        <p:tgtEl>
                                          <p:spTgt spid="14"/>
                                        </p:tgtEl>
                                        <p:attrNameLst>
                                          <p:attrName>style.rotation</p:attrName>
                                        </p:attrNameLst>
                                      </p:cBhvr>
                                      <p:tavLst>
                                        <p:tav tm="0">
                                          <p:val>
                                            <p:fltVal val="-90"/>
                                          </p:val>
                                        </p:tav>
                                        <p:tav tm="100000">
                                          <p:val>
                                            <p:fltVal val="0"/>
                                          </p:val>
                                        </p:tav>
                                      </p:tavLst>
                                    </p:anim>
                                    <p:anim calcmode="lin" valueType="num">
                                      <p:cBhvr>
                                        <p:cTn id="43" dur="800" decel="100000" fill="hold"/>
                                        <p:tgtEl>
                                          <p:spTgt spid="14"/>
                                        </p:tgtEl>
                                        <p:attrNameLst>
                                          <p:attrName>ppt_x</p:attrName>
                                        </p:attrNameLst>
                                      </p:cBhvr>
                                      <p:tavLst>
                                        <p:tav tm="0">
                                          <p:val>
                                            <p:strVal val="#ppt_x+0.4"/>
                                          </p:val>
                                        </p:tav>
                                        <p:tav tm="100000">
                                          <p:val>
                                            <p:strVal val="#ppt_x-0.05"/>
                                          </p:val>
                                        </p:tav>
                                      </p:tavLst>
                                    </p:anim>
                                    <p:anim calcmode="lin" valueType="num">
                                      <p:cBhvr>
                                        <p:cTn id="44" dur="800" decel="100000" fill="hold"/>
                                        <p:tgtEl>
                                          <p:spTgt spid="1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800" decel="100000"/>
                                        <p:tgtEl>
                                          <p:spTgt spid="15"/>
                                        </p:tgtEl>
                                      </p:cBhvr>
                                    </p:animEffect>
                                    <p:anim calcmode="lin" valueType="num">
                                      <p:cBhvr>
                                        <p:cTn id="50" dur="800" decel="100000" fill="hold"/>
                                        <p:tgtEl>
                                          <p:spTgt spid="15"/>
                                        </p:tgtEl>
                                        <p:attrNameLst>
                                          <p:attrName>style.rotation</p:attrName>
                                        </p:attrNameLst>
                                      </p:cBhvr>
                                      <p:tavLst>
                                        <p:tav tm="0">
                                          <p:val>
                                            <p:fltVal val="-90"/>
                                          </p:val>
                                        </p:tav>
                                        <p:tav tm="100000">
                                          <p:val>
                                            <p:fltVal val="0"/>
                                          </p:val>
                                        </p:tav>
                                      </p:tavLst>
                                    </p:anim>
                                    <p:anim calcmode="lin" valueType="num">
                                      <p:cBhvr>
                                        <p:cTn id="51" dur="800" decel="100000" fill="hold"/>
                                        <p:tgtEl>
                                          <p:spTgt spid="15"/>
                                        </p:tgtEl>
                                        <p:attrNameLst>
                                          <p:attrName>ppt_x</p:attrName>
                                        </p:attrNameLst>
                                      </p:cBhvr>
                                      <p:tavLst>
                                        <p:tav tm="0">
                                          <p:val>
                                            <p:strVal val="#ppt_x+0.4"/>
                                          </p:val>
                                        </p:tav>
                                        <p:tav tm="100000">
                                          <p:val>
                                            <p:strVal val="#ppt_x-0.05"/>
                                          </p:val>
                                        </p:tav>
                                      </p:tavLst>
                                    </p:anim>
                                    <p:anim calcmode="lin" valueType="num">
                                      <p:cBhvr>
                                        <p:cTn id="52" dur="800" decel="100000" fill="hold"/>
                                        <p:tgtEl>
                                          <p:spTgt spid="1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800" decel="100000"/>
                                        <p:tgtEl>
                                          <p:spTgt spid="8"/>
                                        </p:tgtEl>
                                      </p:cBhvr>
                                    </p:animEffect>
                                    <p:anim calcmode="lin" valueType="num">
                                      <p:cBhvr>
                                        <p:cTn id="60" dur="800" decel="100000" fill="hold"/>
                                        <p:tgtEl>
                                          <p:spTgt spid="8"/>
                                        </p:tgtEl>
                                        <p:attrNameLst>
                                          <p:attrName>style.rotation</p:attrName>
                                        </p:attrNameLst>
                                      </p:cBhvr>
                                      <p:tavLst>
                                        <p:tav tm="0">
                                          <p:val>
                                            <p:fltVal val="-90"/>
                                          </p:val>
                                        </p:tav>
                                        <p:tav tm="100000">
                                          <p:val>
                                            <p:fltVal val="0"/>
                                          </p:val>
                                        </p:tav>
                                      </p:tavLst>
                                    </p:anim>
                                    <p:anim calcmode="lin" valueType="num">
                                      <p:cBhvr>
                                        <p:cTn id="61" dur="800" decel="100000" fill="hold"/>
                                        <p:tgtEl>
                                          <p:spTgt spid="8"/>
                                        </p:tgtEl>
                                        <p:attrNameLst>
                                          <p:attrName>ppt_x</p:attrName>
                                        </p:attrNameLst>
                                      </p:cBhvr>
                                      <p:tavLst>
                                        <p:tav tm="0">
                                          <p:val>
                                            <p:strVal val="#ppt_x+0.4"/>
                                          </p:val>
                                        </p:tav>
                                        <p:tav tm="100000">
                                          <p:val>
                                            <p:strVal val="#ppt_x-0.05"/>
                                          </p:val>
                                        </p:tav>
                                      </p:tavLst>
                                    </p:anim>
                                    <p:anim calcmode="lin" valueType="num">
                                      <p:cBhvr>
                                        <p:cTn id="62" dur="800" decel="100000" fill="hold"/>
                                        <p:tgtEl>
                                          <p:spTgt spid="8"/>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5" presetID="3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800" decel="100000"/>
                                        <p:tgtEl>
                                          <p:spTgt spid="9"/>
                                        </p:tgtEl>
                                      </p:cBhvr>
                                    </p:animEffect>
                                    <p:anim calcmode="lin" valueType="num">
                                      <p:cBhvr>
                                        <p:cTn id="68" dur="800" decel="100000" fill="hold"/>
                                        <p:tgtEl>
                                          <p:spTgt spid="9"/>
                                        </p:tgtEl>
                                        <p:attrNameLst>
                                          <p:attrName>style.rotation</p:attrName>
                                        </p:attrNameLst>
                                      </p:cBhvr>
                                      <p:tavLst>
                                        <p:tav tm="0">
                                          <p:val>
                                            <p:fltVal val="-90"/>
                                          </p:val>
                                        </p:tav>
                                        <p:tav tm="100000">
                                          <p:val>
                                            <p:fltVal val="0"/>
                                          </p:val>
                                        </p:tav>
                                      </p:tavLst>
                                    </p:anim>
                                    <p:anim calcmode="lin" valueType="num">
                                      <p:cBhvr>
                                        <p:cTn id="69" dur="800" decel="100000" fill="hold"/>
                                        <p:tgtEl>
                                          <p:spTgt spid="9"/>
                                        </p:tgtEl>
                                        <p:attrNameLst>
                                          <p:attrName>ppt_x</p:attrName>
                                        </p:attrNameLst>
                                      </p:cBhvr>
                                      <p:tavLst>
                                        <p:tav tm="0">
                                          <p:val>
                                            <p:strVal val="#ppt_x+0.4"/>
                                          </p:val>
                                        </p:tav>
                                        <p:tav tm="100000">
                                          <p:val>
                                            <p:strVal val="#ppt_x-0.05"/>
                                          </p:val>
                                        </p:tav>
                                      </p:tavLst>
                                    </p:anim>
                                    <p:anim calcmode="lin" valueType="num">
                                      <p:cBhvr>
                                        <p:cTn id="70" dur="800" decel="100000" fill="hold"/>
                                        <p:tgtEl>
                                          <p:spTgt spid="9"/>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73" presetID="3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800" decel="100000"/>
                                        <p:tgtEl>
                                          <p:spTgt spid="17"/>
                                        </p:tgtEl>
                                      </p:cBhvr>
                                    </p:animEffect>
                                    <p:anim calcmode="lin" valueType="num">
                                      <p:cBhvr>
                                        <p:cTn id="76" dur="800" decel="100000" fill="hold"/>
                                        <p:tgtEl>
                                          <p:spTgt spid="17"/>
                                        </p:tgtEl>
                                        <p:attrNameLst>
                                          <p:attrName>style.rotation</p:attrName>
                                        </p:attrNameLst>
                                      </p:cBhvr>
                                      <p:tavLst>
                                        <p:tav tm="0">
                                          <p:val>
                                            <p:fltVal val="-90"/>
                                          </p:val>
                                        </p:tav>
                                        <p:tav tm="100000">
                                          <p:val>
                                            <p:fltVal val="0"/>
                                          </p:val>
                                        </p:tav>
                                      </p:tavLst>
                                    </p:anim>
                                    <p:anim calcmode="lin" valueType="num">
                                      <p:cBhvr>
                                        <p:cTn id="77" dur="800" decel="100000" fill="hold"/>
                                        <p:tgtEl>
                                          <p:spTgt spid="17"/>
                                        </p:tgtEl>
                                        <p:attrNameLst>
                                          <p:attrName>ppt_x</p:attrName>
                                        </p:attrNameLst>
                                      </p:cBhvr>
                                      <p:tavLst>
                                        <p:tav tm="0">
                                          <p:val>
                                            <p:strVal val="#ppt_x+0.4"/>
                                          </p:val>
                                        </p:tav>
                                        <p:tav tm="100000">
                                          <p:val>
                                            <p:strVal val="#ppt_x-0.05"/>
                                          </p:val>
                                        </p:tav>
                                      </p:tavLst>
                                    </p:anim>
                                    <p:anim calcmode="lin" valueType="num">
                                      <p:cBhvr>
                                        <p:cTn id="78" dur="800" decel="100000" fill="hold"/>
                                        <p:tgtEl>
                                          <p:spTgt spid="17"/>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800" decel="100000"/>
                                        <p:tgtEl>
                                          <p:spTgt spid="18"/>
                                        </p:tgtEl>
                                      </p:cBhvr>
                                    </p:animEffect>
                                    <p:anim calcmode="lin" valueType="num">
                                      <p:cBhvr>
                                        <p:cTn id="84" dur="800" decel="100000" fill="hold"/>
                                        <p:tgtEl>
                                          <p:spTgt spid="18"/>
                                        </p:tgtEl>
                                        <p:attrNameLst>
                                          <p:attrName>style.rotation</p:attrName>
                                        </p:attrNameLst>
                                      </p:cBhvr>
                                      <p:tavLst>
                                        <p:tav tm="0">
                                          <p:val>
                                            <p:fltVal val="-90"/>
                                          </p:val>
                                        </p:tav>
                                        <p:tav tm="100000">
                                          <p:val>
                                            <p:fltVal val="0"/>
                                          </p:val>
                                        </p:tav>
                                      </p:tavLst>
                                    </p:anim>
                                    <p:anim calcmode="lin" valueType="num">
                                      <p:cBhvr>
                                        <p:cTn id="85" dur="800" decel="100000" fill="hold"/>
                                        <p:tgtEl>
                                          <p:spTgt spid="18"/>
                                        </p:tgtEl>
                                        <p:attrNameLst>
                                          <p:attrName>ppt_x</p:attrName>
                                        </p:attrNameLst>
                                      </p:cBhvr>
                                      <p:tavLst>
                                        <p:tav tm="0">
                                          <p:val>
                                            <p:strVal val="#ppt_x+0.4"/>
                                          </p:val>
                                        </p:tav>
                                        <p:tav tm="100000">
                                          <p:val>
                                            <p:strVal val="#ppt_x-0.05"/>
                                          </p:val>
                                        </p:tav>
                                      </p:tavLst>
                                    </p:anim>
                                    <p:anim calcmode="lin" valueType="num">
                                      <p:cBhvr>
                                        <p:cTn id="86" dur="800" decel="100000" fill="hold"/>
                                        <p:tgtEl>
                                          <p:spTgt spid="18"/>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4"/>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7"/>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8"/>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6"/>
                                        </p:tgtEl>
                                        <p:attrNameLst>
                                          <p:attrName>style.visibility</p:attrName>
                                        </p:attrNameLst>
                                      </p:cBhvr>
                                      <p:to>
                                        <p:strVal val="hidden"/>
                                      </p:to>
                                    </p:set>
                                  </p:childTnLst>
                                </p:cTn>
                              </p:par>
                              <p:par>
                                <p:cTn id="111" presetID="30"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800" decel="100000"/>
                                        <p:tgtEl>
                                          <p:spTgt spid="19"/>
                                        </p:tgtEl>
                                      </p:cBhvr>
                                    </p:animEffect>
                                    <p:anim calcmode="lin" valueType="num">
                                      <p:cBhvr>
                                        <p:cTn id="114" dur="800" decel="100000" fill="hold"/>
                                        <p:tgtEl>
                                          <p:spTgt spid="19"/>
                                        </p:tgtEl>
                                        <p:attrNameLst>
                                          <p:attrName>style.rotation</p:attrName>
                                        </p:attrNameLst>
                                      </p:cBhvr>
                                      <p:tavLst>
                                        <p:tav tm="0">
                                          <p:val>
                                            <p:fltVal val="-90"/>
                                          </p:val>
                                        </p:tav>
                                        <p:tav tm="100000">
                                          <p:val>
                                            <p:fltVal val="0"/>
                                          </p:val>
                                        </p:tav>
                                      </p:tavLst>
                                    </p:anim>
                                    <p:anim calcmode="lin" valueType="num">
                                      <p:cBhvr>
                                        <p:cTn id="115" dur="800" decel="100000" fill="hold"/>
                                        <p:tgtEl>
                                          <p:spTgt spid="19"/>
                                        </p:tgtEl>
                                        <p:attrNameLst>
                                          <p:attrName>ppt_x</p:attrName>
                                        </p:attrNameLst>
                                      </p:cBhvr>
                                      <p:tavLst>
                                        <p:tav tm="0">
                                          <p:val>
                                            <p:strVal val="#ppt_x+0.4"/>
                                          </p:val>
                                        </p:tav>
                                        <p:tav tm="100000">
                                          <p:val>
                                            <p:strVal val="#ppt_x-0.05"/>
                                          </p:val>
                                        </p:tav>
                                      </p:tavLst>
                                    </p:anim>
                                    <p:anim calcmode="lin" valueType="num">
                                      <p:cBhvr>
                                        <p:cTn id="116" dur="800" decel="100000" fill="hold"/>
                                        <p:tgtEl>
                                          <p:spTgt spid="19"/>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0"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800" decel="100000"/>
                                        <p:tgtEl>
                                          <p:spTgt spid="20"/>
                                        </p:tgtEl>
                                      </p:cBhvr>
                                    </p:animEffect>
                                    <p:anim calcmode="lin" valueType="num">
                                      <p:cBhvr>
                                        <p:cTn id="124" dur="800" decel="100000" fill="hold"/>
                                        <p:tgtEl>
                                          <p:spTgt spid="20"/>
                                        </p:tgtEl>
                                        <p:attrNameLst>
                                          <p:attrName>style.rotation</p:attrName>
                                        </p:attrNameLst>
                                      </p:cBhvr>
                                      <p:tavLst>
                                        <p:tav tm="0">
                                          <p:val>
                                            <p:fltVal val="-90"/>
                                          </p:val>
                                        </p:tav>
                                        <p:tav tm="100000">
                                          <p:val>
                                            <p:fltVal val="0"/>
                                          </p:val>
                                        </p:tav>
                                      </p:tavLst>
                                    </p:anim>
                                    <p:anim calcmode="lin" valueType="num">
                                      <p:cBhvr>
                                        <p:cTn id="125" dur="800" decel="100000" fill="hold"/>
                                        <p:tgtEl>
                                          <p:spTgt spid="20"/>
                                        </p:tgtEl>
                                        <p:attrNameLst>
                                          <p:attrName>ppt_x</p:attrName>
                                        </p:attrNameLst>
                                      </p:cBhvr>
                                      <p:tavLst>
                                        <p:tav tm="0">
                                          <p:val>
                                            <p:strVal val="#ppt_x+0.4"/>
                                          </p:val>
                                        </p:tav>
                                        <p:tav tm="100000">
                                          <p:val>
                                            <p:strVal val="#ppt_x-0.05"/>
                                          </p:val>
                                        </p:tav>
                                      </p:tavLst>
                                    </p:anim>
                                    <p:anim calcmode="lin" valueType="num">
                                      <p:cBhvr>
                                        <p:cTn id="126" dur="800" decel="100000" fill="hold"/>
                                        <p:tgtEl>
                                          <p:spTgt spid="20"/>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29" presetID="30" presetClass="entr" presetSubtype="0"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800" decel="100000"/>
                                        <p:tgtEl>
                                          <p:spTgt spid="22"/>
                                        </p:tgtEl>
                                      </p:cBhvr>
                                    </p:animEffect>
                                    <p:anim calcmode="lin" valueType="num">
                                      <p:cBhvr>
                                        <p:cTn id="132" dur="800" decel="100000" fill="hold"/>
                                        <p:tgtEl>
                                          <p:spTgt spid="22"/>
                                        </p:tgtEl>
                                        <p:attrNameLst>
                                          <p:attrName>style.rotation</p:attrName>
                                        </p:attrNameLst>
                                      </p:cBhvr>
                                      <p:tavLst>
                                        <p:tav tm="0">
                                          <p:val>
                                            <p:fltVal val="-90"/>
                                          </p:val>
                                        </p:tav>
                                        <p:tav tm="100000">
                                          <p:val>
                                            <p:fltVal val="0"/>
                                          </p:val>
                                        </p:tav>
                                      </p:tavLst>
                                    </p:anim>
                                    <p:anim calcmode="lin" valueType="num">
                                      <p:cBhvr>
                                        <p:cTn id="133" dur="800" decel="100000" fill="hold"/>
                                        <p:tgtEl>
                                          <p:spTgt spid="22"/>
                                        </p:tgtEl>
                                        <p:attrNameLst>
                                          <p:attrName>ppt_x</p:attrName>
                                        </p:attrNameLst>
                                      </p:cBhvr>
                                      <p:tavLst>
                                        <p:tav tm="0">
                                          <p:val>
                                            <p:strVal val="#ppt_x+0.4"/>
                                          </p:val>
                                        </p:tav>
                                        <p:tav tm="100000">
                                          <p:val>
                                            <p:strVal val="#ppt_x-0.05"/>
                                          </p:val>
                                        </p:tav>
                                      </p:tavLst>
                                    </p:anim>
                                    <p:anim calcmode="lin" valueType="num">
                                      <p:cBhvr>
                                        <p:cTn id="134" dur="800" decel="100000" fill="hold"/>
                                        <p:tgtEl>
                                          <p:spTgt spid="22"/>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137" presetID="30"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800" decel="100000"/>
                                        <p:tgtEl>
                                          <p:spTgt spid="23"/>
                                        </p:tgtEl>
                                      </p:cBhvr>
                                    </p:animEffect>
                                    <p:anim calcmode="lin" valueType="num">
                                      <p:cBhvr>
                                        <p:cTn id="140" dur="800" decel="100000" fill="hold"/>
                                        <p:tgtEl>
                                          <p:spTgt spid="23"/>
                                        </p:tgtEl>
                                        <p:attrNameLst>
                                          <p:attrName>style.rotation</p:attrName>
                                        </p:attrNameLst>
                                      </p:cBhvr>
                                      <p:tavLst>
                                        <p:tav tm="0">
                                          <p:val>
                                            <p:fltVal val="-90"/>
                                          </p:val>
                                        </p:tav>
                                        <p:tav tm="100000">
                                          <p:val>
                                            <p:fltVal val="0"/>
                                          </p:val>
                                        </p:tav>
                                      </p:tavLst>
                                    </p:anim>
                                    <p:anim calcmode="lin" valueType="num">
                                      <p:cBhvr>
                                        <p:cTn id="141" dur="800" decel="100000" fill="hold"/>
                                        <p:tgtEl>
                                          <p:spTgt spid="23"/>
                                        </p:tgtEl>
                                        <p:attrNameLst>
                                          <p:attrName>ppt_x</p:attrName>
                                        </p:attrNameLst>
                                      </p:cBhvr>
                                      <p:tavLst>
                                        <p:tav tm="0">
                                          <p:val>
                                            <p:strVal val="#ppt_x+0.4"/>
                                          </p:val>
                                        </p:tav>
                                        <p:tav tm="100000">
                                          <p:val>
                                            <p:strVal val="#ppt_x-0.05"/>
                                          </p:val>
                                        </p:tav>
                                      </p:tavLst>
                                    </p:anim>
                                    <p:anim calcmode="lin" valueType="num">
                                      <p:cBhvr>
                                        <p:cTn id="142" dur="800" decel="100000" fill="hold"/>
                                        <p:tgtEl>
                                          <p:spTgt spid="23"/>
                                        </p:tgtEl>
                                        <p:attrNameLst>
                                          <p:attrName>ppt_y</p:attrName>
                                        </p:attrNameLst>
                                      </p:cBhvr>
                                      <p:tavLst>
                                        <p:tav tm="0">
                                          <p:val>
                                            <p:strVal val="#ppt_y-0.4"/>
                                          </p:val>
                                        </p:tav>
                                        <p:tav tm="100000">
                                          <p:val>
                                            <p:strVal val="#ppt_y+0.1"/>
                                          </p:val>
                                        </p:tav>
                                      </p:tavLst>
                                    </p:anim>
                                    <p:anim calcmode="lin" valueType="num">
                                      <p:cBhvr>
                                        <p:cTn id="143"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44"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0" presetClass="entr" presetSubtype="0" fill="hold" grpId="0" nodeType="click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fade">
                                      <p:cBhvr>
                                        <p:cTn id="149" dur="800" decel="100000"/>
                                        <p:tgtEl>
                                          <p:spTgt spid="21"/>
                                        </p:tgtEl>
                                      </p:cBhvr>
                                    </p:animEffect>
                                    <p:anim calcmode="lin" valueType="num">
                                      <p:cBhvr>
                                        <p:cTn id="150" dur="800" decel="100000" fill="hold"/>
                                        <p:tgtEl>
                                          <p:spTgt spid="21"/>
                                        </p:tgtEl>
                                        <p:attrNameLst>
                                          <p:attrName>style.rotation</p:attrName>
                                        </p:attrNameLst>
                                      </p:cBhvr>
                                      <p:tavLst>
                                        <p:tav tm="0">
                                          <p:val>
                                            <p:fltVal val="-90"/>
                                          </p:val>
                                        </p:tav>
                                        <p:tav tm="100000">
                                          <p:val>
                                            <p:fltVal val="0"/>
                                          </p:val>
                                        </p:tav>
                                      </p:tavLst>
                                    </p:anim>
                                    <p:anim calcmode="lin" valueType="num">
                                      <p:cBhvr>
                                        <p:cTn id="151" dur="800" decel="100000" fill="hold"/>
                                        <p:tgtEl>
                                          <p:spTgt spid="21"/>
                                        </p:tgtEl>
                                        <p:attrNameLst>
                                          <p:attrName>ppt_x</p:attrName>
                                        </p:attrNameLst>
                                      </p:cBhvr>
                                      <p:tavLst>
                                        <p:tav tm="0">
                                          <p:val>
                                            <p:strVal val="#ppt_x+0.4"/>
                                          </p:val>
                                        </p:tav>
                                        <p:tav tm="100000">
                                          <p:val>
                                            <p:strVal val="#ppt_x-0.05"/>
                                          </p:val>
                                        </p:tav>
                                      </p:tavLst>
                                    </p:anim>
                                    <p:anim calcmode="lin" valueType="num">
                                      <p:cBhvr>
                                        <p:cTn id="152" dur="800" decel="100000" fill="hold"/>
                                        <p:tgtEl>
                                          <p:spTgt spid="21"/>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155" presetID="30" presetClass="entr" presetSubtype="0" fill="hold" grpId="0"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800" decel="100000"/>
                                        <p:tgtEl>
                                          <p:spTgt spid="24"/>
                                        </p:tgtEl>
                                      </p:cBhvr>
                                    </p:animEffect>
                                    <p:anim calcmode="lin" valueType="num">
                                      <p:cBhvr>
                                        <p:cTn id="158" dur="800" decel="100000" fill="hold"/>
                                        <p:tgtEl>
                                          <p:spTgt spid="24"/>
                                        </p:tgtEl>
                                        <p:attrNameLst>
                                          <p:attrName>style.rotation</p:attrName>
                                        </p:attrNameLst>
                                      </p:cBhvr>
                                      <p:tavLst>
                                        <p:tav tm="0">
                                          <p:val>
                                            <p:fltVal val="-90"/>
                                          </p:val>
                                        </p:tav>
                                        <p:tav tm="100000">
                                          <p:val>
                                            <p:fltVal val="0"/>
                                          </p:val>
                                        </p:tav>
                                      </p:tavLst>
                                    </p:anim>
                                    <p:anim calcmode="lin" valueType="num">
                                      <p:cBhvr>
                                        <p:cTn id="159" dur="800" decel="100000" fill="hold"/>
                                        <p:tgtEl>
                                          <p:spTgt spid="24"/>
                                        </p:tgtEl>
                                        <p:attrNameLst>
                                          <p:attrName>ppt_x</p:attrName>
                                        </p:attrNameLst>
                                      </p:cBhvr>
                                      <p:tavLst>
                                        <p:tav tm="0">
                                          <p:val>
                                            <p:strVal val="#ppt_x+0.4"/>
                                          </p:val>
                                        </p:tav>
                                        <p:tav tm="100000">
                                          <p:val>
                                            <p:strVal val="#ppt_x-0.05"/>
                                          </p:val>
                                        </p:tav>
                                      </p:tavLst>
                                    </p:anim>
                                    <p:anim calcmode="lin" valueType="num">
                                      <p:cBhvr>
                                        <p:cTn id="160" dur="800" decel="100000" fill="hold"/>
                                        <p:tgtEl>
                                          <p:spTgt spid="24"/>
                                        </p:tgtEl>
                                        <p:attrNameLst>
                                          <p:attrName>ppt_y</p:attrName>
                                        </p:attrNameLst>
                                      </p:cBhvr>
                                      <p:tavLst>
                                        <p:tav tm="0">
                                          <p:val>
                                            <p:strVal val="#ppt_y-0.4"/>
                                          </p:val>
                                        </p:tav>
                                        <p:tav tm="100000">
                                          <p:val>
                                            <p:strVal val="#ppt_y+0.1"/>
                                          </p:val>
                                        </p:tav>
                                      </p:tavLst>
                                    </p:anim>
                                    <p:anim calcmode="lin" valueType="num">
                                      <p:cBhvr>
                                        <p:cTn id="16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6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63" presetID="30" presetClass="entr" presetSubtype="0" fill="hold" grpId="0" nodeType="withEffect">
                                  <p:stCondLst>
                                    <p:cond delay="0"/>
                                  </p:stCondLst>
                                  <p:childTnLst>
                                    <p:set>
                                      <p:cBhvr>
                                        <p:cTn id="164" dur="1" fill="hold">
                                          <p:stCondLst>
                                            <p:cond delay="0"/>
                                          </p:stCondLst>
                                        </p:cTn>
                                        <p:tgtEl>
                                          <p:spTgt spid="25"/>
                                        </p:tgtEl>
                                        <p:attrNameLst>
                                          <p:attrName>style.visibility</p:attrName>
                                        </p:attrNameLst>
                                      </p:cBhvr>
                                      <p:to>
                                        <p:strVal val="visible"/>
                                      </p:to>
                                    </p:set>
                                    <p:animEffect transition="in" filter="fade">
                                      <p:cBhvr>
                                        <p:cTn id="165" dur="800" decel="100000"/>
                                        <p:tgtEl>
                                          <p:spTgt spid="25"/>
                                        </p:tgtEl>
                                      </p:cBhvr>
                                    </p:animEffect>
                                    <p:anim calcmode="lin" valueType="num">
                                      <p:cBhvr>
                                        <p:cTn id="166" dur="800" decel="100000" fill="hold"/>
                                        <p:tgtEl>
                                          <p:spTgt spid="25"/>
                                        </p:tgtEl>
                                        <p:attrNameLst>
                                          <p:attrName>style.rotation</p:attrName>
                                        </p:attrNameLst>
                                      </p:cBhvr>
                                      <p:tavLst>
                                        <p:tav tm="0">
                                          <p:val>
                                            <p:fltVal val="-90"/>
                                          </p:val>
                                        </p:tav>
                                        <p:tav tm="100000">
                                          <p:val>
                                            <p:fltVal val="0"/>
                                          </p:val>
                                        </p:tav>
                                      </p:tavLst>
                                    </p:anim>
                                    <p:anim calcmode="lin" valueType="num">
                                      <p:cBhvr>
                                        <p:cTn id="167" dur="800" decel="100000" fill="hold"/>
                                        <p:tgtEl>
                                          <p:spTgt spid="25"/>
                                        </p:tgtEl>
                                        <p:attrNameLst>
                                          <p:attrName>ppt_x</p:attrName>
                                        </p:attrNameLst>
                                      </p:cBhvr>
                                      <p:tavLst>
                                        <p:tav tm="0">
                                          <p:val>
                                            <p:strVal val="#ppt_x+0.4"/>
                                          </p:val>
                                        </p:tav>
                                        <p:tav tm="100000">
                                          <p:val>
                                            <p:strVal val="#ppt_x-0.05"/>
                                          </p:val>
                                        </p:tav>
                                      </p:tavLst>
                                    </p:anim>
                                    <p:anim calcmode="lin" valueType="num">
                                      <p:cBhvr>
                                        <p:cTn id="168" dur="800" decel="100000" fill="hold"/>
                                        <p:tgtEl>
                                          <p:spTgt spid="25"/>
                                        </p:tgtEl>
                                        <p:attrNameLst>
                                          <p:attrName>ppt_y</p:attrName>
                                        </p:attrNameLst>
                                      </p:cBhvr>
                                      <p:tavLst>
                                        <p:tav tm="0">
                                          <p:val>
                                            <p:strVal val="#ppt_y-0.4"/>
                                          </p:val>
                                        </p:tav>
                                        <p:tav tm="100000">
                                          <p:val>
                                            <p:strVal val="#ppt_y+0.1"/>
                                          </p:val>
                                        </p:tav>
                                      </p:tavLst>
                                    </p:anim>
                                    <p:anim calcmode="lin" valueType="num">
                                      <p:cBhvr>
                                        <p:cTn id="169"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70"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171" presetID="30" presetClass="entr" presetSubtype="0" fill="hold" grpId="0" nodeType="with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800" decel="100000"/>
                                        <p:tgtEl>
                                          <p:spTgt spid="26"/>
                                        </p:tgtEl>
                                      </p:cBhvr>
                                    </p:animEffect>
                                    <p:anim calcmode="lin" valueType="num">
                                      <p:cBhvr>
                                        <p:cTn id="174" dur="800" decel="100000" fill="hold"/>
                                        <p:tgtEl>
                                          <p:spTgt spid="26"/>
                                        </p:tgtEl>
                                        <p:attrNameLst>
                                          <p:attrName>style.rotation</p:attrName>
                                        </p:attrNameLst>
                                      </p:cBhvr>
                                      <p:tavLst>
                                        <p:tav tm="0">
                                          <p:val>
                                            <p:fltVal val="-90"/>
                                          </p:val>
                                        </p:tav>
                                        <p:tav tm="100000">
                                          <p:val>
                                            <p:fltVal val="0"/>
                                          </p:val>
                                        </p:tav>
                                      </p:tavLst>
                                    </p:anim>
                                    <p:anim calcmode="lin" valueType="num">
                                      <p:cBhvr>
                                        <p:cTn id="175" dur="800" decel="100000" fill="hold"/>
                                        <p:tgtEl>
                                          <p:spTgt spid="26"/>
                                        </p:tgtEl>
                                        <p:attrNameLst>
                                          <p:attrName>ppt_x</p:attrName>
                                        </p:attrNameLst>
                                      </p:cBhvr>
                                      <p:tavLst>
                                        <p:tav tm="0">
                                          <p:val>
                                            <p:strVal val="#ppt_x+0.4"/>
                                          </p:val>
                                        </p:tav>
                                        <p:tav tm="100000">
                                          <p:val>
                                            <p:strVal val="#ppt_x-0.05"/>
                                          </p:val>
                                        </p:tav>
                                      </p:tavLst>
                                    </p:anim>
                                    <p:anim calcmode="lin" valueType="num">
                                      <p:cBhvr>
                                        <p:cTn id="176" dur="800" decel="100000" fill="hold"/>
                                        <p:tgtEl>
                                          <p:spTgt spid="26"/>
                                        </p:tgtEl>
                                        <p:attrNameLst>
                                          <p:attrName>ppt_y</p:attrName>
                                        </p:attrNameLst>
                                      </p:cBhvr>
                                      <p:tavLst>
                                        <p:tav tm="0">
                                          <p:val>
                                            <p:strVal val="#ppt_y-0.4"/>
                                          </p:val>
                                        </p:tav>
                                        <p:tav tm="100000">
                                          <p:val>
                                            <p:strVal val="#ppt_y+0.1"/>
                                          </p:val>
                                        </p:tav>
                                      </p:tavLst>
                                    </p:anim>
                                    <p:anim calcmode="lin" valueType="num">
                                      <p:cBhvr>
                                        <p:cTn id="17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7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179" presetID="30" presetClass="entr" presetSubtype="0" fill="hold" grpId="0" nodeType="withEffect">
                                  <p:stCondLst>
                                    <p:cond delay="0"/>
                                  </p:stCondLst>
                                  <p:childTnLst>
                                    <p:set>
                                      <p:cBhvr>
                                        <p:cTn id="180" dur="1" fill="hold">
                                          <p:stCondLst>
                                            <p:cond delay="0"/>
                                          </p:stCondLst>
                                        </p:cTn>
                                        <p:tgtEl>
                                          <p:spTgt spid="27"/>
                                        </p:tgtEl>
                                        <p:attrNameLst>
                                          <p:attrName>style.visibility</p:attrName>
                                        </p:attrNameLst>
                                      </p:cBhvr>
                                      <p:to>
                                        <p:strVal val="visible"/>
                                      </p:to>
                                    </p:set>
                                    <p:animEffect transition="in" filter="fade">
                                      <p:cBhvr>
                                        <p:cTn id="181" dur="800" decel="100000"/>
                                        <p:tgtEl>
                                          <p:spTgt spid="27"/>
                                        </p:tgtEl>
                                      </p:cBhvr>
                                    </p:animEffect>
                                    <p:anim calcmode="lin" valueType="num">
                                      <p:cBhvr>
                                        <p:cTn id="182" dur="800" decel="100000" fill="hold"/>
                                        <p:tgtEl>
                                          <p:spTgt spid="27"/>
                                        </p:tgtEl>
                                        <p:attrNameLst>
                                          <p:attrName>style.rotation</p:attrName>
                                        </p:attrNameLst>
                                      </p:cBhvr>
                                      <p:tavLst>
                                        <p:tav tm="0">
                                          <p:val>
                                            <p:fltVal val="-90"/>
                                          </p:val>
                                        </p:tav>
                                        <p:tav tm="100000">
                                          <p:val>
                                            <p:fltVal val="0"/>
                                          </p:val>
                                        </p:tav>
                                      </p:tavLst>
                                    </p:anim>
                                    <p:anim calcmode="lin" valueType="num">
                                      <p:cBhvr>
                                        <p:cTn id="183" dur="800" decel="100000" fill="hold"/>
                                        <p:tgtEl>
                                          <p:spTgt spid="27"/>
                                        </p:tgtEl>
                                        <p:attrNameLst>
                                          <p:attrName>ppt_x</p:attrName>
                                        </p:attrNameLst>
                                      </p:cBhvr>
                                      <p:tavLst>
                                        <p:tav tm="0">
                                          <p:val>
                                            <p:strVal val="#ppt_x+0.4"/>
                                          </p:val>
                                        </p:tav>
                                        <p:tav tm="100000">
                                          <p:val>
                                            <p:strVal val="#ppt_x-0.05"/>
                                          </p:val>
                                        </p:tav>
                                      </p:tavLst>
                                    </p:anim>
                                    <p:anim calcmode="lin" valueType="num">
                                      <p:cBhvr>
                                        <p:cTn id="184" dur="800" decel="100000" fill="hold"/>
                                        <p:tgtEl>
                                          <p:spTgt spid="27"/>
                                        </p:tgtEl>
                                        <p:attrNameLst>
                                          <p:attrName>ppt_y</p:attrName>
                                        </p:attrNameLst>
                                      </p:cBhvr>
                                      <p:tavLst>
                                        <p:tav tm="0">
                                          <p:val>
                                            <p:strVal val="#ppt_y-0.4"/>
                                          </p:val>
                                        </p:tav>
                                        <p:tav tm="100000">
                                          <p:val>
                                            <p:strVal val="#ppt_y+0.1"/>
                                          </p:val>
                                        </p:tav>
                                      </p:tavLst>
                                    </p:anim>
                                    <p:anim calcmode="lin" valueType="num">
                                      <p:cBhvr>
                                        <p:cTn id="185"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86"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22"/>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23"/>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24"/>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25"/>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26"/>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27"/>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30" presetClass="entr" presetSubtype="0" fill="hold" grpId="0" nodeType="clickEffect">
                                  <p:stCondLst>
                                    <p:cond delay="0"/>
                                  </p:stCondLst>
                                  <p:childTnLst>
                                    <p:set>
                                      <p:cBhvr>
                                        <p:cTn id="204" dur="1" fill="hold">
                                          <p:stCondLst>
                                            <p:cond delay="0"/>
                                          </p:stCondLst>
                                        </p:cTn>
                                        <p:tgtEl>
                                          <p:spTgt spid="28"/>
                                        </p:tgtEl>
                                        <p:attrNameLst>
                                          <p:attrName>style.visibility</p:attrName>
                                        </p:attrNameLst>
                                      </p:cBhvr>
                                      <p:to>
                                        <p:strVal val="visible"/>
                                      </p:to>
                                    </p:set>
                                    <p:animEffect transition="in" filter="fade">
                                      <p:cBhvr>
                                        <p:cTn id="205" dur="800" decel="100000"/>
                                        <p:tgtEl>
                                          <p:spTgt spid="28"/>
                                        </p:tgtEl>
                                      </p:cBhvr>
                                    </p:animEffect>
                                    <p:anim calcmode="lin" valueType="num">
                                      <p:cBhvr>
                                        <p:cTn id="206" dur="800" decel="100000" fill="hold"/>
                                        <p:tgtEl>
                                          <p:spTgt spid="28"/>
                                        </p:tgtEl>
                                        <p:attrNameLst>
                                          <p:attrName>style.rotation</p:attrName>
                                        </p:attrNameLst>
                                      </p:cBhvr>
                                      <p:tavLst>
                                        <p:tav tm="0">
                                          <p:val>
                                            <p:fltVal val="-90"/>
                                          </p:val>
                                        </p:tav>
                                        <p:tav tm="100000">
                                          <p:val>
                                            <p:fltVal val="0"/>
                                          </p:val>
                                        </p:tav>
                                      </p:tavLst>
                                    </p:anim>
                                    <p:anim calcmode="lin" valueType="num">
                                      <p:cBhvr>
                                        <p:cTn id="207" dur="800" decel="100000" fill="hold"/>
                                        <p:tgtEl>
                                          <p:spTgt spid="28"/>
                                        </p:tgtEl>
                                        <p:attrNameLst>
                                          <p:attrName>ppt_x</p:attrName>
                                        </p:attrNameLst>
                                      </p:cBhvr>
                                      <p:tavLst>
                                        <p:tav tm="0">
                                          <p:val>
                                            <p:strVal val="#ppt_x+0.4"/>
                                          </p:val>
                                        </p:tav>
                                        <p:tav tm="100000">
                                          <p:val>
                                            <p:strVal val="#ppt_x-0.05"/>
                                          </p:val>
                                        </p:tav>
                                      </p:tavLst>
                                    </p:anim>
                                    <p:anim calcmode="lin" valueType="num">
                                      <p:cBhvr>
                                        <p:cTn id="208" dur="800" decel="100000" fill="hold"/>
                                        <p:tgtEl>
                                          <p:spTgt spid="28"/>
                                        </p:tgtEl>
                                        <p:attrNameLst>
                                          <p:attrName>ppt_y</p:attrName>
                                        </p:attrNameLst>
                                      </p:cBhvr>
                                      <p:tavLst>
                                        <p:tav tm="0">
                                          <p:val>
                                            <p:strVal val="#ppt_y-0.4"/>
                                          </p:val>
                                        </p:tav>
                                        <p:tav tm="100000">
                                          <p:val>
                                            <p:strVal val="#ppt_y+0.1"/>
                                          </p:val>
                                        </p:tav>
                                      </p:tavLst>
                                    </p:anim>
                                    <p:anim calcmode="lin" valueType="num">
                                      <p:cBhvr>
                                        <p:cTn id="209"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210"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30" presetClass="entr" presetSubtype="0" fill="hold" grpId="0" nodeType="clickEffect">
                                  <p:stCondLst>
                                    <p:cond delay="0"/>
                                  </p:stCondLst>
                                  <p:childTnLst>
                                    <p:set>
                                      <p:cBhvr>
                                        <p:cTn id="214" dur="1" fill="hold">
                                          <p:stCondLst>
                                            <p:cond delay="0"/>
                                          </p:stCondLst>
                                        </p:cTn>
                                        <p:tgtEl>
                                          <p:spTgt spid="29"/>
                                        </p:tgtEl>
                                        <p:attrNameLst>
                                          <p:attrName>style.visibility</p:attrName>
                                        </p:attrNameLst>
                                      </p:cBhvr>
                                      <p:to>
                                        <p:strVal val="visible"/>
                                      </p:to>
                                    </p:set>
                                    <p:animEffect transition="in" filter="fade">
                                      <p:cBhvr>
                                        <p:cTn id="215" dur="800" decel="100000"/>
                                        <p:tgtEl>
                                          <p:spTgt spid="29"/>
                                        </p:tgtEl>
                                      </p:cBhvr>
                                    </p:animEffect>
                                    <p:anim calcmode="lin" valueType="num">
                                      <p:cBhvr>
                                        <p:cTn id="216" dur="800" decel="100000" fill="hold"/>
                                        <p:tgtEl>
                                          <p:spTgt spid="29"/>
                                        </p:tgtEl>
                                        <p:attrNameLst>
                                          <p:attrName>style.rotation</p:attrName>
                                        </p:attrNameLst>
                                      </p:cBhvr>
                                      <p:tavLst>
                                        <p:tav tm="0">
                                          <p:val>
                                            <p:fltVal val="-90"/>
                                          </p:val>
                                        </p:tav>
                                        <p:tav tm="100000">
                                          <p:val>
                                            <p:fltVal val="0"/>
                                          </p:val>
                                        </p:tav>
                                      </p:tavLst>
                                    </p:anim>
                                    <p:anim calcmode="lin" valueType="num">
                                      <p:cBhvr>
                                        <p:cTn id="217" dur="800" decel="100000" fill="hold"/>
                                        <p:tgtEl>
                                          <p:spTgt spid="29"/>
                                        </p:tgtEl>
                                        <p:attrNameLst>
                                          <p:attrName>ppt_x</p:attrName>
                                        </p:attrNameLst>
                                      </p:cBhvr>
                                      <p:tavLst>
                                        <p:tav tm="0">
                                          <p:val>
                                            <p:strVal val="#ppt_x+0.4"/>
                                          </p:val>
                                        </p:tav>
                                        <p:tav tm="100000">
                                          <p:val>
                                            <p:strVal val="#ppt_x-0.05"/>
                                          </p:val>
                                        </p:tav>
                                      </p:tavLst>
                                    </p:anim>
                                    <p:anim calcmode="lin" valueType="num">
                                      <p:cBhvr>
                                        <p:cTn id="218" dur="800" decel="100000" fill="hold"/>
                                        <p:tgtEl>
                                          <p:spTgt spid="29"/>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30" presetClass="entr" presetSubtype="0" fill="hold" grpId="0" nodeType="clickEffect">
                                  <p:stCondLst>
                                    <p:cond delay="0"/>
                                  </p:stCondLst>
                                  <p:childTnLst>
                                    <p:set>
                                      <p:cBhvr>
                                        <p:cTn id="224" dur="1" fill="hold">
                                          <p:stCondLst>
                                            <p:cond delay="0"/>
                                          </p:stCondLst>
                                        </p:cTn>
                                        <p:tgtEl>
                                          <p:spTgt spid="30"/>
                                        </p:tgtEl>
                                        <p:attrNameLst>
                                          <p:attrName>style.visibility</p:attrName>
                                        </p:attrNameLst>
                                      </p:cBhvr>
                                      <p:to>
                                        <p:strVal val="visible"/>
                                      </p:to>
                                    </p:set>
                                    <p:animEffect transition="in" filter="fade">
                                      <p:cBhvr>
                                        <p:cTn id="225" dur="800" decel="100000"/>
                                        <p:tgtEl>
                                          <p:spTgt spid="30"/>
                                        </p:tgtEl>
                                      </p:cBhvr>
                                    </p:animEffect>
                                    <p:anim calcmode="lin" valueType="num">
                                      <p:cBhvr>
                                        <p:cTn id="226" dur="800" decel="100000" fill="hold"/>
                                        <p:tgtEl>
                                          <p:spTgt spid="30"/>
                                        </p:tgtEl>
                                        <p:attrNameLst>
                                          <p:attrName>style.rotation</p:attrName>
                                        </p:attrNameLst>
                                      </p:cBhvr>
                                      <p:tavLst>
                                        <p:tav tm="0">
                                          <p:val>
                                            <p:fltVal val="-90"/>
                                          </p:val>
                                        </p:tav>
                                        <p:tav tm="100000">
                                          <p:val>
                                            <p:fltVal val="0"/>
                                          </p:val>
                                        </p:tav>
                                      </p:tavLst>
                                    </p:anim>
                                    <p:anim calcmode="lin" valueType="num">
                                      <p:cBhvr>
                                        <p:cTn id="227" dur="800" decel="100000" fill="hold"/>
                                        <p:tgtEl>
                                          <p:spTgt spid="30"/>
                                        </p:tgtEl>
                                        <p:attrNameLst>
                                          <p:attrName>ppt_x</p:attrName>
                                        </p:attrNameLst>
                                      </p:cBhvr>
                                      <p:tavLst>
                                        <p:tav tm="0">
                                          <p:val>
                                            <p:strVal val="#ppt_x+0.4"/>
                                          </p:val>
                                        </p:tav>
                                        <p:tav tm="100000">
                                          <p:val>
                                            <p:strVal val="#ppt_x-0.05"/>
                                          </p:val>
                                        </p:tav>
                                      </p:tavLst>
                                    </p:anim>
                                    <p:anim calcmode="lin" valueType="num">
                                      <p:cBhvr>
                                        <p:cTn id="228" dur="800" decel="100000" fill="hold"/>
                                        <p:tgtEl>
                                          <p:spTgt spid="30"/>
                                        </p:tgtEl>
                                        <p:attrNameLst>
                                          <p:attrName>ppt_y</p:attrName>
                                        </p:attrNameLst>
                                      </p:cBhvr>
                                      <p:tavLst>
                                        <p:tav tm="0">
                                          <p:val>
                                            <p:strVal val="#ppt_y-0.4"/>
                                          </p:val>
                                        </p:tav>
                                        <p:tav tm="100000">
                                          <p:val>
                                            <p:strVal val="#ppt_y+0.1"/>
                                          </p:val>
                                        </p:tav>
                                      </p:tavLst>
                                    </p:anim>
                                    <p:anim calcmode="lin" valueType="num">
                                      <p:cBhvr>
                                        <p:cTn id="22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3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3" grpId="0"/>
      <p:bldP spid="13" grpId="1"/>
      <p:bldP spid="14" grpId="0"/>
      <p:bldP spid="14" grpId="1"/>
      <p:bldP spid="15" grpId="0"/>
      <p:bldP spid="15" grpId="1"/>
      <p:bldP spid="16" grpId="0" animBg="1"/>
      <p:bldP spid="16" grpId="1" animBg="1"/>
      <p:bldP spid="17" grpId="0"/>
      <p:bldP spid="17" grpId="1"/>
      <p:bldP spid="17" grpId="2"/>
      <p:bldP spid="18" grpId="0"/>
      <p:bldP spid="18" grpId="1"/>
      <p:bldP spid="19" grpId="0"/>
      <p:bldP spid="20" grpId="0" animBg="1"/>
      <p:bldP spid="21" grpId="0" animBg="1"/>
      <p:bldP spid="22" grpId="0"/>
      <p:bldP spid="22" grpId="1"/>
      <p:bldP spid="23" grpId="0"/>
      <p:bldP spid="23" grpId="1"/>
      <p:bldP spid="24" grpId="0"/>
      <p:bldP spid="24" grpId="1"/>
      <p:bldP spid="25" grpId="0"/>
      <p:bldP spid="25" grpId="1"/>
      <p:bldP spid="26" grpId="0"/>
      <p:bldP spid="26" grpId="1"/>
      <p:bldP spid="27" grpId="0"/>
      <p:bldP spid="27" grpId="1"/>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5720" y="69155"/>
            <a:ext cx="5214974" cy="430887"/>
          </a:xfrm>
          <a:prstGeom prst="rect">
            <a:avLst/>
          </a:prstGeom>
          <a:noFill/>
        </p:spPr>
        <p:txBody>
          <a:bodyPr wrap="square" rtlCol="0">
            <a:spAutoFit/>
          </a:bodyPr>
          <a:lstStyle/>
          <a:p>
            <a:r>
              <a:rPr lang="en-US" sz="2200" b="1" i="1" dirty="0" smtClean="0">
                <a:solidFill>
                  <a:schemeClr val="accent1"/>
                </a:solidFill>
                <a:latin typeface="Cambria" pitchFamily="18" charset="0"/>
              </a:rPr>
              <a:t>RESEARCH QUESTIONS</a:t>
            </a:r>
            <a:endParaRPr lang="fr-FR" sz="2200" b="1" i="1" dirty="0">
              <a:solidFill>
                <a:schemeClr val="accent1"/>
              </a:solidFill>
              <a:latin typeface="Cambria" pitchFamily="18" charset="0"/>
            </a:endParaRPr>
          </a:p>
        </p:txBody>
      </p:sp>
      <p:sp>
        <p:nvSpPr>
          <p:cNvPr id="10" name="Rectangle 9"/>
          <p:cNvSpPr/>
          <p:nvPr/>
        </p:nvSpPr>
        <p:spPr>
          <a:xfrm>
            <a:off x="71406" y="4150241"/>
            <a:ext cx="8572560" cy="430887"/>
          </a:xfrm>
          <a:prstGeom prst="rect">
            <a:avLst/>
          </a:prstGeom>
        </p:spPr>
        <p:txBody>
          <a:bodyPr wrap="square">
            <a:spAutoFit/>
          </a:bodyPr>
          <a:lstStyle/>
          <a:p>
            <a:pPr algn="ctr">
              <a:buFont typeface="Wingdings" pitchFamily="2" charset="2"/>
              <a:buChar char="§"/>
            </a:pPr>
            <a:r>
              <a:rPr lang="en-US" sz="2200" dirty="0" smtClean="0">
                <a:latin typeface="Cambria" pitchFamily="18" charset="0"/>
              </a:rPr>
              <a:t> Under which circumstances can PA lead to public acceptance?</a:t>
            </a:r>
            <a:endParaRPr lang="fr-FR" sz="2200" dirty="0" smtClean="0">
              <a:latin typeface="Cambria" pitchFamily="18" charset="0"/>
            </a:endParaRPr>
          </a:p>
        </p:txBody>
      </p:sp>
      <p:sp>
        <p:nvSpPr>
          <p:cNvPr id="11" name="Rectangle 10"/>
          <p:cNvSpPr/>
          <p:nvPr/>
        </p:nvSpPr>
        <p:spPr>
          <a:xfrm>
            <a:off x="71406" y="1516551"/>
            <a:ext cx="8786874" cy="769441"/>
          </a:xfrm>
          <a:prstGeom prst="rect">
            <a:avLst/>
          </a:prstGeom>
        </p:spPr>
        <p:txBody>
          <a:bodyPr wrap="square">
            <a:spAutoFit/>
          </a:bodyPr>
          <a:lstStyle/>
          <a:p>
            <a:pPr algn="ctr">
              <a:buFont typeface="Wingdings" pitchFamily="2" charset="2"/>
              <a:buChar char="§"/>
            </a:pPr>
            <a:r>
              <a:rPr lang="en-US" sz="2200" dirty="0" smtClean="0">
                <a:latin typeface="Cambria" pitchFamily="18" charset="0"/>
              </a:rPr>
              <a:t> How can we explain local opposition while putting aside the logic of NIMBY syndrome?    </a:t>
            </a:r>
          </a:p>
        </p:txBody>
      </p:sp>
      <p:sp>
        <p:nvSpPr>
          <p:cNvPr id="12" name="Rectangle 11"/>
          <p:cNvSpPr/>
          <p:nvPr/>
        </p:nvSpPr>
        <p:spPr>
          <a:xfrm>
            <a:off x="71406" y="3091607"/>
            <a:ext cx="8715436" cy="769441"/>
          </a:xfrm>
          <a:prstGeom prst="rect">
            <a:avLst/>
          </a:prstGeom>
        </p:spPr>
        <p:txBody>
          <a:bodyPr wrap="square">
            <a:spAutoFit/>
          </a:bodyPr>
          <a:lstStyle/>
          <a:p>
            <a:pPr algn="ctr">
              <a:buFont typeface="Wingdings" pitchFamily="2" charset="2"/>
              <a:buChar char="§"/>
            </a:pPr>
            <a:r>
              <a:rPr lang="en-US" sz="2200" dirty="0" smtClean="0">
                <a:latin typeface="Cambria" pitchFamily="18" charset="0"/>
              </a:rPr>
              <a:t> How does place attachment contribute </a:t>
            </a:r>
            <a:r>
              <a:rPr lang="en-US" sz="2200" smtClean="0">
                <a:latin typeface="Cambria" pitchFamily="18" charset="0"/>
              </a:rPr>
              <a:t>to explaining </a:t>
            </a:r>
            <a:r>
              <a:rPr lang="en-US" sz="2200" dirty="0" smtClean="0">
                <a:latin typeface="Cambria" pitchFamily="18" charset="0"/>
              </a:rPr>
              <a:t>public responses toward proposed wind power developments?</a:t>
            </a:r>
            <a:endParaRPr lang="en-US" dirty="0" smtClean="0"/>
          </a:p>
        </p:txBody>
      </p:sp>
      <p:sp>
        <p:nvSpPr>
          <p:cNvPr id="13" name="Rectangle 12"/>
          <p:cNvSpPr/>
          <p:nvPr/>
        </p:nvSpPr>
        <p:spPr>
          <a:xfrm>
            <a:off x="71406" y="4941168"/>
            <a:ext cx="8643998" cy="769441"/>
          </a:xfrm>
          <a:prstGeom prst="rect">
            <a:avLst/>
          </a:prstGeom>
        </p:spPr>
        <p:txBody>
          <a:bodyPr wrap="square">
            <a:spAutoFit/>
          </a:bodyPr>
          <a:lstStyle/>
          <a:p>
            <a:pPr algn="ctr">
              <a:buFont typeface="Wingdings" pitchFamily="2" charset="2"/>
              <a:buChar char="§"/>
            </a:pPr>
            <a:r>
              <a:rPr lang="en-US" sz="2200" dirty="0" smtClean="0">
                <a:latin typeface="Cambria" pitchFamily="18" charset="0"/>
              </a:rPr>
              <a:t> What is the meaning of the PA concept within specific contexts of land-use changes?</a:t>
            </a:r>
            <a:endParaRPr lang="en-US" dirty="0" smtClean="0"/>
          </a:p>
        </p:txBody>
      </p:sp>
      <p:sp>
        <p:nvSpPr>
          <p:cNvPr id="14" name="Espace réservé du numéro de diapositive 13"/>
          <p:cNvSpPr>
            <a:spLocks noGrp="1"/>
          </p:cNvSpPr>
          <p:nvPr>
            <p:ph type="sldNum" sz="quarter" idx="12"/>
          </p:nvPr>
        </p:nvSpPr>
        <p:spPr/>
        <p:txBody>
          <a:bodyPr/>
          <a:lstStyle/>
          <a:p>
            <a:fld id="{8F70E9EF-B4AE-49B3-9F8F-02D4AD3B3D8A}" type="slidenum">
              <a:rPr lang="fr-FR" smtClean="0"/>
              <a:pPr/>
              <a:t>6</a:t>
            </a:fld>
            <a:endParaRPr lang="fr-FR"/>
          </a:p>
        </p:txBody>
      </p:sp>
      <p:sp>
        <p:nvSpPr>
          <p:cNvPr id="8" name="ZoneTexte 7"/>
          <p:cNvSpPr txBox="1"/>
          <p:nvPr/>
        </p:nvSpPr>
        <p:spPr>
          <a:xfrm>
            <a:off x="467544" y="71414"/>
            <a:ext cx="5214974" cy="430887"/>
          </a:xfrm>
          <a:prstGeom prst="rect">
            <a:avLst/>
          </a:prstGeom>
          <a:noFill/>
        </p:spPr>
        <p:txBody>
          <a:bodyPr wrap="square" rtlCol="0">
            <a:spAutoFit/>
          </a:bodyPr>
          <a:lstStyle/>
          <a:p>
            <a:r>
              <a:rPr lang="fr-FR" sz="2200" b="1" i="1" dirty="0" smtClean="0">
                <a:solidFill>
                  <a:schemeClr val="accent1"/>
                </a:solidFill>
                <a:latin typeface="Cambria" pitchFamily="18" charset="0"/>
              </a:rPr>
              <a:t>OBJECTIVES</a:t>
            </a:r>
            <a:endParaRPr lang="fr-FR" sz="2200" b="1" i="1" dirty="0">
              <a:solidFill>
                <a:schemeClr val="accent1"/>
              </a:solidFill>
              <a:latin typeface="Cambria" pitchFamily="18" charset="0"/>
            </a:endParaRPr>
          </a:p>
        </p:txBody>
      </p:sp>
      <p:sp>
        <p:nvSpPr>
          <p:cNvPr id="15" name="Rectangle 14"/>
          <p:cNvSpPr/>
          <p:nvPr/>
        </p:nvSpPr>
        <p:spPr>
          <a:xfrm>
            <a:off x="214282" y="1125194"/>
            <a:ext cx="8358246" cy="1446550"/>
          </a:xfrm>
          <a:prstGeom prst="rect">
            <a:avLst/>
          </a:prstGeom>
        </p:spPr>
        <p:txBody>
          <a:bodyPr wrap="square">
            <a:spAutoFit/>
          </a:bodyPr>
          <a:lstStyle/>
          <a:p>
            <a:pPr algn="just">
              <a:buFont typeface="Wingdings" pitchFamily="2" charset="2"/>
              <a:buChar char="§"/>
            </a:pPr>
            <a:r>
              <a:rPr lang="en-US" sz="2200" dirty="0" smtClean="0">
                <a:latin typeface="Cambria" pitchFamily="18" charset="0"/>
              </a:rPr>
              <a:t> To deepen understandings of the role of place attachment , related-symbolic meanings and socio-economic variables in explaining public responses to renewable energy developments, against a backdrop of academic social science critique of the ‘NIMBY’ logic.</a:t>
            </a:r>
          </a:p>
        </p:txBody>
      </p:sp>
      <p:sp>
        <p:nvSpPr>
          <p:cNvPr id="17" name="Rectangle 16"/>
          <p:cNvSpPr/>
          <p:nvPr/>
        </p:nvSpPr>
        <p:spPr>
          <a:xfrm>
            <a:off x="214282" y="3861048"/>
            <a:ext cx="8286808" cy="1107996"/>
          </a:xfrm>
          <a:prstGeom prst="rect">
            <a:avLst/>
          </a:prstGeom>
        </p:spPr>
        <p:txBody>
          <a:bodyPr wrap="square">
            <a:spAutoFit/>
          </a:bodyPr>
          <a:lstStyle/>
          <a:p>
            <a:pPr algn="just">
              <a:buFont typeface="Wingdings" pitchFamily="2" charset="2"/>
              <a:buChar char="§"/>
            </a:pPr>
            <a:r>
              <a:rPr lang="en-US" sz="2200" dirty="0" smtClean="0">
                <a:latin typeface="Cambria" pitchFamily="18" charset="0"/>
              </a:rPr>
              <a:t> To dig deep inside the PA structure (meaning and operational definition) and to develop a conceptual model that explores its role  in the wider context of land use-changes.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800" decel="100000"/>
                                        <p:tgtEl>
                                          <p:spTgt spid="12"/>
                                        </p:tgtEl>
                                      </p:cBhvr>
                                    </p:animEffect>
                                    <p:anim calcmode="lin" valueType="num">
                                      <p:cBhvr>
                                        <p:cTn id="16" dur="800" decel="100000" fill="hold"/>
                                        <p:tgtEl>
                                          <p:spTgt spid="12"/>
                                        </p:tgtEl>
                                        <p:attrNameLst>
                                          <p:attrName>style.rotation</p:attrName>
                                        </p:attrNameLst>
                                      </p:cBhvr>
                                      <p:tavLst>
                                        <p:tav tm="0">
                                          <p:val>
                                            <p:fltVal val="-90"/>
                                          </p:val>
                                        </p:tav>
                                        <p:tav tm="100000">
                                          <p:val>
                                            <p:fltVal val="0"/>
                                          </p:val>
                                        </p:tav>
                                      </p:tavLst>
                                    </p:anim>
                                    <p:anim calcmode="lin" valueType="num">
                                      <p:cBhvr>
                                        <p:cTn id="17" dur="800" decel="100000" fill="hold"/>
                                        <p:tgtEl>
                                          <p:spTgt spid="12"/>
                                        </p:tgtEl>
                                        <p:attrNameLst>
                                          <p:attrName>ppt_x</p:attrName>
                                        </p:attrNameLst>
                                      </p:cBhvr>
                                      <p:tavLst>
                                        <p:tav tm="0">
                                          <p:val>
                                            <p:strVal val="#ppt_x+0.4"/>
                                          </p:val>
                                        </p:tav>
                                        <p:tav tm="100000">
                                          <p:val>
                                            <p:strVal val="#ppt_x-0.05"/>
                                          </p:val>
                                        </p:tav>
                                      </p:tavLst>
                                    </p:anim>
                                    <p:anim calcmode="lin" valueType="num">
                                      <p:cBhvr>
                                        <p:cTn id="18" dur="800" decel="100000" fill="hold"/>
                                        <p:tgtEl>
                                          <p:spTgt spid="1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800" decel="100000"/>
                                        <p:tgtEl>
                                          <p:spTgt spid="13"/>
                                        </p:tgtEl>
                                      </p:cBhvr>
                                    </p:animEffect>
                                    <p:anim calcmode="lin" valueType="num">
                                      <p:cBhvr>
                                        <p:cTn id="24" dur="800" decel="100000" fill="hold"/>
                                        <p:tgtEl>
                                          <p:spTgt spid="13"/>
                                        </p:tgtEl>
                                        <p:attrNameLst>
                                          <p:attrName>style.rotation</p:attrName>
                                        </p:attrNameLst>
                                      </p:cBhvr>
                                      <p:tavLst>
                                        <p:tav tm="0">
                                          <p:val>
                                            <p:fltVal val="-90"/>
                                          </p:val>
                                        </p:tav>
                                        <p:tav tm="100000">
                                          <p:val>
                                            <p:fltVal val="0"/>
                                          </p:val>
                                        </p:tav>
                                      </p:tavLst>
                                    </p:anim>
                                    <p:anim calcmode="lin" valueType="num">
                                      <p:cBhvr>
                                        <p:cTn id="25" dur="800" decel="100000" fill="hold"/>
                                        <p:tgtEl>
                                          <p:spTgt spid="13"/>
                                        </p:tgtEl>
                                        <p:attrNameLst>
                                          <p:attrName>ppt_x</p:attrName>
                                        </p:attrNameLst>
                                      </p:cBhvr>
                                      <p:tavLst>
                                        <p:tav tm="0">
                                          <p:val>
                                            <p:strVal val="#ppt_x+0.4"/>
                                          </p:val>
                                        </p:tav>
                                        <p:tav tm="100000">
                                          <p:val>
                                            <p:strVal val="#ppt_x-0.05"/>
                                          </p:val>
                                        </p:tav>
                                      </p:tavLst>
                                    </p:anim>
                                    <p:anim calcmode="lin" valueType="num">
                                      <p:cBhvr>
                                        <p:cTn id="26" dur="800" decel="100000" fill="hold"/>
                                        <p:tgtEl>
                                          <p:spTgt spid="1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3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3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800" decel="100000"/>
                                        <p:tgtEl>
                                          <p:spTgt spid="15"/>
                                        </p:tgtEl>
                                      </p:cBhvr>
                                    </p:animEffect>
                                    <p:anim calcmode="lin" valueType="num">
                                      <p:cBhvr>
                                        <p:cTn id="56" dur="800" decel="100000" fill="hold"/>
                                        <p:tgtEl>
                                          <p:spTgt spid="15"/>
                                        </p:tgtEl>
                                        <p:attrNameLst>
                                          <p:attrName>style.rotation</p:attrName>
                                        </p:attrNameLst>
                                      </p:cBhvr>
                                      <p:tavLst>
                                        <p:tav tm="0">
                                          <p:val>
                                            <p:fltVal val="-90"/>
                                          </p:val>
                                        </p:tav>
                                        <p:tav tm="100000">
                                          <p:val>
                                            <p:fltVal val="0"/>
                                          </p:val>
                                        </p:tav>
                                      </p:tavLst>
                                    </p:anim>
                                    <p:anim calcmode="lin" valueType="num">
                                      <p:cBhvr>
                                        <p:cTn id="57" dur="800" decel="100000" fill="hold"/>
                                        <p:tgtEl>
                                          <p:spTgt spid="15"/>
                                        </p:tgtEl>
                                        <p:attrNameLst>
                                          <p:attrName>ppt_x</p:attrName>
                                        </p:attrNameLst>
                                      </p:cBhvr>
                                      <p:tavLst>
                                        <p:tav tm="0">
                                          <p:val>
                                            <p:strVal val="#ppt_x+0.4"/>
                                          </p:val>
                                        </p:tav>
                                        <p:tav tm="100000">
                                          <p:val>
                                            <p:strVal val="#ppt_x-0.05"/>
                                          </p:val>
                                        </p:tav>
                                      </p:tavLst>
                                    </p:anim>
                                    <p:anim calcmode="lin" valueType="num">
                                      <p:cBhvr>
                                        <p:cTn id="58" dur="800" decel="100000" fill="hold"/>
                                        <p:tgtEl>
                                          <p:spTgt spid="1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3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800" decel="100000"/>
                                        <p:tgtEl>
                                          <p:spTgt spid="17"/>
                                        </p:tgtEl>
                                      </p:cBhvr>
                                    </p:animEffect>
                                    <p:anim calcmode="lin" valueType="num">
                                      <p:cBhvr>
                                        <p:cTn id="72" dur="800" decel="100000" fill="hold"/>
                                        <p:tgtEl>
                                          <p:spTgt spid="17"/>
                                        </p:tgtEl>
                                        <p:attrNameLst>
                                          <p:attrName>style.rotation</p:attrName>
                                        </p:attrNameLst>
                                      </p:cBhvr>
                                      <p:tavLst>
                                        <p:tav tm="0">
                                          <p:val>
                                            <p:fltVal val="-90"/>
                                          </p:val>
                                        </p:tav>
                                        <p:tav tm="100000">
                                          <p:val>
                                            <p:fltVal val="0"/>
                                          </p:val>
                                        </p:tav>
                                      </p:tavLst>
                                    </p:anim>
                                    <p:anim calcmode="lin" valueType="num">
                                      <p:cBhvr>
                                        <p:cTn id="73" dur="800" decel="100000" fill="hold"/>
                                        <p:tgtEl>
                                          <p:spTgt spid="17"/>
                                        </p:tgtEl>
                                        <p:attrNameLst>
                                          <p:attrName>ppt_x</p:attrName>
                                        </p:attrNameLst>
                                      </p:cBhvr>
                                      <p:tavLst>
                                        <p:tav tm="0">
                                          <p:val>
                                            <p:strVal val="#ppt_x+0.4"/>
                                          </p:val>
                                        </p:tav>
                                        <p:tav tm="100000">
                                          <p:val>
                                            <p:strVal val="#ppt_x-0.05"/>
                                          </p:val>
                                        </p:tav>
                                      </p:tavLst>
                                    </p:anim>
                                    <p:anim calcmode="lin" valueType="num">
                                      <p:cBhvr>
                                        <p:cTn id="74" dur="800" decel="100000" fill="hold"/>
                                        <p:tgtEl>
                                          <p:spTgt spid="1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p:bldP spid="10" grpId="1"/>
      <p:bldP spid="11" grpId="0"/>
      <p:bldP spid="11" grpId="1"/>
      <p:bldP spid="12" grpId="0"/>
      <p:bldP spid="12" grpId="1"/>
      <p:bldP spid="13" grpId="0"/>
      <p:bldP spid="13" grpId="1"/>
      <p:bldP spid="8"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69155"/>
            <a:ext cx="8572560" cy="769441"/>
          </a:xfrm>
          <a:prstGeom prst="rect">
            <a:avLst/>
          </a:prstGeom>
          <a:noFill/>
        </p:spPr>
        <p:txBody>
          <a:bodyPr wrap="square" rtlCol="0">
            <a:spAutoFit/>
          </a:bodyPr>
          <a:lstStyle/>
          <a:p>
            <a:r>
              <a:rPr lang="fr-FR" sz="2200" b="1" i="1" dirty="0" smtClean="0">
                <a:solidFill>
                  <a:schemeClr val="accent1"/>
                </a:solidFill>
                <a:latin typeface="Cambria" pitchFamily="18" charset="0"/>
              </a:rPr>
              <a:t>CHAPTER 1: </a:t>
            </a:r>
            <a:r>
              <a:rPr lang="en-US" sz="2200" b="1" i="1" dirty="0" smtClean="0">
                <a:solidFill>
                  <a:schemeClr val="accent1"/>
                </a:solidFill>
                <a:latin typeface="Cambria" pitchFamily="18" charset="0"/>
              </a:rPr>
              <a:t>Why opposition occurs? Answers from the  </a:t>
            </a:r>
          </a:p>
          <a:p>
            <a:r>
              <a:rPr lang="en-US" sz="2200" b="1" i="1" dirty="0" smtClean="0">
                <a:solidFill>
                  <a:schemeClr val="accent1"/>
                </a:solidFill>
                <a:latin typeface="Cambria" pitchFamily="18" charset="0"/>
              </a:rPr>
              <a:t>                                                        perspective of decision-making process   </a:t>
            </a:r>
            <a:endParaRPr lang="en-US" sz="2200" b="1" i="1" dirty="0">
              <a:solidFill>
                <a:schemeClr val="accent1"/>
              </a:solidFill>
              <a:latin typeface="Cambria" pitchFamily="18" charset="0"/>
            </a:endParaRPr>
          </a:p>
        </p:txBody>
      </p:sp>
      <p:sp>
        <p:nvSpPr>
          <p:cNvPr id="3" name="Rectangle à coins arrondis 2"/>
          <p:cNvSpPr/>
          <p:nvPr/>
        </p:nvSpPr>
        <p:spPr>
          <a:xfrm>
            <a:off x="2071670" y="928670"/>
            <a:ext cx="4714908"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Cambria" pitchFamily="18" charset="0"/>
              </a:rPr>
              <a:t>Conceptualizing social acceptance</a:t>
            </a:r>
            <a:endParaRPr lang="en-US" sz="2200" b="1" dirty="0">
              <a:latin typeface="Cambria" pitchFamily="18" charset="0"/>
            </a:endParaRPr>
          </a:p>
        </p:txBody>
      </p:sp>
      <p:sp>
        <p:nvSpPr>
          <p:cNvPr id="4" name="Triangle isocèle 3"/>
          <p:cNvSpPr/>
          <p:nvPr/>
        </p:nvSpPr>
        <p:spPr>
          <a:xfrm>
            <a:off x="2857488" y="2786058"/>
            <a:ext cx="3357586" cy="200026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2786050" y="2212295"/>
            <a:ext cx="3511923" cy="430887"/>
          </a:xfrm>
          <a:prstGeom prst="rect">
            <a:avLst/>
          </a:prstGeom>
        </p:spPr>
        <p:txBody>
          <a:bodyPr wrap="none">
            <a:spAutoFit/>
          </a:bodyPr>
          <a:lstStyle/>
          <a:p>
            <a:pPr algn="ctr"/>
            <a:r>
              <a:rPr lang="en-US" sz="2200" b="1" dirty="0" smtClean="0">
                <a:latin typeface="Cambria" pitchFamily="18" charset="0"/>
              </a:rPr>
              <a:t>Socio-political acceptance</a:t>
            </a:r>
            <a:endParaRPr lang="en-US" sz="2200" b="1" dirty="0">
              <a:latin typeface="Cambria" pitchFamily="18" charset="0"/>
            </a:endParaRPr>
          </a:p>
        </p:txBody>
      </p:sp>
      <p:sp>
        <p:nvSpPr>
          <p:cNvPr id="6" name="Rectangle 5"/>
          <p:cNvSpPr/>
          <p:nvPr/>
        </p:nvSpPr>
        <p:spPr>
          <a:xfrm>
            <a:off x="5929322" y="4500570"/>
            <a:ext cx="2357454" cy="769441"/>
          </a:xfrm>
          <a:prstGeom prst="rect">
            <a:avLst/>
          </a:prstGeom>
        </p:spPr>
        <p:txBody>
          <a:bodyPr wrap="square">
            <a:spAutoFit/>
          </a:bodyPr>
          <a:lstStyle/>
          <a:p>
            <a:pPr algn="ctr"/>
            <a:r>
              <a:rPr lang="en-US" sz="2200" b="1" dirty="0" smtClean="0">
                <a:latin typeface="Cambria" pitchFamily="18" charset="0"/>
              </a:rPr>
              <a:t>Market acceptance</a:t>
            </a:r>
            <a:endParaRPr lang="en-US" sz="2200" dirty="0">
              <a:latin typeface="Cambria" pitchFamily="18" charset="0"/>
            </a:endParaRPr>
          </a:p>
        </p:txBody>
      </p:sp>
      <p:sp>
        <p:nvSpPr>
          <p:cNvPr id="7" name="Rectangle 6"/>
          <p:cNvSpPr/>
          <p:nvPr/>
        </p:nvSpPr>
        <p:spPr>
          <a:xfrm>
            <a:off x="473710" y="4500570"/>
            <a:ext cx="2526654" cy="769441"/>
          </a:xfrm>
          <a:prstGeom prst="rect">
            <a:avLst/>
          </a:prstGeom>
        </p:spPr>
        <p:txBody>
          <a:bodyPr wrap="square">
            <a:spAutoFit/>
          </a:bodyPr>
          <a:lstStyle/>
          <a:p>
            <a:pPr algn="ctr"/>
            <a:r>
              <a:rPr lang="en-US" sz="2200" b="1" dirty="0" smtClean="0">
                <a:latin typeface="Cambria" pitchFamily="18" charset="0"/>
              </a:rPr>
              <a:t>Community acceptance</a:t>
            </a:r>
            <a:endParaRPr lang="en-US" sz="2200" b="1" dirty="0">
              <a:latin typeface="Cambria" pitchFamily="18" charset="0"/>
            </a:endParaRPr>
          </a:p>
        </p:txBody>
      </p:sp>
      <p:sp>
        <p:nvSpPr>
          <p:cNvPr id="8" name="Rectangle 7"/>
          <p:cNvSpPr/>
          <p:nvPr/>
        </p:nvSpPr>
        <p:spPr>
          <a:xfrm>
            <a:off x="-71470" y="6355699"/>
            <a:ext cx="9072594" cy="430887"/>
          </a:xfrm>
          <a:prstGeom prst="rect">
            <a:avLst/>
          </a:prstGeom>
        </p:spPr>
        <p:txBody>
          <a:bodyPr wrap="square">
            <a:spAutoFit/>
          </a:bodyPr>
          <a:lstStyle/>
          <a:p>
            <a:pPr algn="ctr"/>
            <a:r>
              <a:rPr lang="en-US" sz="2200" i="1" dirty="0" smtClean="0">
                <a:latin typeface="Cambria" pitchFamily="18" charset="0"/>
              </a:rPr>
              <a:t>Fig.1: The triangle of social acceptance of renewable energy innovation</a:t>
            </a:r>
            <a:endParaRPr lang="fr-FR" sz="2200" i="1" dirty="0">
              <a:latin typeface="Cambria" pitchFamily="18" charset="0"/>
            </a:endParaRPr>
          </a:p>
        </p:txBody>
      </p:sp>
      <p:sp>
        <p:nvSpPr>
          <p:cNvPr id="12" name="Rectangle 11"/>
          <p:cNvSpPr/>
          <p:nvPr/>
        </p:nvSpPr>
        <p:spPr>
          <a:xfrm>
            <a:off x="3786182" y="2178128"/>
            <a:ext cx="5072098" cy="1107996"/>
          </a:xfrm>
          <a:prstGeom prst="rect">
            <a:avLst/>
          </a:prstGeom>
        </p:spPr>
        <p:txBody>
          <a:bodyPr wrap="square">
            <a:spAutoFit/>
          </a:bodyPr>
          <a:lstStyle/>
          <a:p>
            <a:r>
              <a:rPr lang="en-US" sz="2200" dirty="0" smtClean="0">
                <a:latin typeface="Cambria" pitchFamily="18" charset="0"/>
              </a:rPr>
              <a:t>acceptance of policies and technologies             </a:t>
            </a:r>
          </a:p>
          <a:p>
            <a:r>
              <a:rPr lang="en-US" sz="2200" dirty="0" smtClean="0">
                <a:latin typeface="Cambria" pitchFamily="18" charset="0"/>
              </a:rPr>
              <a:t>             by: the public, stakeholders and </a:t>
            </a:r>
          </a:p>
          <a:p>
            <a:r>
              <a:rPr lang="en-US" sz="2200" dirty="0" smtClean="0">
                <a:latin typeface="Cambria" pitchFamily="18" charset="0"/>
              </a:rPr>
              <a:t>                      policy makers</a:t>
            </a:r>
            <a:endParaRPr lang="fr-FR" sz="2200" dirty="0" smtClean="0">
              <a:latin typeface="Cambria" pitchFamily="18" charset="0"/>
            </a:endParaRPr>
          </a:p>
        </p:txBody>
      </p:sp>
      <p:sp>
        <p:nvSpPr>
          <p:cNvPr id="13" name="Rectangle 1"/>
          <p:cNvSpPr>
            <a:spLocks noChangeArrowheads="1"/>
          </p:cNvSpPr>
          <p:nvPr/>
        </p:nvSpPr>
        <p:spPr bwMode="auto">
          <a:xfrm>
            <a:off x="642910" y="4857760"/>
            <a:ext cx="328611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of: procedural justice, trust and distributional justice</a:t>
            </a:r>
            <a:endParaRPr kumimoji="0" lang="en-US" sz="2200" b="0" i="0" u="none" strike="noStrike" cap="none" normalizeH="0" baseline="0" dirty="0" smtClean="0">
              <a:ln>
                <a:noFill/>
              </a:ln>
              <a:solidFill>
                <a:schemeClr val="tx1"/>
              </a:solidFill>
              <a:effectLst/>
              <a:latin typeface="Cambria" pitchFamily="18" charset="0"/>
              <a:cs typeface="Arial" pitchFamily="34" charset="0"/>
            </a:endParaRPr>
          </a:p>
        </p:txBody>
      </p:sp>
      <p:sp>
        <p:nvSpPr>
          <p:cNvPr id="14" name="Rectangle 1"/>
          <p:cNvSpPr>
            <a:spLocks noChangeArrowheads="1"/>
          </p:cNvSpPr>
          <p:nvPr/>
        </p:nvSpPr>
        <p:spPr bwMode="auto">
          <a:xfrm>
            <a:off x="5072066" y="5429264"/>
            <a:ext cx="328611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latin typeface="Cambria" pitchFamily="18" charset="0"/>
              </a:rPr>
              <a:t>by: consumers, investors</a:t>
            </a:r>
            <a:endParaRPr lang="fr-FR" sz="2200" dirty="0" smtClean="0">
              <a:latin typeface="Cambria" pitchFamily="18" charset="0"/>
            </a:endParaRPr>
          </a:p>
          <a:p>
            <a:r>
              <a:rPr lang="en-US" sz="2200" dirty="0" smtClean="0">
                <a:latin typeface="Cambria" pitchFamily="18" charset="0"/>
              </a:rPr>
              <a:t>                  and intra-firms</a:t>
            </a:r>
            <a:endParaRPr lang="fr-FR" sz="2200" dirty="0">
              <a:latin typeface="Cambria" pitchFamily="18" charset="0"/>
            </a:endParaRPr>
          </a:p>
        </p:txBody>
      </p:sp>
      <p:sp>
        <p:nvSpPr>
          <p:cNvPr id="15" name="Espace réservé du numéro de diapositive 14"/>
          <p:cNvSpPr>
            <a:spLocks noGrp="1"/>
          </p:cNvSpPr>
          <p:nvPr>
            <p:ph type="sldNum" sz="quarter" idx="12"/>
          </p:nvPr>
        </p:nvSpPr>
        <p:spPr/>
        <p:txBody>
          <a:bodyPr/>
          <a:lstStyle/>
          <a:p>
            <a:fld id="{8F70E9EF-B4AE-49B3-9F8F-02D4AD3B3D8A}"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grpId="1" nodeType="clickEffect">
                                  <p:stCondLst>
                                    <p:cond delay="0"/>
                                  </p:stCondLst>
                                  <p:childTnLst>
                                    <p:animMotion origin="layout" path="M -1.38889E-6 0.00948 L -0.00451 -0.05435 " pathEditMode="relative" rAng="0" ptsTypes="AA">
                                      <p:cBhvr>
                                        <p:cTn id="56" dur="2000" fill="hold"/>
                                        <p:tgtEl>
                                          <p:spTgt spid="5"/>
                                        </p:tgtEl>
                                        <p:attrNameLst>
                                          <p:attrName>ppt_x</p:attrName>
                                          <p:attrName>ppt_y</p:attrName>
                                        </p:attrNameLst>
                                      </p:cBhvr>
                                      <p:rCtr x="-2" y="-32"/>
                                    </p:animMotion>
                                  </p:childTnLst>
                                </p:cTn>
                              </p:par>
                              <p:par>
                                <p:cTn id="57" presetID="3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800" decel="100000"/>
                                        <p:tgtEl>
                                          <p:spTgt spid="12"/>
                                        </p:tgtEl>
                                      </p:cBhvr>
                                    </p:animEffect>
                                    <p:anim calcmode="lin" valueType="num">
                                      <p:cBhvr>
                                        <p:cTn id="60" dur="800" decel="100000" fill="hold"/>
                                        <p:tgtEl>
                                          <p:spTgt spid="12"/>
                                        </p:tgtEl>
                                        <p:attrNameLst>
                                          <p:attrName>style.rotation</p:attrName>
                                        </p:attrNameLst>
                                      </p:cBhvr>
                                      <p:tavLst>
                                        <p:tav tm="0">
                                          <p:val>
                                            <p:fltVal val="-90"/>
                                          </p:val>
                                        </p:tav>
                                        <p:tav tm="100000">
                                          <p:val>
                                            <p:fltVal val="0"/>
                                          </p:val>
                                        </p:tav>
                                      </p:tavLst>
                                    </p:anim>
                                    <p:anim calcmode="lin" valueType="num">
                                      <p:cBhvr>
                                        <p:cTn id="61" dur="800" decel="100000" fill="hold"/>
                                        <p:tgtEl>
                                          <p:spTgt spid="12"/>
                                        </p:tgtEl>
                                        <p:attrNameLst>
                                          <p:attrName>ppt_x</p:attrName>
                                        </p:attrNameLst>
                                      </p:cBhvr>
                                      <p:tavLst>
                                        <p:tav tm="0">
                                          <p:val>
                                            <p:strVal val="#ppt_x+0.4"/>
                                          </p:val>
                                        </p:tav>
                                        <p:tav tm="100000">
                                          <p:val>
                                            <p:strVal val="#ppt_x-0.05"/>
                                          </p:val>
                                        </p:tav>
                                      </p:tavLst>
                                    </p:anim>
                                    <p:anim calcmode="lin" valueType="num">
                                      <p:cBhvr>
                                        <p:cTn id="62" dur="800" decel="100000" fill="hold"/>
                                        <p:tgtEl>
                                          <p:spTgt spid="12"/>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65" presetID="64" presetClass="path" presetSubtype="0" accel="50000" decel="50000" fill="hold" grpId="1" nodeType="withEffect">
                                  <p:stCondLst>
                                    <p:cond delay="0"/>
                                  </p:stCondLst>
                                  <p:childTnLst>
                                    <p:animMotion origin="layout" path="M -5.55556E-7 0.01873 L 0.00295 -0.05689 " pathEditMode="relative" rAng="0" ptsTypes="AA">
                                      <p:cBhvr>
                                        <p:cTn id="66" dur="2000" fill="hold"/>
                                        <p:tgtEl>
                                          <p:spTgt spid="7"/>
                                        </p:tgtEl>
                                        <p:attrNameLst>
                                          <p:attrName>ppt_x</p:attrName>
                                          <p:attrName>ppt_y</p:attrName>
                                        </p:attrNameLst>
                                      </p:cBhvr>
                                      <p:rCtr x="1" y="-38"/>
                                    </p:animMotion>
                                  </p:childTnLst>
                                </p:cTn>
                              </p:par>
                              <p:par>
                                <p:cTn id="67" presetID="63" presetClass="path" presetSubtype="0" accel="50000" decel="50000" fill="hold" grpId="2" nodeType="withEffect">
                                  <p:stCondLst>
                                    <p:cond delay="0"/>
                                  </p:stCondLst>
                                  <p:childTnLst>
                                    <p:animMotion origin="layout" path="M -0.02066 -0.04625 L 0.04236 -0.04417 " pathEditMode="relative" rAng="0" ptsTypes="AA">
                                      <p:cBhvr>
                                        <p:cTn id="68" dur="2000" fill="hold"/>
                                        <p:tgtEl>
                                          <p:spTgt spid="7"/>
                                        </p:tgtEl>
                                        <p:attrNameLst>
                                          <p:attrName>ppt_x</p:attrName>
                                          <p:attrName>ppt_y</p:attrName>
                                        </p:attrNameLst>
                                      </p:cBhvr>
                                      <p:rCtr x="31" y="1"/>
                                    </p:animMotion>
                                  </p:childTnLst>
                                </p:cTn>
                              </p:par>
                              <p:par>
                                <p:cTn id="69" presetID="3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800" decel="100000"/>
                                        <p:tgtEl>
                                          <p:spTgt spid="13"/>
                                        </p:tgtEl>
                                      </p:cBhvr>
                                    </p:animEffect>
                                    <p:anim calcmode="lin" valueType="num">
                                      <p:cBhvr>
                                        <p:cTn id="72" dur="800" decel="100000" fill="hold"/>
                                        <p:tgtEl>
                                          <p:spTgt spid="13"/>
                                        </p:tgtEl>
                                        <p:attrNameLst>
                                          <p:attrName>style.rotation</p:attrName>
                                        </p:attrNameLst>
                                      </p:cBhvr>
                                      <p:tavLst>
                                        <p:tav tm="0">
                                          <p:val>
                                            <p:fltVal val="-90"/>
                                          </p:val>
                                        </p:tav>
                                        <p:tav tm="100000">
                                          <p:val>
                                            <p:fltVal val="0"/>
                                          </p:val>
                                        </p:tav>
                                      </p:tavLst>
                                    </p:anim>
                                    <p:anim calcmode="lin" valueType="num">
                                      <p:cBhvr>
                                        <p:cTn id="73" dur="800" decel="100000" fill="hold"/>
                                        <p:tgtEl>
                                          <p:spTgt spid="13"/>
                                        </p:tgtEl>
                                        <p:attrNameLst>
                                          <p:attrName>ppt_x</p:attrName>
                                        </p:attrNameLst>
                                      </p:cBhvr>
                                      <p:tavLst>
                                        <p:tav tm="0">
                                          <p:val>
                                            <p:strVal val="#ppt_x+0.4"/>
                                          </p:val>
                                        </p:tav>
                                        <p:tav tm="100000">
                                          <p:val>
                                            <p:strVal val="#ppt_x-0.05"/>
                                          </p:val>
                                        </p:tav>
                                      </p:tavLst>
                                    </p:anim>
                                    <p:anim calcmode="lin" valueType="num">
                                      <p:cBhvr>
                                        <p:cTn id="74" dur="800" decel="100000" fill="hold"/>
                                        <p:tgtEl>
                                          <p:spTgt spid="13"/>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77" presetID="42" presetClass="path" presetSubtype="0" accel="50000" decel="50000" fill="hold" grpId="2" nodeType="withEffect">
                                  <p:stCondLst>
                                    <p:cond delay="0"/>
                                  </p:stCondLst>
                                  <p:childTnLst>
                                    <p:animMotion origin="layout" path="M 0.00156 -0.01272 L 3.05556E-6 0.04787 " pathEditMode="relative" rAng="0" ptsTypes="AA">
                                      <p:cBhvr>
                                        <p:cTn id="78" dur="2000" fill="hold"/>
                                        <p:tgtEl>
                                          <p:spTgt spid="6"/>
                                        </p:tgtEl>
                                        <p:attrNameLst>
                                          <p:attrName>ppt_x</p:attrName>
                                          <p:attrName>ppt_y</p:attrName>
                                        </p:attrNameLst>
                                      </p:cBhvr>
                                      <p:rCtr x="-1" y="30"/>
                                    </p:animMotion>
                                  </p:childTnLst>
                                </p:cTn>
                              </p:par>
                              <p:par>
                                <p:cTn id="79" presetID="35" presetClass="path" presetSubtype="0" accel="50000" decel="50000" fill="hold" grpId="1" nodeType="withEffect">
                                  <p:stCondLst>
                                    <p:cond delay="0"/>
                                  </p:stCondLst>
                                  <p:childTnLst>
                                    <p:animMotion origin="layout" path="M 3.05556E-6 0.03978 L -0.08038 0.03746 " pathEditMode="relative" rAng="0" ptsTypes="AA">
                                      <p:cBhvr>
                                        <p:cTn id="80" dur="2000" fill="hold"/>
                                        <p:tgtEl>
                                          <p:spTgt spid="6"/>
                                        </p:tgtEl>
                                        <p:attrNameLst>
                                          <p:attrName>ppt_x</p:attrName>
                                          <p:attrName>ppt_y</p:attrName>
                                        </p:attrNameLst>
                                      </p:cBhvr>
                                      <p:rCtr x="-40" y="-1"/>
                                    </p:animMotion>
                                  </p:childTnLst>
                                </p:cTn>
                              </p:par>
                              <p:par>
                                <p:cTn id="81" presetID="30"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800" decel="100000"/>
                                        <p:tgtEl>
                                          <p:spTgt spid="14"/>
                                        </p:tgtEl>
                                      </p:cBhvr>
                                    </p:animEffect>
                                    <p:anim calcmode="lin" valueType="num">
                                      <p:cBhvr>
                                        <p:cTn id="84" dur="800" decel="100000" fill="hold"/>
                                        <p:tgtEl>
                                          <p:spTgt spid="14"/>
                                        </p:tgtEl>
                                        <p:attrNameLst>
                                          <p:attrName>style.rotation</p:attrName>
                                        </p:attrNameLst>
                                      </p:cBhvr>
                                      <p:tavLst>
                                        <p:tav tm="0">
                                          <p:val>
                                            <p:fltVal val="-90"/>
                                          </p:val>
                                        </p:tav>
                                        <p:tav tm="100000">
                                          <p:val>
                                            <p:fltVal val="0"/>
                                          </p:val>
                                        </p:tav>
                                      </p:tavLst>
                                    </p:anim>
                                    <p:anim calcmode="lin" valueType="num">
                                      <p:cBhvr>
                                        <p:cTn id="85" dur="800" decel="100000" fill="hold"/>
                                        <p:tgtEl>
                                          <p:spTgt spid="14"/>
                                        </p:tgtEl>
                                        <p:attrNameLst>
                                          <p:attrName>ppt_x</p:attrName>
                                        </p:attrNameLst>
                                      </p:cBhvr>
                                      <p:tavLst>
                                        <p:tav tm="0">
                                          <p:val>
                                            <p:strVal val="#ppt_x+0.4"/>
                                          </p:val>
                                        </p:tav>
                                        <p:tav tm="100000">
                                          <p:val>
                                            <p:strVal val="#ppt_x-0.05"/>
                                          </p:val>
                                        </p:tav>
                                      </p:tavLst>
                                    </p:anim>
                                    <p:anim calcmode="lin" valueType="num">
                                      <p:cBhvr>
                                        <p:cTn id="86" dur="800" decel="100000" fill="hold"/>
                                        <p:tgtEl>
                                          <p:spTgt spid="14"/>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5" grpId="1"/>
      <p:bldP spid="6" grpId="0"/>
      <p:bldP spid="6" grpId="1"/>
      <p:bldP spid="6" grpId="2"/>
      <p:bldP spid="7" grpId="0"/>
      <p:bldP spid="7" grpId="1"/>
      <p:bldP spid="7" grpId="2"/>
      <p:bldP spid="8"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5918" y="2214554"/>
            <a:ext cx="5069529" cy="430887"/>
          </a:xfrm>
          <a:prstGeom prst="rect">
            <a:avLst/>
          </a:prstGeom>
        </p:spPr>
        <p:txBody>
          <a:bodyPr wrap="none">
            <a:spAutoFit/>
          </a:bodyPr>
          <a:lstStyle/>
          <a:p>
            <a:r>
              <a:rPr lang="en-US" sz="2200" dirty="0" smtClean="0">
                <a:latin typeface="Cambria" pitchFamily="18" charset="0"/>
              </a:rPr>
              <a:t>as means for evaluating public attitudes </a:t>
            </a:r>
            <a:endParaRPr lang="fr-FR" sz="2200" dirty="0">
              <a:latin typeface="Cambria" pitchFamily="18" charset="0"/>
            </a:endParaRPr>
          </a:p>
        </p:txBody>
      </p:sp>
      <p:sp>
        <p:nvSpPr>
          <p:cNvPr id="9" name="Rectangle à coins arrondis 8"/>
          <p:cNvSpPr/>
          <p:nvPr/>
        </p:nvSpPr>
        <p:spPr>
          <a:xfrm>
            <a:off x="1214414" y="1142984"/>
            <a:ext cx="6143668"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Cambria" pitchFamily="18" charset="0"/>
              </a:rPr>
              <a:t>The limitations to the use of public opinion polls</a:t>
            </a:r>
            <a:endParaRPr lang="en-US" sz="2200" b="1" dirty="0">
              <a:latin typeface="Cambria" pitchFamily="18" charset="0"/>
            </a:endParaRPr>
          </a:p>
        </p:txBody>
      </p:sp>
      <p:sp>
        <p:nvSpPr>
          <p:cNvPr id="11" name="Rectangle à coins arrondis 10"/>
          <p:cNvSpPr/>
          <p:nvPr/>
        </p:nvSpPr>
        <p:spPr>
          <a:xfrm>
            <a:off x="1000100" y="3429000"/>
            <a:ext cx="6643734" cy="10715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latin typeface="Cambria" pitchFamily="18" charset="0"/>
              </a:rPr>
              <a:t>The misunderstanding of general public advocacy toward the deployment of RES </a:t>
            </a:r>
            <a:endParaRPr lang="fr-FR" sz="2200" dirty="0" smtClean="0">
              <a:latin typeface="Cambria" pitchFamily="18" charset="0"/>
            </a:endParaRPr>
          </a:p>
        </p:txBody>
      </p:sp>
      <p:sp>
        <p:nvSpPr>
          <p:cNvPr id="12" name="Flèche vers le bas 11"/>
          <p:cNvSpPr/>
          <p:nvPr/>
        </p:nvSpPr>
        <p:spPr>
          <a:xfrm>
            <a:off x="4000496" y="278605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71472" y="4945575"/>
            <a:ext cx="8001056" cy="769441"/>
          </a:xfrm>
          <a:prstGeom prst="rect">
            <a:avLst/>
          </a:prstGeom>
        </p:spPr>
        <p:txBody>
          <a:bodyPr wrap="square">
            <a:spAutoFit/>
          </a:bodyPr>
          <a:lstStyle/>
          <a:p>
            <a:pPr algn="ctr"/>
            <a:r>
              <a:rPr lang="en-US" sz="2200" b="1" dirty="0" smtClean="0">
                <a:solidFill>
                  <a:schemeClr val="dk1"/>
                </a:solidFill>
                <a:latin typeface="Cambria" pitchFamily="18" charset="0"/>
              </a:rPr>
              <a:t>Surveys have failed to adequately explain the nature and complexity of public perceptions </a:t>
            </a:r>
            <a:endParaRPr lang="fr-FR" sz="2200" b="1" dirty="0" smtClean="0">
              <a:solidFill>
                <a:schemeClr val="dk1"/>
              </a:solidFill>
              <a:latin typeface="Cambria" pitchFamily="18" charset="0"/>
            </a:endParaRPr>
          </a:p>
        </p:txBody>
      </p:sp>
      <p:sp>
        <p:nvSpPr>
          <p:cNvPr id="14" name="Rectangle 13"/>
          <p:cNvSpPr/>
          <p:nvPr/>
        </p:nvSpPr>
        <p:spPr>
          <a:xfrm>
            <a:off x="799141" y="2212295"/>
            <a:ext cx="7416197" cy="430887"/>
          </a:xfrm>
          <a:prstGeom prst="rect">
            <a:avLst/>
          </a:prstGeom>
        </p:spPr>
        <p:txBody>
          <a:bodyPr wrap="none">
            <a:spAutoFit/>
          </a:bodyPr>
          <a:lstStyle/>
          <a:p>
            <a:r>
              <a:rPr lang="en-US" sz="2200" dirty="0" smtClean="0">
                <a:latin typeface="Cambria" pitchFamily="18" charset="0"/>
              </a:rPr>
              <a:t>Further investigation is needed about beliefs on RE projects </a:t>
            </a:r>
            <a:endParaRPr lang="fr-FR" sz="2200" dirty="0" smtClean="0">
              <a:latin typeface="Cambria" pitchFamily="18" charset="0"/>
            </a:endParaRPr>
          </a:p>
        </p:txBody>
      </p:sp>
      <p:sp>
        <p:nvSpPr>
          <p:cNvPr id="26" name="Espace réservé du numéro de diapositive 25"/>
          <p:cNvSpPr>
            <a:spLocks noGrp="1"/>
          </p:cNvSpPr>
          <p:nvPr>
            <p:ph type="sldNum" sz="quarter" idx="12"/>
          </p:nvPr>
        </p:nvSpPr>
        <p:spPr/>
        <p:txBody>
          <a:bodyPr/>
          <a:lstStyle/>
          <a:p>
            <a:fld id="{8F70E9EF-B4AE-49B3-9F8F-02D4AD3B3D8A}" type="slidenum">
              <a:rPr lang="fr-FR" smtClean="0"/>
              <a:pPr/>
              <a:t>8</a:t>
            </a:fld>
            <a:endParaRPr lang="fr-FR"/>
          </a:p>
        </p:txBody>
      </p:sp>
      <p:sp>
        <p:nvSpPr>
          <p:cNvPr id="28" name="ZoneTexte 27"/>
          <p:cNvSpPr txBox="1"/>
          <p:nvPr/>
        </p:nvSpPr>
        <p:spPr>
          <a:xfrm>
            <a:off x="214314" y="69155"/>
            <a:ext cx="1928794" cy="430887"/>
          </a:xfrm>
          <a:prstGeom prst="rect">
            <a:avLst/>
          </a:prstGeom>
          <a:noFill/>
        </p:spPr>
        <p:txBody>
          <a:bodyPr wrap="square" rtlCol="0">
            <a:spAutoFit/>
          </a:bodyPr>
          <a:lstStyle/>
          <a:p>
            <a:r>
              <a:rPr lang="fr-FR" sz="2200" b="1" i="1" dirty="0" smtClean="0">
                <a:solidFill>
                  <a:schemeClr val="accent1"/>
                </a:solidFill>
                <a:latin typeface="Cambria" pitchFamily="18" charset="0"/>
              </a:rPr>
              <a:t>CHAPTER 1:</a:t>
            </a:r>
            <a:endParaRPr lang="en-US" sz="2200" b="1" i="1" dirty="0">
              <a:solidFill>
                <a:schemeClr val="accent1"/>
              </a:solidFill>
              <a:latin typeface="Cambria" pitchFamily="18" charset="0"/>
            </a:endParaRPr>
          </a:p>
        </p:txBody>
      </p:sp>
      <p:sp>
        <p:nvSpPr>
          <p:cNvPr id="29" name="Rectangle 28"/>
          <p:cNvSpPr/>
          <p:nvPr/>
        </p:nvSpPr>
        <p:spPr>
          <a:xfrm>
            <a:off x="1785918" y="69155"/>
            <a:ext cx="3228384" cy="430887"/>
          </a:xfrm>
          <a:prstGeom prst="rect">
            <a:avLst/>
          </a:prstGeom>
        </p:spPr>
        <p:txBody>
          <a:bodyPr wrap="none">
            <a:spAutoFit/>
          </a:bodyPr>
          <a:lstStyle/>
          <a:p>
            <a:r>
              <a:rPr lang="en-US" sz="2200" b="1" i="1" dirty="0" smtClean="0">
                <a:solidFill>
                  <a:schemeClr val="accent1"/>
                </a:solidFill>
                <a:latin typeface="Cambria" pitchFamily="18" charset="0"/>
              </a:rPr>
              <a:t>Why opposition occurs? </a:t>
            </a:r>
            <a:endParaRPr lang="fr-FR" sz="2200" b="1" i="1" dirty="0" smtClean="0">
              <a:solidFill>
                <a:schemeClr val="accent1"/>
              </a:solidFill>
              <a:latin typeface="Cambria" pitchFamily="18" charset="0"/>
            </a:endParaRPr>
          </a:p>
        </p:txBody>
      </p:sp>
      <p:sp>
        <p:nvSpPr>
          <p:cNvPr id="30" name="Rectangle 29"/>
          <p:cNvSpPr/>
          <p:nvPr/>
        </p:nvSpPr>
        <p:spPr>
          <a:xfrm>
            <a:off x="3357554" y="71414"/>
            <a:ext cx="6000792" cy="769441"/>
          </a:xfrm>
          <a:prstGeom prst="rect">
            <a:avLst/>
          </a:prstGeom>
        </p:spPr>
        <p:txBody>
          <a:bodyPr wrap="square">
            <a:spAutoFit/>
          </a:bodyPr>
          <a:lstStyle/>
          <a:p>
            <a:r>
              <a:rPr lang="en-US" sz="2200" b="1" i="1" dirty="0" smtClean="0">
                <a:solidFill>
                  <a:schemeClr val="accent1"/>
                </a:solidFill>
                <a:latin typeface="Cambria" pitchFamily="18" charset="0"/>
              </a:rPr>
              <a:t>                        Answers from the</a:t>
            </a:r>
          </a:p>
          <a:p>
            <a:r>
              <a:rPr lang="en-US" sz="2200" b="1" i="1" dirty="0" smtClean="0">
                <a:solidFill>
                  <a:schemeClr val="accent1"/>
                </a:solidFill>
                <a:latin typeface="Cambria" pitchFamily="18" charset="0"/>
              </a:rPr>
              <a:t>   perspective of decision-making process   </a:t>
            </a:r>
          </a:p>
        </p:txBody>
      </p:sp>
      <p:sp>
        <p:nvSpPr>
          <p:cNvPr id="31" name="Rectangle 30"/>
          <p:cNvSpPr/>
          <p:nvPr/>
        </p:nvSpPr>
        <p:spPr>
          <a:xfrm>
            <a:off x="3357554" y="2892508"/>
            <a:ext cx="4500594" cy="1107996"/>
          </a:xfrm>
          <a:prstGeom prst="rect">
            <a:avLst/>
          </a:prstGeom>
        </p:spPr>
        <p:txBody>
          <a:bodyPr wrap="square">
            <a:spAutoFit/>
          </a:bodyPr>
          <a:lstStyle/>
          <a:p>
            <a:pPr algn="ctr">
              <a:buFont typeface="Wingdings" pitchFamily="2" charset="2"/>
              <a:buChar char="§"/>
            </a:pPr>
            <a:r>
              <a:rPr lang="en-US" sz="2200" dirty="0" smtClean="0">
                <a:latin typeface="Cambria" pitchFamily="18" charset="0"/>
              </a:rPr>
              <a:t> Justifications for public engagement in the process of decision making</a:t>
            </a:r>
            <a:endParaRPr lang="fr-FR" sz="2200" dirty="0">
              <a:latin typeface="Cambria" pitchFamily="18" charset="0"/>
            </a:endParaRPr>
          </a:p>
        </p:txBody>
      </p:sp>
      <p:sp>
        <p:nvSpPr>
          <p:cNvPr id="32" name="Rectangle à coins arrondis 31"/>
          <p:cNvSpPr/>
          <p:nvPr/>
        </p:nvSpPr>
        <p:spPr>
          <a:xfrm>
            <a:off x="357158" y="2928934"/>
            <a:ext cx="3214710" cy="92869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latin typeface="Cambria" pitchFamily="18" charset="0"/>
              </a:rPr>
              <a:t>The planning literature</a:t>
            </a:r>
            <a:endParaRPr lang="fr-FR" sz="2200" dirty="0">
              <a:latin typeface="Cambria" pitchFamily="18" charset="0"/>
            </a:endParaRPr>
          </a:p>
        </p:txBody>
      </p:sp>
      <p:sp>
        <p:nvSpPr>
          <p:cNvPr id="33" name="Rectangle à coins arrondis 32"/>
          <p:cNvSpPr/>
          <p:nvPr/>
        </p:nvSpPr>
        <p:spPr>
          <a:xfrm>
            <a:off x="357158" y="4214818"/>
            <a:ext cx="3214710" cy="92869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latin typeface="Cambria" pitchFamily="18" charset="0"/>
              </a:rPr>
              <a:t>key conceptual insights from the PUS literature</a:t>
            </a:r>
            <a:endParaRPr lang="fr-FR" sz="2200" dirty="0" smtClean="0">
              <a:latin typeface="Cambria" pitchFamily="18" charset="0"/>
            </a:endParaRPr>
          </a:p>
        </p:txBody>
      </p:sp>
      <p:sp>
        <p:nvSpPr>
          <p:cNvPr id="34" name="Rectangle 33"/>
          <p:cNvSpPr/>
          <p:nvPr/>
        </p:nvSpPr>
        <p:spPr>
          <a:xfrm>
            <a:off x="4214810" y="3000372"/>
            <a:ext cx="1357321" cy="600164"/>
          </a:xfrm>
          <a:prstGeom prst="rect">
            <a:avLst/>
          </a:prstGeom>
        </p:spPr>
        <p:txBody>
          <a:bodyPr wrap="square">
            <a:spAutoFit/>
          </a:bodyPr>
          <a:lstStyle/>
          <a:p>
            <a:pPr>
              <a:lnSpc>
                <a:spcPct val="150000"/>
              </a:lnSpc>
              <a:buFont typeface="Wingdings" pitchFamily="2" charset="2"/>
              <a:buChar char="§"/>
            </a:pPr>
            <a:r>
              <a:rPr lang="fr-FR" sz="2200" dirty="0" smtClean="0"/>
              <a:t> PUS</a:t>
            </a:r>
            <a:endParaRPr lang="fr-FR" sz="2200" dirty="0"/>
          </a:p>
        </p:txBody>
      </p:sp>
      <p:sp>
        <p:nvSpPr>
          <p:cNvPr id="35" name="Rectangle 34"/>
          <p:cNvSpPr/>
          <p:nvPr/>
        </p:nvSpPr>
        <p:spPr>
          <a:xfrm>
            <a:off x="4214810" y="3786190"/>
            <a:ext cx="1212191" cy="430887"/>
          </a:xfrm>
          <a:prstGeom prst="rect">
            <a:avLst/>
          </a:prstGeom>
        </p:spPr>
        <p:txBody>
          <a:bodyPr wrap="none">
            <a:spAutoFit/>
          </a:bodyPr>
          <a:lstStyle/>
          <a:p>
            <a:pPr>
              <a:buFont typeface="Wingdings" pitchFamily="2" charset="2"/>
              <a:buChar char="§"/>
            </a:pPr>
            <a:r>
              <a:rPr lang="fr-FR" sz="2200" dirty="0" smtClean="0"/>
              <a:t> Public</a:t>
            </a:r>
            <a:endParaRPr lang="fr-FR" sz="2200" dirty="0"/>
          </a:p>
        </p:txBody>
      </p:sp>
      <p:sp>
        <p:nvSpPr>
          <p:cNvPr id="36" name="Rectangle 35"/>
          <p:cNvSpPr/>
          <p:nvPr/>
        </p:nvSpPr>
        <p:spPr>
          <a:xfrm>
            <a:off x="4214810" y="4498311"/>
            <a:ext cx="2257349" cy="430887"/>
          </a:xfrm>
          <a:prstGeom prst="rect">
            <a:avLst/>
          </a:prstGeom>
        </p:spPr>
        <p:txBody>
          <a:bodyPr wrap="none">
            <a:spAutoFit/>
          </a:bodyPr>
          <a:lstStyle/>
          <a:p>
            <a:pPr>
              <a:buFont typeface="Wingdings" pitchFamily="2" charset="2"/>
              <a:buChar char="§"/>
            </a:pPr>
            <a:r>
              <a:rPr lang="fr-FR" sz="2200" dirty="0" smtClean="0"/>
              <a:t> Public opinion</a:t>
            </a:r>
            <a:endParaRPr lang="fr-FR" sz="2200" dirty="0"/>
          </a:p>
        </p:txBody>
      </p:sp>
      <p:sp>
        <p:nvSpPr>
          <p:cNvPr id="37" name="Rectangle 36"/>
          <p:cNvSpPr/>
          <p:nvPr/>
        </p:nvSpPr>
        <p:spPr>
          <a:xfrm>
            <a:off x="4214810" y="5197160"/>
            <a:ext cx="4286280" cy="1446550"/>
          </a:xfrm>
          <a:prstGeom prst="rect">
            <a:avLst/>
          </a:prstGeom>
        </p:spPr>
        <p:txBody>
          <a:bodyPr wrap="square">
            <a:spAutoFit/>
          </a:bodyPr>
          <a:lstStyle/>
          <a:p>
            <a:pPr>
              <a:buFont typeface="Wingdings" pitchFamily="2" charset="2"/>
              <a:buChar char="§"/>
            </a:pPr>
            <a:r>
              <a:rPr lang="en-US" sz="2200" dirty="0" smtClean="0"/>
              <a:t> Logic of evolution of PUS: from a deficit model to more participatory approaches of public engagement </a:t>
            </a:r>
            <a:endParaRPr lang="fr-FR" sz="2200" dirty="0"/>
          </a:p>
        </p:txBody>
      </p:sp>
      <p:sp>
        <p:nvSpPr>
          <p:cNvPr id="38" name="Rectangle à coins arrondis 37"/>
          <p:cNvSpPr/>
          <p:nvPr/>
        </p:nvSpPr>
        <p:spPr>
          <a:xfrm>
            <a:off x="357158" y="5572140"/>
            <a:ext cx="3214710" cy="92869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latin typeface="Cambria" pitchFamily="18" charset="0"/>
              </a:rPr>
              <a:t>Public understanding of renewable energy</a:t>
            </a:r>
            <a:endParaRPr lang="fr-FR" sz="2200" dirty="0">
              <a:latin typeface="Cambria" pitchFamily="18" charset="0"/>
            </a:endParaRPr>
          </a:p>
        </p:txBody>
      </p:sp>
      <p:sp>
        <p:nvSpPr>
          <p:cNvPr id="39" name="Rectangle 38"/>
          <p:cNvSpPr/>
          <p:nvPr/>
        </p:nvSpPr>
        <p:spPr>
          <a:xfrm>
            <a:off x="4000496" y="5855633"/>
            <a:ext cx="3874779" cy="430887"/>
          </a:xfrm>
          <a:prstGeom prst="rect">
            <a:avLst/>
          </a:prstGeom>
        </p:spPr>
        <p:txBody>
          <a:bodyPr wrap="none">
            <a:spAutoFit/>
          </a:bodyPr>
          <a:lstStyle/>
          <a:p>
            <a:pPr>
              <a:buFont typeface="Wingdings" pitchFamily="2" charset="2"/>
              <a:buChar char="§"/>
            </a:pPr>
            <a:r>
              <a:rPr lang="fr-FR" sz="2200" dirty="0" smtClean="0"/>
              <a:t> </a:t>
            </a:r>
            <a:r>
              <a:rPr lang="fr-FR" sz="2200" dirty="0" err="1" smtClean="0"/>
              <a:t>Ways</a:t>
            </a:r>
            <a:r>
              <a:rPr lang="fr-FR" sz="2200" dirty="0" smtClean="0"/>
              <a:t> for </a:t>
            </a:r>
            <a:r>
              <a:rPr lang="fr-FR" sz="2200" dirty="0" err="1" smtClean="0"/>
              <a:t>acheiving</a:t>
            </a:r>
            <a:r>
              <a:rPr lang="fr-FR" sz="2200" dirty="0" smtClean="0"/>
              <a:t> PURE</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1" presetClass="entr" presetSubtype="0" fill="hold" grpId="1"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3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800" decel="100000"/>
                                        <p:tgtEl>
                                          <p:spTgt spid="11"/>
                                        </p:tgtEl>
                                      </p:cBhvr>
                                    </p:animEffect>
                                    <p:anim calcmode="lin" valueType="num">
                                      <p:cBhvr>
                                        <p:cTn id="34" dur="800" decel="100000" fill="hold"/>
                                        <p:tgtEl>
                                          <p:spTgt spid="11"/>
                                        </p:tgtEl>
                                        <p:attrNameLst>
                                          <p:attrName>style.rotation</p:attrName>
                                        </p:attrNameLst>
                                      </p:cBhvr>
                                      <p:tavLst>
                                        <p:tav tm="0">
                                          <p:val>
                                            <p:fltVal val="-90"/>
                                          </p:val>
                                        </p:tav>
                                        <p:tav tm="100000">
                                          <p:val>
                                            <p:fltVal val="0"/>
                                          </p:val>
                                        </p:tav>
                                      </p:tavLst>
                                    </p:anim>
                                    <p:anim calcmode="lin" valueType="num">
                                      <p:cBhvr>
                                        <p:cTn id="35" dur="800" decel="100000" fill="hold"/>
                                        <p:tgtEl>
                                          <p:spTgt spid="11"/>
                                        </p:tgtEl>
                                        <p:attrNameLst>
                                          <p:attrName>ppt_x</p:attrName>
                                        </p:attrNameLst>
                                      </p:cBhvr>
                                      <p:tavLst>
                                        <p:tav tm="0">
                                          <p:val>
                                            <p:strVal val="#ppt_x+0.4"/>
                                          </p:val>
                                        </p:tav>
                                        <p:tav tm="100000">
                                          <p:val>
                                            <p:strVal val="#ppt_x-0.05"/>
                                          </p:val>
                                        </p:tav>
                                      </p:tavLst>
                                    </p:anim>
                                    <p:anim calcmode="lin" valueType="num">
                                      <p:cBhvr>
                                        <p:cTn id="36" dur="800" decel="100000" fill="hold"/>
                                        <p:tgtEl>
                                          <p:spTgt spid="1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amond(in)">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64" presetClass="path" presetSubtype="0" accel="50000" decel="50000" fill="hold" grpId="1" nodeType="withEffect">
                                  <p:stCondLst>
                                    <p:cond delay="0"/>
                                  </p:stCondLst>
                                  <p:childTnLst>
                                    <p:animMotion origin="layout" path="M 0 -4.47734E-6 L 0 -0.52867 " pathEditMode="relative" rAng="0" ptsTypes="AA">
                                      <p:cBhvr>
                                        <p:cTn id="55" dur="2000" fill="hold"/>
                                        <p:tgtEl>
                                          <p:spTgt spid="13"/>
                                        </p:tgtEl>
                                        <p:attrNameLst>
                                          <p:attrName>ppt_x</p:attrName>
                                          <p:attrName>ppt_y</p:attrName>
                                        </p:attrNameLst>
                                      </p:cBhvr>
                                      <p:rCtr x="0" y="-264"/>
                                    </p:animMotion>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amond(in)">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800" decel="100000"/>
                                        <p:tgtEl>
                                          <p:spTgt spid="32"/>
                                        </p:tgtEl>
                                      </p:cBhvr>
                                    </p:animEffect>
                                    <p:anim calcmode="lin" valueType="num">
                                      <p:cBhvr>
                                        <p:cTn id="66" dur="800" decel="100000" fill="hold"/>
                                        <p:tgtEl>
                                          <p:spTgt spid="32"/>
                                        </p:tgtEl>
                                        <p:attrNameLst>
                                          <p:attrName>style.rotation</p:attrName>
                                        </p:attrNameLst>
                                      </p:cBhvr>
                                      <p:tavLst>
                                        <p:tav tm="0">
                                          <p:val>
                                            <p:fltVal val="-90"/>
                                          </p:val>
                                        </p:tav>
                                        <p:tav tm="100000">
                                          <p:val>
                                            <p:fltVal val="0"/>
                                          </p:val>
                                        </p:tav>
                                      </p:tavLst>
                                    </p:anim>
                                    <p:anim calcmode="lin" valueType="num">
                                      <p:cBhvr>
                                        <p:cTn id="67" dur="800" decel="100000" fill="hold"/>
                                        <p:tgtEl>
                                          <p:spTgt spid="32"/>
                                        </p:tgtEl>
                                        <p:attrNameLst>
                                          <p:attrName>ppt_x</p:attrName>
                                        </p:attrNameLst>
                                      </p:cBhvr>
                                      <p:tavLst>
                                        <p:tav tm="0">
                                          <p:val>
                                            <p:strVal val="#ppt_x+0.4"/>
                                          </p:val>
                                        </p:tav>
                                        <p:tav tm="100000">
                                          <p:val>
                                            <p:strVal val="#ppt_x-0.05"/>
                                          </p:val>
                                        </p:tav>
                                      </p:tavLst>
                                    </p:anim>
                                    <p:anim calcmode="lin" valueType="num">
                                      <p:cBhvr>
                                        <p:cTn id="68" dur="800" decel="100000" fill="hold"/>
                                        <p:tgtEl>
                                          <p:spTgt spid="32"/>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800" decel="100000"/>
                                        <p:tgtEl>
                                          <p:spTgt spid="31"/>
                                        </p:tgtEl>
                                      </p:cBhvr>
                                    </p:animEffect>
                                    <p:anim calcmode="lin" valueType="num">
                                      <p:cBhvr>
                                        <p:cTn id="76" dur="800" decel="100000" fill="hold"/>
                                        <p:tgtEl>
                                          <p:spTgt spid="31"/>
                                        </p:tgtEl>
                                        <p:attrNameLst>
                                          <p:attrName>style.rotation</p:attrName>
                                        </p:attrNameLst>
                                      </p:cBhvr>
                                      <p:tavLst>
                                        <p:tav tm="0">
                                          <p:val>
                                            <p:fltVal val="-90"/>
                                          </p:val>
                                        </p:tav>
                                        <p:tav tm="100000">
                                          <p:val>
                                            <p:fltVal val="0"/>
                                          </p:val>
                                        </p:tav>
                                      </p:tavLst>
                                    </p:anim>
                                    <p:anim calcmode="lin" valueType="num">
                                      <p:cBhvr>
                                        <p:cTn id="77" dur="800" decel="100000" fill="hold"/>
                                        <p:tgtEl>
                                          <p:spTgt spid="31"/>
                                        </p:tgtEl>
                                        <p:attrNameLst>
                                          <p:attrName>ppt_x</p:attrName>
                                        </p:attrNameLst>
                                      </p:cBhvr>
                                      <p:tavLst>
                                        <p:tav tm="0">
                                          <p:val>
                                            <p:strVal val="#ppt_x+0.4"/>
                                          </p:val>
                                        </p:tav>
                                        <p:tav tm="100000">
                                          <p:val>
                                            <p:strVal val="#ppt_x-0.05"/>
                                          </p:val>
                                        </p:tav>
                                      </p:tavLst>
                                    </p:anim>
                                    <p:anim calcmode="lin" valueType="num">
                                      <p:cBhvr>
                                        <p:cTn id="78" dur="800" decel="100000" fill="hold"/>
                                        <p:tgtEl>
                                          <p:spTgt spid="31"/>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2000" fill="hold"/>
                                        <p:tgtEl>
                                          <p:spTgt spid="29"/>
                                        </p:tgtEl>
                                        <p:attrNameLst>
                                          <p:attrName>ppt_w</p:attrName>
                                        </p:attrNameLst>
                                      </p:cBhvr>
                                      <p:tavLst>
                                        <p:tav tm="0">
                                          <p:val>
                                            <p:fltVal val="0"/>
                                          </p:val>
                                        </p:tav>
                                        <p:tav tm="100000">
                                          <p:val>
                                            <p:strVal val="#ppt_w"/>
                                          </p:val>
                                        </p:tav>
                                      </p:tavLst>
                                    </p:anim>
                                    <p:anim calcmode="lin" valueType="num">
                                      <p:cBhvr>
                                        <p:cTn id="86" dur="2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3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800" decel="100000"/>
                                        <p:tgtEl>
                                          <p:spTgt spid="33"/>
                                        </p:tgtEl>
                                      </p:cBhvr>
                                    </p:animEffect>
                                    <p:anim calcmode="lin" valueType="num">
                                      <p:cBhvr>
                                        <p:cTn id="94" dur="800" decel="100000" fill="hold"/>
                                        <p:tgtEl>
                                          <p:spTgt spid="33"/>
                                        </p:tgtEl>
                                        <p:attrNameLst>
                                          <p:attrName>style.rotation</p:attrName>
                                        </p:attrNameLst>
                                      </p:cBhvr>
                                      <p:tavLst>
                                        <p:tav tm="0">
                                          <p:val>
                                            <p:fltVal val="-90"/>
                                          </p:val>
                                        </p:tav>
                                        <p:tav tm="100000">
                                          <p:val>
                                            <p:fltVal val="0"/>
                                          </p:val>
                                        </p:tav>
                                      </p:tavLst>
                                    </p:anim>
                                    <p:anim calcmode="lin" valueType="num">
                                      <p:cBhvr>
                                        <p:cTn id="95" dur="800" decel="100000" fill="hold"/>
                                        <p:tgtEl>
                                          <p:spTgt spid="33"/>
                                        </p:tgtEl>
                                        <p:attrNameLst>
                                          <p:attrName>ppt_x</p:attrName>
                                        </p:attrNameLst>
                                      </p:cBhvr>
                                      <p:tavLst>
                                        <p:tav tm="0">
                                          <p:val>
                                            <p:strVal val="#ppt_x+0.4"/>
                                          </p:val>
                                        </p:tav>
                                        <p:tav tm="100000">
                                          <p:val>
                                            <p:strVal val="#ppt_x-0.05"/>
                                          </p:val>
                                        </p:tav>
                                      </p:tavLst>
                                    </p:anim>
                                    <p:anim calcmode="lin" valueType="num">
                                      <p:cBhvr>
                                        <p:cTn id="96" dur="800" decel="100000" fill="hold"/>
                                        <p:tgtEl>
                                          <p:spTgt spid="33"/>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99" presetID="30"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800" decel="100000"/>
                                        <p:tgtEl>
                                          <p:spTgt spid="34"/>
                                        </p:tgtEl>
                                      </p:cBhvr>
                                    </p:animEffect>
                                    <p:anim calcmode="lin" valueType="num">
                                      <p:cBhvr>
                                        <p:cTn id="102" dur="800" decel="100000" fill="hold"/>
                                        <p:tgtEl>
                                          <p:spTgt spid="34"/>
                                        </p:tgtEl>
                                        <p:attrNameLst>
                                          <p:attrName>style.rotation</p:attrName>
                                        </p:attrNameLst>
                                      </p:cBhvr>
                                      <p:tavLst>
                                        <p:tav tm="0">
                                          <p:val>
                                            <p:fltVal val="-90"/>
                                          </p:val>
                                        </p:tav>
                                        <p:tav tm="100000">
                                          <p:val>
                                            <p:fltVal val="0"/>
                                          </p:val>
                                        </p:tav>
                                      </p:tavLst>
                                    </p:anim>
                                    <p:anim calcmode="lin" valueType="num">
                                      <p:cBhvr>
                                        <p:cTn id="103" dur="800" decel="100000" fill="hold"/>
                                        <p:tgtEl>
                                          <p:spTgt spid="34"/>
                                        </p:tgtEl>
                                        <p:attrNameLst>
                                          <p:attrName>ppt_x</p:attrName>
                                        </p:attrNameLst>
                                      </p:cBhvr>
                                      <p:tavLst>
                                        <p:tav tm="0">
                                          <p:val>
                                            <p:strVal val="#ppt_x+0.4"/>
                                          </p:val>
                                        </p:tav>
                                        <p:tav tm="100000">
                                          <p:val>
                                            <p:strVal val="#ppt_x-0.05"/>
                                          </p:val>
                                        </p:tav>
                                      </p:tavLst>
                                    </p:anim>
                                    <p:anim calcmode="lin" valueType="num">
                                      <p:cBhvr>
                                        <p:cTn id="104" dur="800" decel="100000" fill="hold"/>
                                        <p:tgtEl>
                                          <p:spTgt spid="34"/>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07" presetID="3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800" decel="100000"/>
                                        <p:tgtEl>
                                          <p:spTgt spid="35"/>
                                        </p:tgtEl>
                                      </p:cBhvr>
                                    </p:animEffect>
                                    <p:anim calcmode="lin" valueType="num">
                                      <p:cBhvr>
                                        <p:cTn id="110" dur="800" decel="100000" fill="hold"/>
                                        <p:tgtEl>
                                          <p:spTgt spid="35"/>
                                        </p:tgtEl>
                                        <p:attrNameLst>
                                          <p:attrName>style.rotation</p:attrName>
                                        </p:attrNameLst>
                                      </p:cBhvr>
                                      <p:tavLst>
                                        <p:tav tm="0">
                                          <p:val>
                                            <p:fltVal val="-90"/>
                                          </p:val>
                                        </p:tav>
                                        <p:tav tm="100000">
                                          <p:val>
                                            <p:fltVal val="0"/>
                                          </p:val>
                                        </p:tav>
                                      </p:tavLst>
                                    </p:anim>
                                    <p:anim calcmode="lin" valueType="num">
                                      <p:cBhvr>
                                        <p:cTn id="111" dur="800" decel="100000" fill="hold"/>
                                        <p:tgtEl>
                                          <p:spTgt spid="35"/>
                                        </p:tgtEl>
                                        <p:attrNameLst>
                                          <p:attrName>ppt_x</p:attrName>
                                        </p:attrNameLst>
                                      </p:cBhvr>
                                      <p:tavLst>
                                        <p:tav tm="0">
                                          <p:val>
                                            <p:strVal val="#ppt_x+0.4"/>
                                          </p:val>
                                        </p:tav>
                                        <p:tav tm="100000">
                                          <p:val>
                                            <p:strVal val="#ppt_x-0.05"/>
                                          </p:val>
                                        </p:tav>
                                      </p:tavLst>
                                    </p:anim>
                                    <p:anim calcmode="lin" valueType="num">
                                      <p:cBhvr>
                                        <p:cTn id="112" dur="800" decel="100000" fill="hold"/>
                                        <p:tgtEl>
                                          <p:spTgt spid="35"/>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115" presetID="3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800" decel="100000"/>
                                        <p:tgtEl>
                                          <p:spTgt spid="36"/>
                                        </p:tgtEl>
                                      </p:cBhvr>
                                    </p:animEffect>
                                    <p:anim calcmode="lin" valueType="num">
                                      <p:cBhvr>
                                        <p:cTn id="118" dur="800" decel="100000" fill="hold"/>
                                        <p:tgtEl>
                                          <p:spTgt spid="36"/>
                                        </p:tgtEl>
                                        <p:attrNameLst>
                                          <p:attrName>style.rotation</p:attrName>
                                        </p:attrNameLst>
                                      </p:cBhvr>
                                      <p:tavLst>
                                        <p:tav tm="0">
                                          <p:val>
                                            <p:fltVal val="-90"/>
                                          </p:val>
                                        </p:tav>
                                        <p:tav tm="100000">
                                          <p:val>
                                            <p:fltVal val="0"/>
                                          </p:val>
                                        </p:tav>
                                      </p:tavLst>
                                    </p:anim>
                                    <p:anim calcmode="lin" valueType="num">
                                      <p:cBhvr>
                                        <p:cTn id="119" dur="800" decel="100000" fill="hold"/>
                                        <p:tgtEl>
                                          <p:spTgt spid="36"/>
                                        </p:tgtEl>
                                        <p:attrNameLst>
                                          <p:attrName>ppt_x</p:attrName>
                                        </p:attrNameLst>
                                      </p:cBhvr>
                                      <p:tavLst>
                                        <p:tav tm="0">
                                          <p:val>
                                            <p:strVal val="#ppt_x+0.4"/>
                                          </p:val>
                                        </p:tav>
                                        <p:tav tm="100000">
                                          <p:val>
                                            <p:strVal val="#ppt_x-0.05"/>
                                          </p:val>
                                        </p:tav>
                                      </p:tavLst>
                                    </p:anim>
                                    <p:anim calcmode="lin" valueType="num">
                                      <p:cBhvr>
                                        <p:cTn id="120" dur="800" decel="100000" fill="hold"/>
                                        <p:tgtEl>
                                          <p:spTgt spid="36"/>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123" presetID="30"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800" decel="100000"/>
                                        <p:tgtEl>
                                          <p:spTgt spid="37"/>
                                        </p:tgtEl>
                                      </p:cBhvr>
                                    </p:animEffect>
                                    <p:anim calcmode="lin" valueType="num">
                                      <p:cBhvr>
                                        <p:cTn id="126" dur="800" decel="100000" fill="hold"/>
                                        <p:tgtEl>
                                          <p:spTgt spid="37"/>
                                        </p:tgtEl>
                                        <p:attrNameLst>
                                          <p:attrName>style.rotation</p:attrName>
                                        </p:attrNameLst>
                                      </p:cBhvr>
                                      <p:tavLst>
                                        <p:tav tm="0">
                                          <p:val>
                                            <p:fltVal val="-90"/>
                                          </p:val>
                                        </p:tav>
                                        <p:tav tm="100000">
                                          <p:val>
                                            <p:fltVal val="0"/>
                                          </p:val>
                                        </p:tav>
                                      </p:tavLst>
                                    </p:anim>
                                    <p:anim calcmode="lin" valueType="num">
                                      <p:cBhvr>
                                        <p:cTn id="127" dur="800" decel="100000" fill="hold"/>
                                        <p:tgtEl>
                                          <p:spTgt spid="37"/>
                                        </p:tgtEl>
                                        <p:attrNameLst>
                                          <p:attrName>ppt_x</p:attrName>
                                        </p:attrNameLst>
                                      </p:cBhvr>
                                      <p:tavLst>
                                        <p:tav tm="0">
                                          <p:val>
                                            <p:strVal val="#ppt_x+0.4"/>
                                          </p:val>
                                        </p:tav>
                                        <p:tav tm="100000">
                                          <p:val>
                                            <p:strVal val="#ppt_x-0.05"/>
                                          </p:val>
                                        </p:tav>
                                      </p:tavLst>
                                    </p:anim>
                                    <p:anim calcmode="lin" valueType="num">
                                      <p:cBhvr>
                                        <p:cTn id="128" dur="800" decel="100000" fill="hold"/>
                                        <p:tgtEl>
                                          <p:spTgt spid="37"/>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3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5"/>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6"/>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7"/>
                                        </p:tgtEl>
                                        <p:attrNameLst>
                                          <p:attrName>style.visibility</p:attrName>
                                        </p:attrNameLst>
                                      </p:cBhvr>
                                      <p:to>
                                        <p:strVal val="hidden"/>
                                      </p:to>
                                    </p:set>
                                  </p:childTnLst>
                                </p:cTn>
                              </p:par>
                              <p:par>
                                <p:cTn id="141" presetID="30" presetClass="entr" presetSubtype="0"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800" decel="100000"/>
                                        <p:tgtEl>
                                          <p:spTgt spid="38"/>
                                        </p:tgtEl>
                                      </p:cBhvr>
                                    </p:animEffect>
                                    <p:anim calcmode="lin" valueType="num">
                                      <p:cBhvr>
                                        <p:cTn id="144" dur="800" decel="100000" fill="hold"/>
                                        <p:tgtEl>
                                          <p:spTgt spid="38"/>
                                        </p:tgtEl>
                                        <p:attrNameLst>
                                          <p:attrName>style.rotation</p:attrName>
                                        </p:attrNameLst>
                                      </p:cBhvr>
                                      <p:tavLst>
                                        <p:tav tm="0">
                                          <p:val>
                                            <p:fltVal val="-90"/>
                                          </p:val>
                                        </p:tav>
                                        <p:tav tm="100000">
                                          <p:val>
                                            <p:fltVal val="0"/>
                                          </p:val>
                                        </p:tav>
                                      </p:tavLst>
                                    </p:anim>
                                    <p:anim calcmode="lin" valueType="num">
                                      <p:cBhvr>
                                        <p:cTn id="145" dur="800" decel="100000" fill="hold"/>
                                        <p:tgtEl>
                                          <p:spTgt spid="38"/>
                                        </p:tgtEl>
                                        <p:attrNameLst>
                                          <p:attrName>ppt_x</p:attrName>
                                        </p:attrNameLst>
                                      </p:cBhvr>
                                      <p:tavLst>
                                        <p:tav tm="0">
                                          <p:val>
                                            <p:strVal val="#ppt_x+0.4"/>
                                          </p:val>
                                        </p:tav>
                                        <p:tav tm="100000">
                                          <p:val>
                                            <p:strVal val="#ppt_x-0.05"/>
                                          </p:val>
                                        </p:tav>
                                      </p:tavLst>
                                    </p:anim>
                                    <p:anim calcmode="lin" valueType="num">
                                      <p:cBhvr>
                                        <p:cTn id="146" dur="800" decel="100000" fill="hold"/>
                                        <p:tgtEl>
                                          <p:spTgt spid="38"/>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30" presetClass="entr" presetSubtype="0" fill="hold" grpId="0" nodeType="click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fade">
                                      <p:cBhvr>
                                        <p:cTn id="153" dur="800" decel="100000"/>
                                        <p:tgtEl>
                                          <p:spTgt spid="39"/>
                                        </p:tgtEl>
                                      </p:cBhvr>
                                    </p:animEffect>
                                    <p:anim calcmode="lin" valueType="num">
                                      <p:cBhvr>
                                        <p:cTn id="154" dur="800" decel="100000" fill="hold"/>
                                        <p:tgtEl>
                                          <p:spTgt spid="39"/>
                                        </p:tgtEl>
                                        <p:attrNameLst>
                                          <p:attrName>style.rotation</p:attrName>
                                        </p:attrNameLst>
                                      </p:cBhvr>
                                      <p:tavLst>
                                        <p:tav tm="0">
                                          <p:val>
                                            <p:fltVal val="-90"/>
                                          </p:val>
                                        </p:tav>
                                        <p:tav tm="100000">
                                          <p:val>
                                            <p:fltVal val="0"/>
                                          </p:val>
                                        </p:tav>
                                      </p:tavLst>
                                    </p:anim>
                                    <p:anim calcmode="lin" valueType="num">
                                      <p:cBhvr>
                                        <p:cTn id="155" dur="800" decel="100000" fill="hold"/>
                                        <p:tgtEl>
                                          <p:spTgt spid="39"/>
                                        </p:tgtEl>
                                        <p:attrNameLst>
                                          <p:attrName>ppt_x</p:attrName>
                                        </p:attrNameLst>
                                      </p:cBhvr>
                                      <p:tavLst>
                                        <p:tav tm="0">
                                          <p:val>
                                            <p:strVal val="#ppt_x+0.4"/>
                                          </p:val>
                                        </p:tav>
                                        <p:tav tm="100000">
                                          <p:val>
                                            <p:strVal val="#ppt_x-0.05"/>
                                          </p:val>
                                        </p:tav>
                                      </p:tavLst>
                                    </p:anim>
                                    <p:anim calcmode="lin" valueType="num">
                                      <p:cBhvr>
                                        <p:cTn id="156" dur="800" decel="100000" fill="hold"/>
                                        <p:tgtEl>
                                          <p:spTgt spid="39"/>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animBg="1"/>
      <p:bldP spid="9" grpId="1" animBg="1"/>
      <p:bldP spid="11" grpId="0" animBg="1"/>
      <p:bldP spid="11" grpId="1" animBg="1"/>
      <p:bldP spid="12" grpId="0" animBg="1"/>
      <p:bldP spid="12" grpId="1" animBg="1"/>
      <p:bldP spid="13" grpId="0"/>
      <p:bldP spid="13" grpId="1"/>
      <p:bldP spid="14" grpId="0"/>
      <p:bldP spid="29" grpId="0"/>
      <p:bldP spid="29" grpId="1"/>
      <p:bldP spid="31" grpId="0"/>
      <p:bldP spid="31" grpId="1"/>
      <p:bldP spid="32" grpId="0" animBg="1"/>
      <p:bldP spid="33" grpId="0" animBg="1"/>
      <p:bldP spid="34" grpId="0"/>
      <p:bldP spid="34" grpId="1"/>
      <p:bldP spid="35" grpId="0"/>
      <p:bldP spid="35" grpId="1"/>
      <p:bldP spid="36" grpId="0"/>
      <p:bldP spid="36" grpId="1"/>
      <p:bldP spid="37" grpId="0"/>
      <p:bldP spid="37" grpId="1"/>
      <p:bldP spid="38"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F70E9EF-B4AE-49B3-9F8F-02D4AD3B3D8A}" type="slidenum">
              <a:rPr lang="fr-FR" smtClean="0"/>
              <a:pPr/>
              <a:t>9</a:t>
            </a:fld>
            <a:endParaRPr lang="fr-FR"/>
          </a:p>
        </p:txBody>
      </p:sp>
      <p:sp>
        <p:nvSpPr>
          <p:cNvPr id="3" name="ZoneTexte 2"/>
          <p:cNvSpPr txBox="1"/>
          <p:nvPr/>
        </p:nvSpPr>
        <p:spPr>
          <a:xfrm>
            <a:off x="142844" y="69155"/>
            <a:ext cx="8643998" cy="769441"/>
          </a:xfrm>
          <a:prstGeom prst="rect">
            <a:avLst/>
          </a:prstGeom>
          <a:noFill/>
        </p:spPr>
        <p:txBody>
          <a:bodyPr wrap="square" rtlCol="0">
            <a:spAutoFit/>
          </a:bodyPr>
          <a:lstStyle/>
          <a:p>
            <a:r>
              <a:rPr lang="fr-FR" sz="2200" b="1" i="1" dirty="0" smtClean="0">
                <a:solidFill>
                  <a:schemeClr val="accent1"/>
                </a:solidFill>
                <a:latin typeface="Cambria" pitchFamily="18" charset="0"/>
              </a:rPr>
              <a:t>CHAPTER 2: </a:t>
            </a:r>
            <a:r>
              <a:rPr lang="en-US" sz="2200" b="1" i="1" dirty="0" smtClean="0">
                <a:solidFill>
                  <a:schemeClr val="accent1"/>
                </a:solidFill>
                <a:latin typeface="Cambria" pitchFamily="18" charset="0"/>
              </a:rPr>
              <a:t>Why opposition occurs? Answers from the  </a:t>
            </a:r>
          </a:p>
          <a:p>
            <a:r>
              <a:rPr lang="en-US" sz="2200" b="1" i="1" dirty="0" smtClean="0">
                <a:solidFill>
                  <a:schemeClr val="accent1"/>
                </a:solidFill>
                <a:latin typeface="Cambria" pitchFamily="18" charset="0"/>
              </a:rPr>
              <a:t>                                                        perspective of outcomes of development</a:t>
            </a:r>
            <a:endParaRPr lang="en-US" sz="2200" b="1" i="1" dirty="0">
              <a:solidFill>
                <a:schemeClr val="accent1"/>
              </a:solidFill>
              <a:latin typeface="Cambria" pitchFamily="18" charset="0"/>
            </a:endParaRPr>
          </a:p>
        </p:txBody>
      </p:sp>
      <p:pic>
        <p:nvPicPr>
          <p:cNvPr id="35842" name="Picture 2" descr="C:\Users\client\Desktop\p191fig3.gif"/>
          <p:cNvPicPr>
            <a:picLocks noChangeAspect="1" noChangeArrowheads="1"/>
          </p:cNvPicPr>
          <p:nvPr/>
        </p:nvPicPr>
        <p:blipFill>
          <a:blip r:embed="rId2" cstate="print"/>
          <a:srcRect t="12000" b="24000"/>
          <a:stretch>
            <a:fillRect/>
          </a:stretch>
        </p:blipFill>
        <p:spPr bwMode="auto">
          <a:xfrm>
            <a:off x="1071538" y="1214422"/>
            <a:ext cx="6858048" cy="1143008"/>
          </a:xfrm>
          <a:prstGeom prst="rect">
            <a:avLst/>
          </a:prstGeom>
          <a:noFill/>
        </p:spPr>
      </p:pic>
      <p:pic>
        <p:nvPicPr>
          <p:cNvPr id="35844" name="Picture 4"/>
          <p:cNvPicPr>
            <a:picLocks noChangeAspect="1" noChangeArrowheads="1"/>
          </p:cNvPicPr>
          <p:nvPr/>
        </p:nvPicPr>
        <p:blipFill>
          <a:blip r:embed="rId3" cstate="print"/>
          <a:srcRect l="24194" t="37305" r="25842" b="23632"/>
          <a:stretch>
            <a:fillRect/>
          </a:stretch>
        </p:blipFill>
        <p:spPr bwMode="auto">
          <a:xfrm>
            <a:off x="214282" y="3534135"/>
            <a:ext cx="8501122" cy="3181013"/>
          </a:xfrm>
          <a:prstGeom prst="rect">
            <a:avLst/>
          </a:prstGeom>
          <a:noFill/>
          <a:ln w="9525">
            <a:noFill/>
            <a:miter lim="800000"/>
            <a:headEnd/>
            <a:tailEnd/>
          </a:ln>
          <a:effectLst/>
        </p:spPr>
      </p:pic>
      <p:sp>
        <p:nvSpPr>
          <p:cNvPr id="7" name="ZoneTexte 6"/>
          <p:cNvSpPr txBox="1"/>
          <p:nvPr/>
        </p:nvSpPr>
        <p:spPr>
          <a:xfrm>
            <a:off x="3000364" y="2714620"/>
            <a:ext cx="3000396" cy="430887"/>
          </a:xfrm>
          <a:prstGeom prst="rect">
            <a:avLst/>
          </a:prstGeom>
          <a:noFill/>
        </p:spPr>
        <p:txBody>
          <a:bodyPr wrap="square" rtlCol="0">
            <a:spAutoFit/>
          </a:bodyPr>
          <a:lstStyle/>
          <a:p>
            <a:r>
              <a:rPr lang="en-US" sz="2200" dirty="0" smtClean="0">
                <a:latin typeface="Cambria" pitchFamily="18" charset="0"/>
              </a:rPr>
              <a:t>Combination between</a:t>
            </a:r>
            <a:endParaRPr lang="en-US" sz="2200" dirty="0">
              <a:latin typeface="Cambria" pitchFamily="18" charset="0"/>
            </a:endParaRPr>
          </a:p>
        </p:txBody>
      </p:sp>
      <p:sp>
        <p:nvSpPr>
          <p:cNvPr id="8" name="Rectangle 7"/>
          <p:cNvSpPr/>
          <p:nvPr/>
        </p:nvSpPr>
        <p:spPr>
          <a:xfrm>
            <a:off x="6572264" y="3571876"/>
            <a:ext cx="2173608" cy="338554"/>
          </a:xfrm>
          <a:prstGeom prst="rect">
            <a:avLst/>
          </a:prstGeom>
        </p:spPr>
        <p:txBody>
          <a:bodyPr wrap="none">
            <a:spAutoFit/>
          </a:bodyPr>
          <a:lstStyle/>
          <a:p>
            <a:r>
              <a:rPr lang="en-US" sz="1600" dirty="0" smtClean="0">
                <a:solidFill>
                  <a:schemeClr val="accent5">
                    <a:lumMod val="75000"/>
                  </a:schemeClr>
                </a:solidFill>
                <a:latin typeface="Cambria" pitchFamily="18" charset="0"/>
              </a:rPr>
              <a:t>Devine-Wright (2009)</a:t>
            </a:r>
            <a:endParaRPr lang="fr-FR" sz="1600" dirty="0" smtClean="0">
              <a:solidFill>
                <a:schemeClr val="accent5">
                  <a:lumMod val="75000"/>
                </a:schemeClr>
              </a:solidFill>
              <a:latin typeface="Cambria" pitchFamily="18" charset="0"/>
            </a:endParaRPr>
          </a:p>
        </p:txBody>
      </p:sp>
      <p:sp>
        <p:nvSpPr>
          <p:cNvPr id="9" name="Rectangle 8"/>
          <p:cNvSpPr/>
          <p:nvPr/>
        </p:nvSpPr>
        <p:spPr>
          <a:xfrm>
            <a:off x="7000892" y="2071678"/>
            <a:ext cx="1588576" cy="338554"/>
          </a:xfrm>
          <a:prstGeom prst="rect">
            <a:avLst/>
          </a:prstGeom>
        </p:spPr>
        <p:txBody>
          <a:bodyPr wrap="none">
            <a:spAutoFit/>
          </a:bodyPr>
          <a:lstStyle/>
          <a:p>
            <a:r>
              <a:rPr lang="en-US" sz="1600" dirty="0" smtClean="0">
                <a:solidFill>
                  <a:schemeClr val="accent5">
                    <a:lumMod val="75000"/>
                  </a:schemeClr>
                </a:solidFill>
                <a:latin typeface="Cambria" pitchFamily="18" charset="0"/>
              </a:rPr>
              <a:t>McGrath (1964)</a:t>
            </a:r>
            <a:endParaRPr lang="fr-FR" sz="1600" dirty="0" smtClean="0">
              <a:solidFill>
                <a:schemeClr val="accent5">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fade">
                                      <p:cBhvr>
                                        <p:cTn id="16" dur="1600" decel="100000"/>
                                        <p:tgtEl>
                                          <p:spTgt spid="35842"/>
                                        </p:tgtEl>
                                      </p:cBhvr>
                                    </p:animEffect>
                                    <p:anim calcmode="lin" valueType="num">
                                      <p:cBhvr>
                                        <p:cTn id="17" dur="1600" decel="100000" fill="hold"/>
                                        <p:tgtEl>
                                          <p:spTgt spid="35842"/>
                                        </p:tgtEl>
                                        <p:attrNameLst>
                                          <p:attrName>style.rotation</p:attrName>
                                        </p:attrNameLst>
                                      </p:cBhvr>
                                      <p:tavLst>
                                        <p:tav tm="0">
                                          <p:val>
                                            <p:fltVal val="-90"/>
                                          </p:val>
                                        </p:tav>
                                        <p:tav tm="100000">
                                          <p:val>
                                            <p:fltVal val="0"/>
                                          </p:val>
                                        </p:tav>
                                      </p:tavLst>
                                    </p:anim>
                                    <p:anim calcmode="lin" valueType="num">
                                      <p:cBhvr>
                                        <p:cTn id="18" dur="1600" decel="100000" fill="hold"/>
                                        <p:tgtEl>
                                          <p:spTgt spid="35842"/>
                                        </p:tgtEl>
                                        <p:attrNameLst>
                                          <p:attrName>ppt_x</p:attrName>
                                        </p:attrNameLst>
                                      </p:cBhvr>
                                      <p:tavLst>
                                        <p:tav tm="0">
                                          <p:val>
                                            <p:strVal val="#ppt_x+0.4"/>
                                          </p:val>
                                        </p:tav>
                                        <p:tav tm="100000">
                                          <p:val>
                                            <p:strVal val="#ppt_x-0.05"/>
                                          </p:val>
                                        </p:tav>
                                      </p:tavLst>
                                    </p:anim>
                                    <p:anim calcmode="lin" valueType="num">
                                      <p:cBhvr>
                                        <p:cTn id="19" dur="1600" decel="100000" fill="hold"/>
                                        <p:tgtEl>
                                          <p:spTgt spid="35842"/>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35842"/>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35842"/>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35844"/>
                                        </p:tgtEl>
                                        <p:attrNameLst>
                                          <p:attrName>style.visibility</p:attrName>
                                        </p:attrNameLst>
                                      </p:cBhvr>
                                      <p:to>
                                        <p:strVal val="visible"/>
                                      </p:to>
                                    </p:set>
                                    <p:animEffect transition="in" filter="fade">
                                      <p:cBhvr>
                                        <p:cTn id="34" dur="1600" decel="100000"/>
                                        <p:tgtEl>
                                          <p:spTgt spid="35844"/>
                                        </p:tgtEl>
                                      </p:cBhvr>
                                    </p:animEffect>
                                    <p:anim calcmode="lin" valueType="num">
                                      <p:cBhvr>
                                        <p:cTn id="35" dur="1600" decel="100000" fill="hold"/>
                                        <p:tgtEl>
                                          <p:spTgt spid="35844"/>
                                        </p:tgtEl>
                                        <p:attrNameLst>
                                          <p:attrName>style.rotation</p:attrName>
                                        </p:attrNameLst>
                                      </p:cBhvr>
                                      <p:tavLst>
                                        <p:tav tm="0">
                                          <p:val>
                                            <p:fltVal val="-90"/>
                                          </p:val>
                                        </p:tav>
                                        <p:tav tm="100000">
                                          <p:val>
                                            <p:fltVal val="0"/>
                                          </p:val>
                                        </p:tav>
                                      </p:tavLst>
                                    </p:anim>
                                    <p:anim calcmode="lin" valueType="num">
                                      <p:cBhvr>
                                        <p:cTn id="36" dur="1600" decel="100000" fill="hold"/>
                                        <p:tgtEl>
                                          <p:spTgt spid="35844"/>
                                        </p:tgtEl>
                                        <p:attrNameLst>
                                          <p:attrName>ppt_x</p:attrName>
                                        </p:attrNameLst>
                                      </p:cBhvr>
                                      <p:tavLst>
                                        <p:tav tm="0">
                                          <p:val>
                                            <p:strVal val="#ppt_x+0.4"/>
                                          </p:val>
                                        </p:tav>
                                        <p:tav tm="100000">
                                          <p:val>
                                            <p:strVal val="#ppt_x-0.05"/>
                                          </p:val>
                                        </p:tav>
                                      </p:tavLst>
                                    </p:anim>
                                    <p:anim calcmode="lin" valueType="num">
                                      <p:cBhvr>
                                        <p:cTn id="37" dur="1600" decel="100000" fill="hold"/>
                                        <p:tgtEl>
                                          <p:spTgt spid="35844"/>
                                        </p:tgtEl>
                                        <p:attrNameLst>
                                          <p:attrName>ppt_y</p:attrName>
                                        </p:attrNameLst>
                                      </p:cBhvr>
                                      <p:tavLst>
                                        <p:tav tm="0">
                                          <p:val>
                                            <p:strVal val="#ppt_y-0.4"/>
                                          </p:val>
                                        </p:tav>
                                        <p:tav tm="100000">
                                          <p:val>
                                            <p:strVal val="#ppt_y+0.1"/>
                                          </p:val>
                                        </p:tav>
                                      </p:tavLst>
                                    </p:anim>
                                    <p:anim calcmode="lin" valueType="num">
                                      <p:cBhvr>
                                        <p:cTn id="38" dur="400" accel="100000" fill="hold">
                                          <p:stCondLst>
                                            <p:cond delay="1600"/>
                                          </p:stCondLst>
                                        </p:cTn>
                                        <p:tgtEl>
                                          <p:spTgt spid="35844"/>
                                        </p:tgtEl>
                                        <p:attrNameLst>
                                          <p:attrName>ppt_x</p:attrName>
                                        </p:attrNameLst>
                                      </p:cBhvr>
                                      <p:tavLst>
                                        <p:tav tm="0">
                                          <p:val>
                                            <p:strVal val="#ppt_x-0.05"/>
                                          </p:val>
                                        </p:tav>
                                        <p:tav tm="100000">
                                          <p:val>
                                            <p:strVal val="#ppt_x"/>
                                          </p:val>
                                        </p:tav>
                                      </p:tavLst>
                                    </p:anim>
                                    <p:anim calcmode="lin" valueType="num">
                                      <p:cBhvr>
                                        <p:cTn id="39" dur="400" accel="100000" fill="hold">
                                          <p:stCondLst>
                                            <p:cond delay="1600"/>
                                          </p:stCondLst>
                                        </p:cTn>
                                        <p:tgtEl>
                                          <p:spTgt spid="35844"/>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3">
      <a:dk1>
        <a:sysClr val="windowText" lastClr="000000"/>
      </a:dk1>
      <a:lt1>
        <a:sysClr val="window" lastClr="FFFFFF"/>
      </a:lt1>
      <a:dk2>
        <a:srgbClr val="FFFFFF"/>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4977</TotalTime>
  <Words>1665</Words>
  <Application>Microsoft Office PowerPoint</Application>
  <PresentationFormat>Affichage à l'écran (4:3)</PresentationFormat>
  <Paragraphs>371</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Oriel</vt:lpstr>
      <vt:lpstr>Beyond Nimbyism-the role of place attachment in explaining public responses toward the implementation of renewable energy projects: a wind energy case study</vt:lpstr>
      <vt:lpstr>Outline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Nimbyism: the role of Place attachment in explaining public responses toward the implementation of renewable energy projects: a wind energy case study</dc:title>
  <dc:creator>client</dc:creator>
  <cp:lastModifiedBy>hp</cp:lastModifiedBy>
  <cp:revision>341</cp:revision>
  <dcterms:created xsi:type="dcterms:W3CDTF">2014-02-26T09:21:29Z</dcterms:created>
  <dcterms:modified xsi:type="dcterms:W3CDTF">2015-06-11T03:12:35Z</dcterms:modified>
</cp:coreProperties>
</file>