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0"/>
  </p:notesMasterIdLst>
  <p:handoutMasterIdLst>
    <p:handoutMasterId r:id="rId21"/>
  </p:handoutMasterIdLst>
  <p:sldIdLst>
    <p:sldId id="295" r:id="rId2"/>
    <p:sldId id="257" r:id="rId3"/>
    <p:sldId id="264" r:id="rId4"/>
    <p:sldId id="258" r:id="rId5"/>
    <p:sldId id="285" r:id="rId6"/>
    <p:sldId id="260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75" r:id="rId18"/>
    <p:sldId id="276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75" autoAdjust="0"/>
  </p:normalViewPr>
  <p:slideViewPr>
    <p:cSldViewPr>
      <p:cViewPr>
        <p:scale>
          <a:sx n="50" d="100"/>
          <a:sy n="50" d="100"/>
        </p:scale>
        <p:origin x="-10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38F2-8298-42D7-8502-2A339FF4067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C62F0-064C-4FC0-8C5E-14EC1C112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69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3A68-C2AA-412B-BF55-8CCBE7B572CA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8FD53-6F17-4002-95DD-6D5683ACC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9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File:TU Muenchen Logo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26" y="4243212"/>
            <a:ext cx="2252043" cy="7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522027" y="26272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Germans vs. Others on Environmental Issues. </a:t>
            </a: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different and how similar are they?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53069" y="685800"/>
            <a:ext cx="7467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Biannual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Business@Anadolu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Conference</a:t>
            </a:r>
          </a:p>
        </p:txBody>
      </p:sp>
      <p:sp>
        <p:nvSpPr>
          <p:cNvPr id="9" name="Rechteck 8"/>
          <p:cNvSpPr/>
          <p:nvPr/>
        </p:nvSpPr>
        <p:spPr>
          <a:xfrm>
            <a:off x="3581400" y="3804642"/>
            <a:ext cx="1645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Hristo Kutin</a:t>
            </a:r>
          </a:p>
          <a:p>
            <a:pPr algn="ctr"/>
            <a:r>
              <a:rPr lang="de-DE" dirty="0" smtClean="0"/>
              <a:t>Elif </a:t>
            </a:r>
            <a:r>
              <a:rPr lang="de-DE" dirty="0" err="1" smtClean="0"/>
              <a:t>Kocagöz</a:t>
            </a:r>
            <a:endParaRPr lang="de-DE" dirty="0"/>
          </a:p>
        </p:txBody>
      </p:sp>
      <p:sp>
        <p:nvSpPr>
          <p:cNvPr id="11" name="AutoShape 2" descr="Bildergebnis für fau erlange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4" descr="Bildergebnis für fau erlangen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4" name="Gerade Verbindung 13"/>
          <p:cNvCxnSpPr/>
          <p:nvPr/>
        </p:nvCxnSpPr>
        <p:spPr>
          <a:xfrm>
            <a:off x="8620333" y="3945086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June2015,  Rixos, Eskisehir, Turkey</a:t>
            </a:r>
            <a:endParaRPr lang="de-DE" sz="1200" i="1" dirty="0"/>
          </a:p>
        </p:txBody>
      </p:sp>
      <p:sp>
        <p:nvSpPr>
          <p:cNvPr id="15" name="AutoShape 8" descr="Bildergebnis für fau logo transparent"/>
          <p:cNvSpPr>
            <a:spLocks noChangeAspect="1" noChangeArrowheads="1"/>
          </p:cNvSpPr>
          <p:nvPr/>
        </p:nvSpPr>
        <p:spPr bwMode="auto">
          <a:xfrm>
            <a:off x="155575" y="-411163"/>
            <a:ext cx="31527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10" descr="Bildergebnis für fau logo transparent"/>
          <p:cNvSpPr>
            <a:spLocks noChangeAspect="1" noChangeArrowheads="1"/>
          </p:cNvSpPr>
          <p:nvPr/>
        </p:nvSpPr>
        <p:spPr bwMode="auto">
          <a:xfrm>
            <a:off x="307975" y="-258763"/>
            <a:ext cx="31527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AutoShape 12" descr="Bildergebnis für fau logo transpar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326" name="Picture 14" descr="http://fcstpauli-open.de/fileadmin/templates/yaml/css/img/logos/fau/fau-logo-transparenz-16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10" y="5137430"/>
            <a:ext cx="2627208" cy="86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Anadolu Üniversite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1" y="290983"/>
            <a:ext cx="1647317" cy="42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http://www.pazarlama.org.tr/sbau-2015/uploads/images/ppadlogoa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19" y="241669"/>
            <a:ext cx="661063" cy="6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8"/>
          <p:cNvSpPr/>
          <p:nvPr/>
        </p:nvSpPr>
        <p:spPr>
          <a:xfrm>
            <a:off x="5562600" y="6025948"/>
            <a:ext cx="3453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2">
                    <a:lumMod val="50000"/>
                  </a:schemeClr>
                </a:solidFill>
              </a:rPr>
              <a:t>Fritz und Maria Hofmann-Stiftung</a:t>
            </a:r>
          </a:p>
        </p:txBody>
      </p:sp>
    </p:spTree>
    <p:extLst>
      <p:ext uri="{BB962C8B-B14F-4D97-AF65-F5344CB8AC3E}">
        <p14:creationId xmlns:p14="http://schemas.microsoft.com/office/powerpoint/2010/main" val="7043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Main sources of information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29854"/>
              </p:ext>
            </p:extLst>
          </p:nvPr>
        </p:nvGraphicFramePr>
        <p:xfrm>
          <a:off x="380997" y="1295400"/>
          <a:ext cx="8382003" cy="5056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4308"/>
                <a:gridCol w="425895"/>
                <a:gridCol w="533400"/>
                <a:gridCol w="457200"/>
                <a:gridCol w="609600"/>
                <a:gridCol w="533400"/>
                <a:gridCol w="609600"/>
                <a:gridCol w="893622"/>
                <a:gridCol w="524163"/>
                <a:gridCol w="524163"/>
                <a:gridCol w="524163"/>
                <a:gridCol w="524163"/>
                <a:gridCol w="524163"/>
                <a:gridCol w="524163"/>
              </a:tblGrid>
              <a:tr h="551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 01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 02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 03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 04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 05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 06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 07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 08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 09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 10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 11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 12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77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German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*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77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77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Others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77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7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863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>
                          <a:solidFill>
                            <a:schemeClr val="tx1"/>
                          </a:solidFill>
                          <a:effectLst/>
                        </a:rPr>
                        <a:t>Si01 Newspapers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>
                          <a:solidFill>
                            <a:schemeClr val="tx1"/>
                          </a:solidFill>
                          <a:effectLst/>
                        </a:rPr>
                        <a:t>Si02 Magazines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>
                          <a:solidFill>
                            <a:schemeClr val="tx1"/>
                          </a:solidFill>
                          <a:effectLst/>
                        </a:rPr>
                        <a:t>Si03 Television news 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Si04 Films and documentaries on television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Si05 Conversations with relatives\ family\ friends\ neighbors\ colleagues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0000"/>
                          </a:solidFill>
                          <a:effectLst/>
                        </a:rPr>
                        <a:t>Si06 Social Media (Facebook, </a:t>
                      </a:r>
                      <a:r>
                        <a:rPr lang="es-CO" sz="1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Twitter</a:t>
                      </a:r>
                      <a:r>
                        <a:rPr lang="es-CO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CO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Si07 Books</a:t>
                      </a:r>
                      <a:endParaRPr kumimoji="0" lang="de-DE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Si08 </a:t>
                      </a:r>
                      <a:r>
                        <a:rPr lang="en-US" sz="1800" dirty="0">
                          <a:effectLst/>
                        </a:rPr>
                        <a:t>The Internet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Si09 Publications\ brochures\ information and material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Si10 Events (conferences, fairs\ exhibitions, festivals, etc.)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Si11 I am not interested in the environment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Si12 Others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</a:rPr>
                        <a:t>* </a:t>
                      </a:r>
                      <a:r>
                        <a:rPr lang="en-US" sz="1200" dirty="0">
                          <a:effectLst/>
                        </a:rPr>
                        <a:t>Chi-square:8.985, df:1, Sig.:0.003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  <p:sp>
        <p:nvSpPr>
          <p:cNvPr id="3" name="Rechteck 2"/>
          <p:cNvSpPr/>
          <p:nvPr/>
        </p:nvSpPr>
        <p:spPr>
          <a:xfrm>
            <a:off x="180833" y="1258431"/>
            <a:ext cx="8734567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Top 3 for all: </a:t>
            </a:r>
          </a:p>
          <a:p>
            <a:pPr lvl="1"/>
            <a:r>
              <a:rPr lang="en-US" sz="2000" dirty="0"/>
              <a:t>Internet 87%</a:t>
            </a:r>
          </a:p>
          <a:p>
            <a:pPr lvl="1"/>
            <a:r>
              <a:rPr lang="en-US" sz="2000" dirty="0"/>
              <a:t>Social Media 46%</a:t>
            </a:r>
          </a:p>
          <a:p>
            <a:pPr lvl="1"/>
            <a:r>
              <a:rPr lang="en-US" sz="2000" dirty="0"/>
              <a:t>TV news 37%</a:t>
            </a:r>
          </a:p>
          <a:p>
            <a:r>
              <a:rPr lang="en-US" sz="2000" dirty="0"/>
              <a:t>Least for all:</a:t>
            </a:r>
          </a:p>
          <a:p>
            <a:pPr lvl="1"/>
            <a:r>
              <a:rPr lang="en-US" sz="2000" dirty="0"/>
              <a:t>Specialized events (conferences, fairs, exhibitions, etc.) 7%</a:t>
            </a:r>
          </a:p>
          <a:p>
            <a:pPr lvl="1"/>
            <a:r>
              <a:rPr lang="en-US" sz="2000" dirty="0"/>
              <a:t>Books 4%</a:t>
            </a:r>
          </a:p>
        </p:txBody>
      </p:sp>
    </p:spTree>
    <p:extLst>
      <p:ext uri="{BB962C8B-B14F-4D97-AF65-F5344CB8AC3E}">
        <p14:creationId xmlns:p14="http://schemas.microsoft.com/office/powerpoint/2010/main" val="6955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de-DE" dirty="0" smtClean="0"/>
              <a:t>Trust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86905"/>
              </p:ext>
            </p:extLst>
          </p:nvPr>
        </p:nvGraphicFramePr>
        <p:xfrm>
          <a:off x="457200" y="1219200"/>
          <a:ext cx="8229599" cy="5159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280"/>
                <a:gridCol w="441182"/>
                <a:gridCol w="638998"/>
                <a:gridCol w="638097"/>
                <a:gridCol w="616467"/>
                <a:gridCol w="638998"/>
                <a:gridCol w="553229"/>
                <a:gridCol w="627017"/>
                <a:gridCol w="548640"/>
                <a:gridCol w="827105"/>
                <a:gridCol w="505306"/>
                <a:gridCol w="548640"/>
                <a:gridCol w="548640"/>
              </a:tblGrid>
              <a:tr h="580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 01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 02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 03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 04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 05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 06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 07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 08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 09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 10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 11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67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German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r>
                        <a:rPr lang="en-US" sz="1600" baseline="30000" dirty="0">
                          <a:effectLst/>
                        </a:rPr>
                        <a:t>*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1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55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867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Others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6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8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r>
                        <a:rPr lang="en-US" sz="1600" baseline="30000">
                          <a:effectLst/>
                        </a:rPr>
                        <a:t>**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569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Tr01 Governments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Tr02 International organizations (United Nations, etc.)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Tr03 Nonprofit organizations (Greenpeace, World Wildlife Fund, etc.)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Tr04 Companies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Tr05 Political parties standing for environment (Greens, etc.)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Tr06 Consumer associations and other citizens’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organizations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Tr07 Scientist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Tr08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Relatives\ family\ neighbors\ friends\ colleagues </a:t>
                      </a:r>
                      <a:endParaRPr lang="de-DE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Tr09 Television</a:t>
                      </a:r>
                      <a:endParaRPr lang="de-DE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Tr10 Newspapers</a:t>
                      </a:r>
                      <a:endParaRPr lang="de-DE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Tr11 None of them</a:t>
                      </a:r>
                      <a:endParaRPr lang="de-DE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Tr12 Others</a:t>
                      </a:r>
                      <a:endParaRPr lang="de-DE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</a:rPr>
                        <a:t>*</a:t>
                      </a:r>
                      <a:r>
                        <a:rPr lang="en-US" sz="1200" dirty="0">
                          <a:effectLst/>
                        </a:rPr>
                        <a:t> Chi-square:6.548, df:1, Sig.:0.010</a:t>
                      </a:r>
                      <a:endParaRPr lang="de-DE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</a:rPr>
                        <a:t>**</a:t>
                      </a:r>
                      <a:r>
                        <a:rPr lang="en-US" sz="1200" dirty="0">
                          <a:effectLst/>
                        </a:rPr>
                        <a:t>Participants asked to indicate three options.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  <p:sp>
        <p:nvSpPr>
          <p:cNvPr id="3" name="Rechteck 2"/>
          <p:cNvSpPr/>
          <p:nvPr/>
        </p:nvSpPr>
        <p:spPr>
          <a:xfrm>
            <a:off x="228600" y="1169075"/>
            <a:ext cx="89154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Top 3 for all: </a:t>
            </a:r>
          </a:p>
          <a:p>
            <a:pPr lvl="1"/>
            <a:r>
              <a:rPr lang="en-US" dirty="0"/>
              <a:t>Non profit organizations 70%</a:t>
            </a:r>
          </a:p>
          <a:p>
            <a:pPr lvl="1"/>
            <a:r>
              <a:rPr lang="en-US" dirty="0"/>
              <a:t>Scientists 65%</a:t>
            </a:r>
          </a:p>
          <a:p>
            <a:pPr lvl="1"/>
            <a:r>
              <a:rPr lang="en-US" dirty="0"/>
              <a:t>International organization 55%</a:t>
            </a:r>
          </a:p>
          <a:p>
            <a:r>
              <a:rPr lang="en-US" dirty="0"/>
              <a:t>Least for all:</a:t>
            </a:r>
          </a:p>
          <a:p>
            <a:pPr lvl="1"/>
            <a:r>
              <a:rPr lang="en-US" dirty="0"/>
              <a:t>Governments 4%</a:t>
            </a:r>
          </a:p>
          <a:p>
            <a:pPr lvl="1"/>
            <a:r>
              <a:rPr lang="en-US" dirty="0"/>
              <a:t>Companies 3% and Television 3%</a:t>
            </a:r>
          </a:p>
        </p:txBody>
      </p:sp>
    </p:spTree>
    <p:extLst>
      <p:ext uri="{BB962C8B-B14F-4D97-AF65-F5344CB8AC3E}">
        <p14:creationId xmlns:p14="http://schemas.microsoft.com/office/powerpoint/2010/main" val="38404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de-DE" dirty="0" err="1" smtClean="0"/>
              <a:t>Responsibility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74573"/>
              </p:ext>
            </p:extLst>
          </p:nvPr>
        </p:nvGraphicFramePr>
        <p:xfrm>
          <a:off x="609600" y="1600200"/>
          <a:ext cx="7924801" cy="3876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965"/>
                <a:gridCol w="690482"/>
                <a:gridCol w="1380965"/>
                <a:gridCol w="1202893"/>
                <a:gridCol w="1380965"/>
                <a:gridCol w="1888531"/>
              </a:tblGrid>
              <a:tr h="262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Res01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Res02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Res03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Res04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German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4.47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4.18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4.21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4.18</a:t>
                      </a:r>
                      <a:r>
                        <a:rPr lang="en-US" sz="2000" baseline="30000" dirty="0">
                          <a:effectLst/>
                        </a:rPr>
                        <a:t>*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262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Others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4.25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3.96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4.11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4.55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282474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Res01 As an individual, I can play a role in protecting the environment.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Res02 Corporations and industry should be mainly responsible for protecting the environment.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Res03 Governments should be mainly responsible for protecting the environment.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Res04 Citizens of the world should be mainly responsible for protecting the environment.</a:t>
                      </a:r>
                      <a:endParaRPr lang="de-DE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1:Strongly disagree-5:Strongly agree, * t:2.482, df:107, Sig.:0.015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17881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655876"/>
              </p:ext>
            </p:extLst>
          </p:nvPr>
        </p:nvGraphicFramePr>
        <p:xfrm>
          <a:off x="228600" y="1219200"/>
          <a:ext cx="8686801" cy="5092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756"/>
                <a:gridCol w="454645"/>
                <a:gridCol w="914400"/>
                <a:gridCol w="762000"/>
                <a:gridCol w="990600"/>
                <a:gridCol w="138344"/>
                <a:gridCol w="776056"/>
                <a:gridCol w="914400"/>
                <a:gridCol w="846796"/>
                <a:gridCol w="829604"/>
                <a:gridCol w="838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SE01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SE02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SE03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SE04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SE05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SE06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SE07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SE08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25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German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7*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34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725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Others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6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7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r>
                        <a:rPr lang="en-US" sz="1600" baseline="30000">
                          <a:effectLst/>
                        </a:rPr>
                        <a:t>**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389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SE01 Providing more information on environmental issues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SE02 Ensuring better enforcement of existing environmental legislation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SE03 People must change their consumption habits in a sustainable and environmentally friendly way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SE04 Introducing and increasing taxation on environmentally damaging activities</a:t>
                      </a:r>
                      <a:endParaRPr lang="de-DE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SE05 Introducing stricter environmental legislation </a:t>
                      </a:r>
                      <a:endParaRPr lang="de-DE" sz="18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SE06 Offering higher financial incentives to industry, commerce and to citizens who protect the environment</a:t>
                      </a:r>
                      <a:endParaRPr lang="de-DE" sz="18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SE07 Introducing heavier fines for offenders</a:t>
                      </a:r>
                      <a:endParaRPr lang="de-DE" sz="18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SE08 Other</a:t>
                      </a:r>
                      <a:endParaRPr lang="de-DE" sz="18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*Chi-square:4.461, df:1, Sig.:0.035</a:t>
                      </a:r>
                      <a:endParaRPr lang="de-DE" sz="12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**One </a:t>
                      </a:r>
                      <a:r>
                        <a:rPr lang="en-US" sz="1200" b="0" dirty="0" smtClean="0">
                          <a:effectLst/>
                        </a:rPr>
                        <a:t>invalid </a:t>
                      </a:r>
                      <a:r>
                        <a:rPr lang="en-US" sz="1200" b="0" dirty="0">
                          <a:effectLst/>
                        </a:rPr>
                        <a:t>case, thus not equal to 109.</a:t>
                      </a:r>
                      <a:endParaRPr lang="de-DE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effective ways for tackling environmental problems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  <p:sp>
        <p:nvSpPr>
          <p:cNvPr id="2" name="Rechteck 1"/>
          <p:cNvSpPr/>
          <p:nvPr/>
        </p:nvSpPr>
        <p:spPr>
          <a:xfrm>
            <a:off x="152400" y="1219200"/>
            <a:ext cx="89154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Top 3 for all: </a:t>
            </a:r>
          </a:p>
          <a:p>
            <a:pPr lvl="1"/>
            <a:r>
              <a:rPr lang="en-US" sz="2000" dirty="0"/>
              <a:t>Change consumption habits 43%</a:t>
            </a:r>
          </a:p>
          <a:p>
            <a:pPr lvl="1"/>
            <a:r>
              <a:rPr lang="en-US" sz="2000" dirty="0"/>
              <a:t>More information on </a:t>
            </a:r>
            <a:r>
              <a:rPr lang="en-US" sz="2000" dirty="0" err="1" smtClean="0"/>
              <a:t>env</a:t>
            </a:r>
            <a:r>
              <a:rPr lang="en-US" sz="2000" dirty="0" smtClean="0"/>
              <a:t>.  issues </a:t>
            </a:r>
            <a:r>
              <a:rPr lang="en-US" sz="2000" dirty="0"/>
              <a:t>16%</a:t>
            </a:r>
          </a:p>
          <a:p>
            <a:pPr lvl="1"/>
            <a:r>
              <a:rPr lang="en-US" sz="2000" dirty="0"/>
              <a:t>Financial incentives to industry 12%</a:t>
            </a:r>
          </a:p>
          <a:p>
            <a:r>
              <a:rPr lang="en-US" sz="2000" dirty="0"/>
              <a:t>Least for all:</a:t>
            </a:r>
          </a:p>
          <a:p>
            <a:pPr lvl="1"/>
            <a:r>
              <a:rPr lang="en-US" sz="2000" dirty="0"/>
              <a:t>Introducing heavier fines for offenders 4%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885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Top priorities </a:t>
            </a:r>
            <a:r>
              <a:rPr lang="en-US" dirty="0" smtClean="0"/>
              <a:t>to </a:t>
            </a:r>
            <a:r>
              <a:rPr lang="en-US" dirty="0"/>
              <a:t>protect the environment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44136"/>
              </p:ext>
            </p:extLst>
          </p:nvPr>
        </p:nvGraphicFramePr>
        <p:xfrm>
          <a:off x="304793" y="1219200"/>
          <a:ext cx="8534407" cy="4876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4"/>
                <a:gridCol w="428764"/>
                <a:gridCol w="690059"/>
                <a:gridCol w="690059"/>
                <a:gridCol w="690059"/>
                <a:gridCol w="690059"/>
                <a:gridCol w="690059"/>
                <a:gridCol w="138249"/>
                <a:gridCol w="690059"/>
                <a:gridCol w="690059"/>
                <a:gridCol w="690059"/>
                <a:gridCol w="690059"/>
                <a:gridCol w="690059"/>
              </a:tblGrid>
              <a:tr h="527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PR01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PR02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PR03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PR04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PR05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PR06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PR07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PR08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PR09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PR10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9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German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r>
                        <a:rPr lang="en-US" sz="1600" baseline="30000" dirty="0">
                          <a:effectLst/>
                        </a:rPr>
                        <a:t>1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1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47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9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Others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1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741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PR01 Use public transport as much as possible not own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PR02 Replace your car with a more energy efficient one, even if it is smaller or more expensive 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PR03 Purchase eco- friendly products for your daily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needs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DE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PR04 Sort waste so that it can be recycled</a:t>
                      </a:r>
                      <a:endParaRPr lang="de-DE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PR05 Reduce waste by, for example, buying bigger sizes </a:t>
                      </a:r>
                      <a:endParaRPr lang="de-DE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PR06 Reduce your home energy consumption (electricity, heating, household appliances)</a:t>
                      </a:r>
                      <a:endParaRPr lang="de-DE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PR07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Consider environmental aspects in large expenditures  </a:t>
                      </a:r>
                      <a:endParaRPr lang="de-DE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PR08 Buy more local products  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PR09 Pay a little more in taxes to help protect the environment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 Chi-square:5.378, df:1, Sig.:0.020</a:t>
                      </a:r>
                      <a:endParaRPr lang="de-DE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 Chi-square:4.688, df:1, Sig.:0.030</a:t>
                      </a:r>
                      <a:endParaRPr lang="de-DE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 Chi-square:5.376, df:1, Sig.:0.020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  <p:sp>
        <p:nvSpPr>
          <p:cNvPr id="3" name="Rechteck 2"/>
          <p:cNvSpPr/>
          <p:nvPr/>
        </p:nvSpPr>
        <p:spPr>
          <a:xfrm>
            <a:off x="304800" y="1219200"/>
            <a:ext cx="8763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Top 3 for all: </a:t>
            </a:r>
          </a:p>
          <a:p>
            <a:pPr lvl="1"/>
            <a:r>
              <a:rPr lang="en-US" sz="2000" dirty="0"/>
              <a:t>Sort waste to be recycled 19%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smtClean="0"/>
              <a:t>public </a:t>
            </a:r>
            <a:r>
              <a:rPr lang="en-US" sz="2000" dirty="0"/>
              <a:t>transport 18%</a:t>
            </a:r>
          </a:p>
          <a:p>
            <a:pPr lvl="1"/>
            <a:r>
              <a:rPr lang="en-US" sz="2000" dirty="0"/>
              <a:t>Reduce home energy consumption 16%</a:t>
            </a:r>
          </a:p>
          <a:p>
            <a:r>
              <a:rPr lang="en-US" sz="2000" dirty="0"/>
              <a:t>Least for all:</a:t>
            </a:r>
          </a:p>
          <a:p>
            <a:pPr lvl="1"/>
            <a:r>
              <a:rPr lang="en-US" sz="2000" dirty="0"/>
              <a:t>Pay a little more in taxes to help protect the environment 2%</a:t>
            </a:r>
          </a:p>
        </p:txBody>
      </p:sp>
    </p:spTree>
    <p:extLst>
      <p:ext uri="{BB962C8B-B14F-4D97-AF65-F5344CB8AC3E}">
        <p14:creationId xmlns:p14="http://schemas.microsoft.com/office/powerpoint/2010/main" val="34750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Activities performed for environmental reasons during the last </a:t>
            </a:r>
            <a:r>
              <a:rPr lang="en-US" dirty="0" smtClean="0"/>
              <a:t>month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53677"/>
              </p:ext>
            </p:extLst>
          </p:nvPr>
        </p:nvGraphicFramePr>
        <p:xfrm>
          <a:off x="304800" y="1295400"/>
          <a:ext cx="8610600" cy="4659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510"/>
                <a:gridCol w="531688"/>
                <a:gridCol w="982295"/>
                <a:gridCol w="772567"/>
                <a:gridCol w="988340"/>
                <a:gridCol w="838200"/>
                <a:gridCol w="762000"/>
                <a:gridCol w="914400"/>
                <a:gridCol w="838200"/>
                <a:gridCol w="914400"/>
              </a:tblGrid>
              <a:tr h="294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EB01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EB02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EB03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EB04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EB05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EB06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EB07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EB08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5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German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</a:t>
                      </a:r>
                      <a:r>
                        <a:rPr lang="en-US" sz="1800" baseline="30000" dirty="0">
                          <a:effectLst/>
                        </a:rPr>
                        <a:t>*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57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5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Others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57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46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667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EB01 Chosen an environmentally friendly way of traveling  </a:t>
                      </a:r>
                      <a:endParaRPr lang="de-DE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EB02 Reduced the consumption of disposable items (for example plastic bags, certain kind of packaging)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EB03 Separated most of your waste for recycling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EB04 Cut down your water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EB05 Cut down your energy consumption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EB06 </a:t>
                      </a:r>
                      <a:r>
                        <a:rPr lang="en-US" sz="1800" dirty="0">
                          <a:effectLst/>
                        </a:rPr>
                        <a:t>Bought environmentally friendly products marked with an environmental label </a:t>
                      </a:r>
                      <a:endParaRPr lang="de-DE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EB07 Chosen locally produced products or groceries</a:t>
                      </a:r>
                      <a:endParaRPr lang="de-DE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EB08 I have done nothing</a:t>
                      </a:r>
                      <a:endParaRPr lang="de-DE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1200" baseline="30000" dirty="0" smtClean="0">
                          <a:effectLst/>
                        </a:rPr>
                        <a:t>*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Chi-square:4.800, df:1, Sig.:0.028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  <p:sp>
        <p:nvSpPr>
          <p:cNvPr id="3" name="Rechteck 2"/>
          <p:cNvSpPr/>
          <p:nvPr/>
        </p:nvSpPr>
        <p:spPr>
          <a:xfrm>
            <a:off x="304800" y="1219200"/>
            <a:ext cx="8763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Top 3 for all: </a:t>
            </a:r>
          </a:p>
          <a:p>
            <a:pPr lvl="1"/>
            <a:r>
              <a:rPr lang="en-US" sz="2000" dirty="0"/>
              <a:t>Separated waste </a:t>
            </a:r>
            <a:r>
              <a:rPr lang="en-US" sz="2000" dirty="0" smtClean="0"/>
              <a:t>21</a:t>
            </a:r>
            <a:r>
              <a:rPr lang="en-US" sz="2000" dirty="0"/>
              <a:t>%</a:t>
            </a:r>
          </a:p>
          <a:p>
            <a:pPr lvl="1"/>
            <a:r>
              <a:rPr lang="en-US" sz="2000" dirty="0"/>
              <a:t>Chosen an eco friendly way of travel 17%</a:t>
            </a:r>
          </a:p>
          <a:p>
            <a:pPr lvl="1"/>
            <a:r>
              <a:rPr lang="en-US" sz="2000" dirty="0"/>
              <a:t>Reduced </a:t>
            </a:r>
            <a:r>
              <a:rPr lang="en-US" sz="2000" dirty="0" smtClean="0"/>
              <a:t>energy </a:t>
            </a:r>
            <a:r>
              <a:rPr lang="en-US" sz="2000" dirty="0"/>
              <a:t>consumption 15%</a:t>
            </a:r>
          </a:p>
          <a:p>
            <a:r>
              <a:rPr lang="en-US" sz="2000" dirty="0"/>
              <a:t>Least for all:</a:t>
            </a:r>
          </a:p>
          <a:p>
            <a:pPr lvl="1"/>
            <a:r>
              <a:rPr lang="en-US" sz="2000" dirty="0"/>
              <a:t>Bought </a:t>
            </a:r>
            <a:r>
              <a:rPr lang="en-US" sz="2000" dirty="0" smtClean="0"/>
              <a:t>environmentally friendly </a:t>
            </a:r>
            <a:r>
              <a:rPr lang="en-US" sz="2000" dirty="0"/>
              <a:t>products (with eco label) 8%</a:t>
            </a:r>
          </a:p>
        </p:txBody>
      </p:sp>
    </p:spTree>
    <p:extLst>
      <p:ext uri="{BB962C8B-B14F-4D97-AF65-F5344CB8AC3E}">
        <p14:creationId xmlns:p14="http://schemas.microsoft.com/office/powerpoint/2010/main" val="29733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This </a:t>
            </a:r>
            <a:r>
              <a:rPr lang="en-US" sz="2800" dirty="0"/>
              <a:t>study found some </a:t>
            </a:r>
            <a:r>
              <a:rPr lang="en-US" sz="2800" dirty="0" smtClean="0"/>
              <a:t>differences and </a:t>
            </a:r>
            <a:r>
              <a:rPr lang="en-US" sz="2800" dirty="0"/>
              <a:t>similarities between </a:t>
            </a:r>
            <a:r>
              <a:rPr lang="en-US" sz="2800" dirty="0" smtClean="0"/>
              <a:t>German students and </a:t>
            </a:r>
            <a:r>
              <a:rPr lang="en-US" sz="2800" dirty="0"/>
              <a:t>other </a:t>
            </a:r>
            <a:r>
              <a:rPr lang="en-US" sz="2800" dirty="0" smtClean="0"/>
              <a:t>country nationals.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sz="2800" dirty="0" smtClean="0"/>
              <a:t>There </a:t>
            </a:r>
            <a:r>
              <a:rPr lang="en-US" sz="2800" dirty="0"/>
              <a:t>should be differences in the approaches, of the </a:t>
            </a:r>
            <a:r>
              <a:rPr lang="en-US" sz="2800" dirty="0" smtClean="0"/>
              <a:t>actors facilitating </a:t>
            </a:r>
            <a:r>
              <a:rPr lang="en-US" sz="2800" dirty="0"/>
              <a:t>awareness and change towards a more sustainable environmental behavior.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Understanding the </a:t>
            </a:r>
            <a:r>
              <a:rPr lang="en-US" sz="2800" dirty="0" smtClean="0"/>
              <a:t>background of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people’s actions is crucial.</a:t>
            </a:r>
          </a:p>
          <a:p>
            <a:pPr lvl="1"/>
            <a:r>
              <a:rPr lang="en-US" sz="2500" dirty="0" smtClean="0"/>
              <a:t>Companies</a:t>
            </a:r>
            <a:endParaRPr lang="en-US" sz="2500" dirty="0"/>
          </a:p>
          <a:p>
            <a:pPr lvl="1"/>
            <a:r>
              <a:rPr lang="en-US" sz="2500" dirty="0"/>
              <a:t>Policy makers</a:t>
            </a:r>
          </a:p>
          <a:p>
            <a:pPr lvl="1"/>
            <a:r>
              <a:rPr lang="en-US" sz="2500" dirty="0"/>
              <a:t>Civil society </a:t>
            </a:r>
            <a:r>
              <a:rPr lang="en-US" sz="2500" dirty="0" smtClean="0"/>
              <a:t>actors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3429000"/>
            <a:ext cx="34321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0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Thank you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Contact: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i="1" dirty="0" err="1">
                <a:solidFill>
                  <a:schemeClr val="tx1"/>
                </a:solidFill>
              </a:rPr>
              <a:t>Hristo</a:t>
            </a:r>
            <a:r>
              <a:rPr lang="en-US" sz="2000" i="1" dirty="0">
                <a:solidFill>
                  <a:schemeClr val="tx1"/>
                </a:solidFill>
              </a:rPr>
              <a:t> Kutin: </a:t>
            </a:r>
            <a:r>
              <a:rPr lang="de-DE" sz="2000" i="1" dirty="0" smtClean="0">
                <a:solidFill>
                  <a:schemeClr val="tx1"/>
                </a:solidFill>
              </a:rPr>
              <a:t>hristo_kutin@yahoo.com</a:t>
            </a:r>
            <a:br>
              <a:rPr lang="de-DE" sz="2000" i="1" dirty="0" smtClean="0">
                <a:solidFill>
                  <a:schemeClr val="tx1"/>
                </a:solidFill>
              </a:rPr>
            </a:br>
            <a:r>
              <a:rPr lang="de-DE" sz="2000" i="1" dirty="0" smtClean="0">
                <a:solidFill>
                  <a:schemeClr val="tx1"/>
                </a:solidFill>
              </a:rPr>
              <a:t>Elif </a:t>
            </a:r>
            <a:r>
              <a:rPr lang="de-DE" sz="2000" i="1" dirty="0" err="1" smtClean="0">
                <a:solidFill>
                  <a:schemeClr val="tx1"/>
                </a:solidFill>
              </a:rPr>
              <a:t>Kocagöz</a:t>
            </a:r>
            <a:r>
              <a:rPr lang="de-DE" sz="2000" i="1" dirty="0" smtClean="0">
                <a:solidFill>
                  <a:schemeClr val="tx1"/>
                </a:solidFill>
              </a:rPr>
              <a:t>: elifsayin@yahoo.com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2400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Global Footprint Network,  Oct, 2010: Ecological Footprint Atlas 2010.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85000"/>
              </a:lnSpc>
              <a:spcBef>
                <a:spcPts val="1300"/>
              </a:spcBef>
              <a:buClrTx/>
              <a:buSzTx/>
              <a:buFont typeface="Wingdings" pitchFamily="2" charset="2"/>
              <a:buChar char="Ø"/>
            </a:pP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  <a:latin typeface="Calibri Light"/>
            </a:endParaRPr>
          </a:p>
          <a:p>
            <a:pPr lvl="0">
              <a:lnSpc>
                <a:spcPct val="85000"/>
              </a:lnSpc>
              <a:spcBef>
                <a:spcPts val="1300"/>
              </a:spcBef>
              <a:buClrTx/>
              <a:buSzTx/>
              <a:buFont typeface="Wingdings" pitchFamily="2" charset="2"/>
              <a:buChar char="Ø"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Calibri Light"/>
            </a:endParaRPr>
          </a:p>
          <a:p>
            <a:pPr lvl="0">
              <a:lnSpc>
                <a:spcPct val="85000"/>
              </a:lnSpc>
              <a:spcBef>
                <a:spcPts val="1300"/>
              </a:spcBef>
              <a:buClrTx/>
              <a:buSzTx/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Introduction</a:t>
            </a:r>
          </a:p>
          <a:p>
            <a:pPr lvl="0">
              <a:lnSpc>
                <a:spcPct val="85000"/>
              </a:lnSpc>
              <a:spcBef>
                <a:spcPts val="1300"/>
              </a:spcBef>
              <a:buClrTx/>
              <a:buSzTx/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Research &amp; Results</a:t>
            </a:r>
          </a:p>
          <a:p>
            <a:pPr lvl="0">
              <a:lnSpc>
                <a:spcPct val="85000"/>
              </a:lnSpc>
              <a:spcBef>
                <a:spcPts val="1300"/>
              </a:spcBef>
              <a:buClrTx/>
              <a:buSzTx/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Conclusion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Calibri Ligh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14525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49" y="1175082"/>
            <a:ext cx="2109951" cy="1061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72" y="4176217"/>
            <a:ext cx="1691183" cy="1691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72" y="4176217"/>
            <a:ext cx="1691183" cy="1691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smtClean="0"/>
              <a:t>How much is enough?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43400"/>
            <a:ext cx="1371599" cy="13715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19600"/>
            <a:ext cx="1479008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qual 7"/>
          <p:cNvSpPr/>
          <p:nvPr/>
        </p:nvSpPr>
        <p:spPr>
          <a:xfrm>
            <a:off x="1628955" y="4648200"/>
            <a:ext cx="8382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55" y="4176217"/>
            <a:ext cx="1691183" cy="1691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55" y="4176217"/>
            <a:ext cx="1691183" cy="1691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55" y="4191000"/>
            <a:ext cx="682346" cy="1676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8099" y="5791200"/>
            <a:ext cx="878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would need 4.4 Earths, if every one consumed like in the USA.</a:t>
            </a:r>
            <a:endParaRPr lang="en-US" sz="2400" dirty="0"/>
          </a:p>
        </p:txBody>
      </p:sp>
      <p:pic>
        <p:nvPicPr>
          <p:cNvPr id="22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4" y="1501504"/>
            <a:ext cx="1470296" cy="1470296"/>
          </a:xfrm>
          <a:prstGeom prst="rect">
            <a:avLst/>
          </a:prstGeom>
        </p:spPr>
      </p:pic>
      <p:sp>
        <p:nvSpPr>
          <p:cNvPr id="23" name="Equal 22"/>
          <p:cNvSpPr/>
          <p:nvPr/>
        </p:nvSpPr>
        <p:spPr>
          <a:xfrm>
            <a:off x="3810000" y="1785470"/>
            <a:ext cx="8382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56817"/>
            <a:ext cx="1691183" cy="16911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54" y="1371600"/>
            <a:ext cx="682346" cy="1676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5699" y="3069848"/>
            <a:ext cx="87883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Currently we need 1.5 Earths </a:t>
            </a:r>
          </a:p>
          <a:p>
            <a:pPr algn="ctr"/>
            <a:r>
              <a:rPr lang="en-US" sz="2400" dirty="0" smtClean="0"/>
              <a:t>to provide our resources and store the waste.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38355" y="636704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1.Sources in the backup slide.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424062" y="3456801"/>
            <a:ext cx="500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599528" y="5747249"/>
            <a:ext cx="500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9" name="Rechteck 28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11336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" y="1143000"/>
            <a:ext cx="8763000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Aimed </a:t>
            </a:r>
            <a:r>
              <a:rPr lang="en-US" sz="2400" dirty="0"/>
              <a:t>to find out the similarities as well as the differences that Germans and other country nationals </a:t>
            </a:r>
            <a:r>
              <a:rPr lang="en-US" sz="2400" dirty="0" smtClean="0"/>
              <a:t>display on some environment-related topics</a:t>
            </a:r>
            <a:endParaRPr lang="en-US" sz="2400" dirty="0"/>
          </a:p>
          <a:p>
            <a:r>
              <a:rPr lang="en-US" sz="2400" dirty="0" smtClean="0"/>
              <a:t>Sample: 151 Students/Graduates of the Master Program “Development Economics and International Studies” at Friedrich-Alexander University </a:t>
            </a:r>
            <a:r>
              <a:rPr lang="en-US" sz="2400" dirty="0"/>
              <a:t>of </a:t>
            </a:r>
            <a:r>
              <a:rPr lang="en-US" sz="2400" dirty="0" smtClean="0"/>
              <a:t>Erlangen-Nürnberg</a:t>
            </a:r>
          </a:p>
          <a:p>
            <a:r>
              <a:rPr lang="en-US" sz="2400" dirty="0" smtClean="0"/>
              <a:t>Online </a:t>
            </a:r>
            <a:r>
              <a:rPr lang="en-US" sz="2400" dirty="0"/>
              <a:t>Survey:  August 2014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8305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166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Findings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0525290"/>
              </p:ext>
            </p:extLst>
          </p:nvPr>
        </p:nvGraphicFramePr>
        <p:xfrm>
          <a:off x="609600" y="1447800"/>
          <a:ext cx="8229600" cy="4477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663"/>
                <a:gridCol w="1846217"/>
                <a:gridCol w="384628"/>
                <a:gridCol w="384628"/>
                <a:gridCol w="1769292"/>
                <a:gridCol w="1461588"/>
                <a:gridCol w="384628"/>
                <a:gridCol w="613956"/>
              </a:tblGrid>
              <a:tr h="2708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55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Gender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Age </a:t>
                      </a:r>
                      <a:endParaRPr lang="de-DE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21-25 years old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49.50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26-34 years old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50.50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Female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831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Marital Status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Single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Income</a:t>
                      </a:r>
                      <a:endParaRPr lang="de-DE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up to 600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31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Married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601-1100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377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Living with partner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1101 and over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470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Environmental NPO Membership</a:t>
                      </a:r>
                      <a:endParaRPr lang="de-DE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915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Employment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Only student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101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93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32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Student &amp; intern/part time job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14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31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Full time job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Donation to an environmental cause</a:t>
                      </a:r>
                      <a:endParaRPr lang="de-DE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31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Self employed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594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12453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2" y="2495321"/>
            <a:ext cx="7481348" cy="3829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143000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 nationalities: 38 Germans and </a:t>
            </a:r>
            <a:r>
              <a:rPr lang="en-US" sz="2400" dirty="0"/>
              <a:t> </a:t>
            </a:r>
            <a:r>
              <a:rPr lang="en-US" sz="2400" dirty="0" smtClean="0"/>
              <a:t>71 other country nationals </a:t>
            </a:r>
            <a:r>
              <a:rPr lang="en-US" sz="1600" dirty="0" smtClean="0"/>
              <a:t>(</a:t>
            </a:r>
            <a:r>
              <a:rPr lang="en-US" sz="1600" dirty="0"/>
              <a:t>Albania-1, </a:t>
            </a:r>
            <a:r>
              <a:rPr lang="en-US" dirty="0"/>
              <a:t>Brazil-1, </a:t>
            </a:r>
            <a:r>
              <a:rPr lang="en-US" dirty="0" smtClean="0"/>
              <a:t>Britain-England-2, </a:t>
            </a:r>
            <a:r>
              <a:rPr lang="en-US" dirty="0"/>
              <a:t>Bulgaria-2, Canada-2, China-12, Colombia-4, Croatia-2, </a:t>
            </a:r>
            <a:r>
              <a:rPr lang="en-US" dirty="0" smtClean="0"/>
              <a:t>Ecuador-1, </a:t>
            </a:r>
            <a:r>
              <a:rPr lang="en-US" dirty="0"/>
              <a:t>Ghana-1, India-2, Mexico-2, Nigeria-3, Pakistan-3, Romania-5, Russia-14, South Africa-3, Spain-1, Turkey-4, Ukraine-1, USA-4, Vietnam-1)</a:t>
            </a:r>
          </a:p>
        </p:txBody>
      </p:sp>
      <p:sp>
        <p:nvSpPr>
          <p:cNvPr id="10" name="Rechteck 9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11683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832366"/>
              </p:ext>
            </p:extLst>
          </p:nvPr>
        </p:nvGraphicFramePr>
        <p:xfrm>
          <a:off x="304800" y="1063112"/>
          <a:ext cx="8305802" cy="528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303"/>
                <a:gridCol w="1312303"/>
                <a:gridCol w="527885"/>
                <a:gridCol w="527885"/>
                <a:gridCol w="510624"/>
                <a:gridCol w="533400"/>
                <a:gridCol w="533400"/>
                <a:gridCol w="533400"/>
                <a:gridCol w="609600"/>
                <a:gridCol w="648059"/>
                <a:gridCol w="527885"/>
                <a:gridCol w="527885"/>
                <a:gridCol w="201173"/>
              </a:tblGrid>
              <a:tr h="3582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E01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E02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E03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E04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E05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E06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E07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E08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E09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E10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5462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German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r>
                        <a:rPr lang="en-US" sz="2000" baseline="30000" dirty="0">
                          <a:effectLst/>
                        </a:rPr>
                        <a:t>1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5462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% in group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0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34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5462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Others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5462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% in group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54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Total*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126481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</a:rPr>
                        <a:t>E01 Pollution in towns and cities                                                       </a:t>
                      </a:r>
                      <a:endParaRPr lang="de-DE" sz="18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E02 Green and pleasant landscapes                                                    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E03 Earthquakes, floods and other natural disasters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E04 Man-made disasters such as oil spills, industrial accidents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</a:rPr>
                        <a:t>E05 Climate change </a:t>
                      </a:r>
                      <a:endParaRPr lang="de-DE" sz="18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E06 Protecting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nature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E07 The state of the environment our children will inherit</a:t>
                      </a:r>
                      <a:endParaRPr lang="de-DE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E08 The quality of life where you live</a:t>
                      </a:r>
                      <a:endParaRPr lang="de-DE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E09 Using up natural resources</a:t>
                      </a:r>
                      <a:endParaRPr lang="de-DE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E10 Others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 smtClean="0">
                          <a:effectLst/>
                        </a:rPr>
                        <a:t>¹</a:t>
                      </a:r>
                      <a:r>
                        <a:rPr lang="en-US" sz="1400" dirty="0" smtClean="0">
                          <a:effectLst/>
                        </a:rPr>
                        <a:t>Chi-square:6.548, df:1, Sig.:0.010</a:t>
                      </a:r>
                      <a:endParaRPr lang="de-DE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 smtClean="0">
                          <a:effectLst/>
                        </a:rPr>
                        <a:t>²</a:t>
                      </a:r>
                      <a:r>
                        <a:rPr lang="en-US" sz="1400" dirty="0" smtClean="0">
                          <a:effectLst/>
                        </a:rPr>
                        <a:t>Chi-square:4.196, df:1, Sig.:0.041</a:t>
                      </a:r>
                      <a:endParaRPr lang="de-DE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 smtClean="0">
                          <a:effectLst/>
                        </a:rPr>
                        <a:t>*</a:t>
                      </a:r>
                      <a:r>
                        <a:rPr lang="en-US" sz="1400" dirty="0" smtClean="0">
                          <a:effectLst/>
                        </a:rPr>
                        <a:t>Total is not equal to 109 while a few responded with two options.</a:t>
                      </a:r>
                      <a:endParaRPr lang="de-DE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associations with the word environment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86602" y="1076742"/>
            <a:ext cx="8476398" cy="5247858"/>
            <a:chOff x="286602" y="1076742"/>
            <a:chExt cx="8476398" cy="5247858"/>
          </a:xfrm>
        </p:grpSpPr>
        <p:sp>
          <p:nvSpPr>
            <p:cNvPr id="2" name="Rechteck 1"/>
            <p:cNvSpPr/>
            <p:nvPr/>
          </p:nvSpPr>
          <p:spPr>
            <a:xfrm>
              <a:off x="286602" y="1076742"/>
              <a:ext cx="8476397" cy="2123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200" dirty="0"/>
                <a:t>Top 3 for all: </a:t>
              </a:r>
            </a:p>
            <a:p>
              <a:pPr lvl="1"/>
              <a:r>
                <a:rPr lang="en-US" sz="2200" dirty="0"/>
                <a:t>Climate change 23%</a:t>
              </a:r>
            </a:p>
            <a:p>
              <a:pPr lvl="1"/>
              <a:r>
                <a:rPr lang="en-US" sz="2200" dirty="0"/>
                <a:t>Protecting nature 21%</a:t>
              </a:r>
            </a:p>
            <a:p>
              <a:pPr lvl="1"/>
              <a:r>
                <a:rPr lang="en-US" sz="2200" dirty="0"/>
                <a:t>Pleasant landscapes 21%</a:t>
              </a:r>
            </a:p>
            <a:p>
              <a:r>
                <a:rPr lang="en-US" sz="2200" dirty="0"/>
                <a:t>No one</a:t>
              </a:r>
            </a:p>
            <a:p>
              <a:pPr lvl="1"/>
              <a:r>
                <a:rPr lang="en-US" sz="2200" dirty="0" smtClean="0"/>
                <a:t>Earthquakes</a:t>
              </a:r>
              <a:r>
                <a:rPr lang="en-US" sz="2200" dirty="0"/>
                <a:t>, floods, natural disasters</a:t>
              </a:r>
              <a:endParaRPr lang="de-DE" sz="2200" dirty="0"/>
            </a:p>
          </p:txBody>
        </p:sp>
        <p:sp>
          <p:nvSpPr>
            <p:cNvPr id="3" name="Rechteck 2"/>
            <p:cNvSpPr/>
            <p:nvPr/>
          </p:nvSpPr>
          <p:spPr>
            <a:xfrm>
              <a:off x="6705600" y="3048000"/>
              <a:ext cx="2057400" cy="3276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375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428193"/>
              </p:ext>
            </p:extLst>
          </p:nvPr>
        </p:nvGraphicFramePr>
        <p:xfrm>
          <a:off x="228600" y="1067353"/>
          <a:ext cx="8610600" cy="5273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442"/>
                <a:gridCol w="304800"/>
                <a:gridCol w="609600"/>
                <a:gridCol w="609600"/>
                <a:gridCol w="533400"/>
                <a:gridCol w="609600"/>
                <a:gridCol w="609600"/>
                <a:gridCol w="517860"/>
                <a:gridCol w="484818"/>
                <a:gridCol w="93980"/>
                <a:gridCol w="655942"/>
                <a:gridCol w="533400"/>
                <a:gridCol w="533400"/>
                <a:gridCol w="533400"/>
                <a:gridCol w="457200"/>
                <a:gridCol w="559558"/>
              </a:tblGrid>
              <a:tr h="569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01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02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03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04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05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06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07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08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09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10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11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12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 13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895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German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</a:t>
                      </a:r>
                      <a:r>
                        <a:rPr lang="en-US" sz="1800" baseline="30000" dirty="0">
                          <a:effectLst/>
                        </a:rPr>
                        <a:t>1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02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47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024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Others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02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0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52338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</a:rPr>
                        <a:t>W01 Our consumption habits</a:t>
                      </a:r>
                      <a:endParaRPr lang="de-DE" sz="18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W02 Depletion of natural resources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W03Urban problems (traffic, pollution, lack of green spaces)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W04 Environmental pollution  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W05 The impact of chemicals used in everyday products on health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W06 Use of genetically modified organisms in farming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W07 Loss in biodiversity 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W08 Climate change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W09 </a:t>
                      </a:r>
                      <a:r>
                        <a:rPr lang="en-US" sz="1800" dirty="0">
                          <a:effectLst/>
                        </a:rPr>
                        <a:t>Man-made disasters  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W10 Natural disasters (earthquakes, floods, etc.)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W11 Growing waste</a:t>
                      </a:r>
                      <a:endParaRPr lang="de-DE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W12 Impact of current transport modes on the environment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W13 Others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 Chi-square:5.424, df:1, Sig.:0.020</a:t>
                      </a:r>
                      <a:endParaRPr lang="de-DE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 Chi-square:15.606, df:1, Sig.:0.000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issues respondents most worry about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  <p:sp>
        <p:nvSpPr>
          <p:cNvPr id="2" name="Rechteck 1"/>
          <p:cNvSpPr/>
          <p:nvPr/>
        </p:nvSpPr>
        <p:spPr>
          <a:xfrm>
            <a:off x="152400" y="1066800"/>
            <a:ext cx="8763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Top 3 for all: </a:t>
            </a:r>
          </a:p>
          <a:p>
            <a:pPr lvl="1"/>
            <a:r>
              <a:rPr lang="en-US" sz="2400" dirty="0"/>
              <a:t>Environmental pollution 48%</a:t>
            </a:r>
          </a:p>
          <a:p>
            <a:pPr lvl="1"/>
            <a:r>
              <a:rPr lang="en-US" sz="2400" dirty="0"/>
              <a:t>Climate change 43%</a:t>
            </a:r>
          </a:p>
          <a:p>
            <a:pPr lvl="1"/>
            <a:r>
              <a:rPr lang="en-US" sz="2400" dirty="0"/>
              <a:t>Depletion of natural resources 38%</a:t>
            </a:r>
          </a:p>
          <a:p>
            <a:r>
              <a:rPr lang="en-US" sz="2400" dirty="0"/>
              <a:t>Least for all</a:t>
            </a:r>
          </a:p>
          <a:p>
            <a:pPr lvl="1"/>
            <a:r>
              <a:rPr lang="en-US" sz="2400" dirty="0"/>
              <a:t>Impact of current transport modes 2%</a:t>
            </a:r>
          </a:p>
        </p:txBody>
      </p:sp>
    </p:spTree>
    <p:extLst>
      <p:ext uri="{BB962C8B-B14F-4D97-AF65-F5344CB8AC3E}">
        <p14:creationId xmlns:p14="http://schemas.microsoft.com/office/powerpoint/2010/main" val="20682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Level </a:t>
            </a:r>
            <a:r>
              <a:rPr lang="de-DE" dirty="0" err="1" smtClean="0"/>
              <a:t>of</a:t>
            </a:r>
            <a:r>
              <a:rPr lang="de-DE" dirty="0" smtClean="0"/>
              <a:t> Information </a:t>
            </a:r>
            <a:r>
              <a:rPr lang="de-DE" sz="2000" dirty="0" smtClean="0"/>
              <a:t>(on </a:t>
            </a:r>
            <a:r>
              <a:rPr lang="de-DE" sz="2000" dirty="0" err="1" smtClean="0"/>
              <a:t>given</a:t>
            </a:r>
            <a:r>
              <a:rPr lang="de-DE" sz="2000" dirty="0" smtClean="0"/>
              <a:t> environmental </a:t>
            </a:r>
            <a:r>
              <a:rPr lang="de-DE" sz="2000" dirty="0" err="1" smtClean="0"/>
              <a:t>issues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07829796"/>
              </p:ext>
            </p:extLst>
          </p:nvPr>
        </p:nvGraphicFramePr>
        <p:xfrm>
          <a:off x="152400" y="1054046"/>
          <a:ext cx="8839201" cy="5215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/>
                <a:gridCol w="457200"/>
                <a:gridCol w="609600"/>
                <a:gridCol w="609600"/>
                <a:gridCol w="533400"/>
                <a:gridCol w="533400"/>
                <a:gridCol w="533400"/>
                <a:gridCol w="533400"/>
                <a:gridCol w="609600"/>
                <a:gridCol w="685800"/>
                <a:gridCol w="533400"/>
                <a:gridCol w="609600"/>
                <a:gridCol w="609600"/>
                <a:gridCol w="609600"/>
                <a:gridCol w="533401"/>
              </a:tblGrid>
              <a:tr h="4572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f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In01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In02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In03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In04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In05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In06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In07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In08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In09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In10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In11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In12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In13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</a:tr>
              <a:tr h="4793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German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38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3,58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3,29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3,53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3,18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2,63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2,53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2,97</a:t>
                      </a:r>
                      <a:r>
                        <a:rPr lang="de-DE" sz="1800" baseline="30000" dirty="0">
                          <a:effectLst/>
                        </a:rPr>
                        <a:t>1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3,74</a:t>
                      </a:r>
                      <a:r>
                        <a:rPr lang="de-DE" sz="1800" baseline="30000" dirty="0">
                          <a:effectLst/>
                        </a:rPr>
                        <a:t>2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3,42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3,66</a:t>
                      </a:r>
                      <a:r>
                        <a:rPr lang="de-DE" sz="1800" baseline="30000" dirty="0">
                          <a:effectLst/>
                        </a:rPr>
                        <a:t>3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3,24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3,24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3,24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Others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71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3,25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2,99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3,41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3,23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2,80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2,55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2,52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3,37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3,10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3,28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2,89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3,00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3,17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Total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109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3,36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3,09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3,45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3,21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2,74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2,54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2,67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3,49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3,21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3,41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3,00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3,08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3,19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 anchor="ctr"/>
                </a:tc>
              </a:tr>
              <a:tr h="3087026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In01 Our consumption habits</a:t>
                      </a:r>
                      <a:endParaRPr lang="de-DE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In02 Depletion of natural resources</a:t>
                      </a:r>
                      <a:endParaRPr lang="de-DE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In03 Urban problems (traffic jams, pollution, lack of green spaces, etc.)</a:t>
                      </a:r>
                      <a:endParaRPr lang="de-DE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In04 Environmental pollution (Air, Noise, Water, Agricultural etc.)</a:t>
                      </a:r>
                      <a:endParaRPr lang="de-DE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In05 The impact on our health of chemicals used in everyday products</a:t>
                      </a:r>
                      <a:endParaRPr lang="de-DE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In06 The use of genetically modified organisms in farming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In07 Loss in biodiversity (extinction of species, loss of wildlife and habitats) </a:t>
                      </a:r>
                      <a:endParaRPr kumimoji="0" lang="de-DE" sz="16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721" marR="3672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In08 Climate change </a:t>
                      </a:r>
                      <a:endParaRPr lang="de-DE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In09 Man-made disasters (major oil spills or industrial accidents, etc.)</a:t>
                      </a:r>
                      <a:endParaRPr lang="de-DE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In10 Natural disasters (earthquakes. floods. etc.)</a:t>
                      </a:r>
                      <a:endParaRPr lang="de-DE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In11 Growing waste</a:t>
                      </a:r>
                      <a:endParaRPr lang="de-DE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In12 Impact of current transport modes (more cars. more motorways. more air traffic. etc.) </a:t>
                      </a:r>
                      <a:endParaRPr lang="de-DE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In13 In general how informed do you feel about environmental issues?</a:t>
                      </a:r>
                      <a:endParaRPr lang="de-DE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aseline="30000" dirty="0" smtClean="0">
                          <a:effectLst/>
                        </a:rPr>
                        <a:t>1</a:t>
                      </a:r>
                      <a:r>
                        <a:rPr lang="de-DE" sz="1100" dirty="0" smtClean="0">
                          <a:effectLst/>
                        </a:rPr>
                        <a:t> t:-2.321, df:107, Sig.:0.022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aseline="30000" dirty="0" smtClean="0">
                          <a:effectLst/>
                        </a:rPr>
                        <a:t>2</a:t>
                      </a:r>
                      <a:r>
                        <a:rPr lang="de-DE" sz="1100" dirty="0" smtClean="0">
                          <a:effectLst/>
                        </a:rPr>
                        <a:t> t:-2.083, df:107, Sig.:0.040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aseline="30000" dirty="0" smtClean="0">
                          <a:effectLst/>
                        </a:rPr>
                        <a:t>3</a:t>
                      </a:r>
                      <a:r>
                        <a:rPr lang="de-DE" sz="1100" dirty="0" smtClean="0">
                          <a:effectLst/>
                        </a:rPr>
                        <a:t> t:-2.030, df:107, Sig.:0.045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21" marR="36721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548316" y="6445451"/>
            <a:ext cx="3214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/>
              <a:t>10-13 Juni 2015,  </a:t>
            </a:r>
            <a:r>
              <a:rPr lang="de-DE" sz="1200" i="1" dirty="0" err="1" smtClean="0"/>
              <a:t>Rixos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Eskisehir</a:t>
            </a:r>
            <a:r>
              <a:rPr lang="de-DE" sz="1200" i="1" dirty="0" smtClean="0"/>
              <a:t>, Turkey</a:t>
            </a:r>
            <a:endParaRPr lang="de-DE" sz="1200" i="1" dirty="0"/>
          </a:p>
        </p:txBody>
      </p:sp>
      <p:sp>
        <p:nvSpPr>
          <p:cNvPr id="3" name="Rechteck 2"/>
          <p:cNvSpPr/>
          <p:nvPr/>
        </p:nvSpPr>
        <p:spPr>
          <a:xfrm>
            <a:off x="0" y="956608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Top 3 for all: </a:t>
            </a:r>
          </a:p>
          <a:p>
            <a:pPr lvl="1"/>
            <a:r>
              <a:rPr lang="en-US" sz="2400" dirty="0"/>
              <a:t>Climate </a:t>
            </a:r>
            <a:r>
              <a:rPr lang="en-US" sz="2400" dirty="0" smtClean="0"/>
              <a:t>change, Urban problems, Natural </a:t>
            </a:r>
            <a:r>
              <a:rPr lang="en-US" sz="2400" dirty="0"/>
              <a:t>disasters</a:t>
            </a:r>
          </a:p>
          <a:p>
            <a:r>
              <a:rPr lang="en-US" sz="2400" dirty="0" smtClean="0"/>
              <a:t>Least </a:t>
            </a:r>
            <a:r>
              <a:rPr lang="en-US" sz="2400" dirty="0"/>
              <a:t>for all:</a:t>
            </a:r>
          </a:p>
          <a:p>
            <a:pPr lvl="1"/>
            <a:r>
              <a:rPr lang="en-US" sz="2400" dirty="0"/>
              <a:t>Health impact of chemical used in everyday </a:t>
            </a:r>
            <a:r>
              <a:rPr lang="en-US" sz="2400" dirty="0" smtClean="0"/>
              <a:t>products</a:t>
            </a:r>
          </a:p>
          <a:p>
            <a:pPr lvl="1"/>
            <a:r>
              <a:rPr lang="en-US" sz="2400" dirty="0" smtClean="0"/>
              <a:t>The use of GMO in farming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1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</TotalTime>
  <Words>2273</Words>
  <Application>Microsoft Office PowerPoint</Application>
  <PresentationFormat>On-screen Show (4:3)</PresentationFormat>
  <Paragraphs>897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Origin</vt:lpstr>
      <vt:lpstr>PowerPoint Presentation</vt:lpstr>
      <vt:lpstr>Content</vt:lpstr>
      <vt:lpstr>How much is enough?</vt:lpstr>
      <vt:lpstr>Research</vt:lpstr>
      <vt:lpstr>Findings</vt:lpstr>
      <vt:lpstr>Findings</vt:lpstr>
      <vt:lpstr>First associations with the word environment</vt:lpstr>
      <vt:lpstr>Environmental issues respondents most worry about</vt:lpstr>
      <vt:lpstr>Level of Information (on given environmental issues)</vt:lpstr>
      <vt:lpstr>Main sources of information</vt:lpstr>
      <vt:lpstr>Trust</vt:lpstr>
      <vt:lpstr>Responsibility</vt:lpstr>
      <vt:lpstr>Most effective ways for tackling environmental problems</vt:lpstr>
      <vt:lpstr>Top priorities to protect the environment</vt:lpstr>
      <vt:lpstr>Activities performed for environmental reasons during the last month</vt:lpstr>
      <vt:lpstr>Conclusions</vt:lpstr>
      <vt:lpstr>Thank you  Contact: Hristo Kutin: hristo_kutin@yahoo.com Elif Kocagöz: elifsayin@yahoo.com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Hristo Kutin</dc:creator>
  <cp:lastModifiedBy>Ivana</cp:lastModifiedBy>
  <cp:revision>86</cp:revision>
  <dcterms:created xsi:type="dcterms:W3CDTF">2006-08-16T00:00:00Z</dcterms:created>
  <dcterms:modified xsi:type="dcterms:W3CDTF">2015-06-10T20:57:17Z</dcterms:modified>
</cp:coreProperties>
</file>