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8.xml" ContentType="application/vnd.openxmlformats-officedocument.presentationml.notesSlide+xml"/>
  <Override PartName="/ppt/charts/chart6.xml" ContentType="application/vnd.openxmlformats-officedocument.drawingml.chart+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2"/>
  </p:sldMasterIdLst>
  <p:notesMasterIdLst>
    <p:notesMasterId r:id="rId37"/>
  </p:notesMasterIdLst>
  <p:handoutMasterIdLst>
    <p:handoutMasterId r:id="rId38"/>
  </p:handoutMasterIdLst>
  <p:sldIdLst>
    <p:sldId id="256" r:id="rId3"/>
    <p:sldId id="257" r:id="rId4"/>
    <p:sldId id="264" r:id="rId5"/>
    <p:sldId id="258" r:id="rId6"/>
    <p:sldId id="265" r:id="rId7"/>
    <p:sldId id="269" r:id="rId8"/>
    <p:sldId id="270" r:id="rId9"/>
    <p:sldId id="268" r:id="rId10"/>
    <p:sldId id="271" r:id="rId11"/>
    <p:sldId id="278" r:id="rId12"/>
    <p:sldId id="272" r:id="rId13"/>
    <p:sldId id="273" r:id="rId14"/>
    <p:sldId id="274" r:id="rId15"/>
    <p:sldId id="275" r:id="rId16"/>
    <p:sldId id="276" r:id="rId17"/>
    <p:sldId id="277" r:id="rId18"/>
    <p:sldId id="260" r:id="rId19"/>
    <p:sldId id="266" r:id="rId20"/>
    <p:sldId id="279" r:id="rId21"/>
    <p:sldId id="259" r:id="rId22"/>
    <p:sldId id="282" r:id="rId23"/>
    <p:sldId id="261" r:id="rId24"/>
    <p:sldId id="280" r:id="rId25"/>
    <p:sldId id="281" r:id="rId26"/>
    <p:sldId id="284" r:id="rId27"/>
    <p:sldId id="283" r:id="rId28"/>
    <p:sldId id="262" r:id="rId29"/>
    <p:sldId id="285" r:id="rId30"/>
    <p:sldId id="286" r:id="rId31"/>
    <p:sldId id="287" r:id="rId32"/>
    <p:sldId id="288" r:id="rId33"/>
    <p:sldId id="289" r:id="rId34"/>
    <p:sldId id="290" r:id="rId35"/>
    <p:sldId id="267"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5">
                <a:lumMod val="60000"/>
                <a:lumOff val="40000"/>
              </a:schemeClr>
            </a:solidFill>
          </c:spPr>
          <c:dPt>
            <c:idx val="1"/>
            <c:bubble3D val="0"/>
            <c:spPr>
              <a:solidFill>
                <a:schemeClr val="accent5">
                  <a:lumMod val="75000"/>
                </a:schemeClr>
              </a:solidFill>
            </c:spPr>
          </c:dPt>
          <c:dLbls>
            <c:dLbl>
              <c:idx val="0"/>
              <c:layout>
                <c:manualLayout>
                  <c:x val="-0.16228226159230097"/>
                  <c:y val="7.667796733741615E-2"/>
                </c:manualLayout>
              </c:layout>
              <c:spPr/>
              <c:txPr>
                <a:bodyPr/>
                <a:lstStyle/>
                <a:p>
                  <a:pPr>
                    <a:defRPr sz="1100" b="1"/>
                  </a:pPr>
                  <a:endParaRPr lang="tr-TR"/>
                </a:p>
              </c:txPr>
              <c:showLegendKey val="0"/>
              <c:showVal val="1"/>
              <c:showCatName val="0"/>
              <c:showSerName val="0"/>
              <c:showPercent val="1"/>
              <c:showBubbleSize val="0"/>
            </c:dLbl>
            <c:dLbl>
              <c:idx val="1"/>
              <c:layout>
                <c:manualLayout>
                  <c:x val="0.17130807086614172"/>
                  <c:y val="-9.5020049577136195E-2"/>
                </c:manualLayout>
              </c:layout>
              <c:spPr/>
              <c:txPr>
                <a:bodyPr/>
                <a:lstStyle/>
                <a:p>
                  <a:pPr>
                    <a:defRPr sz="1100" b="1"/>
                  </a:pPr>
                  <a:endParaRPr lang="tr-TR"/>
                </a:p>
              </c:txPr>
              <c:showLegendKey val="0"/>
              <c:showVal val="1"/>
              <c:showCatName val="0"/>
              <c:showSerName val="0"/>
              <c:showPercent val="1"/>
              <c:showBubbleSize val="0"/>
            </c:dLbl>
            <c:txPr>
              <a:bodyPr/>
              <a:lstStyle/>
              <a:p>
                <a:pPr>
                  <a:defRPr sz="1100"/>
                </a:pPr>
                <a:endParaRPr lang="tr-TR"/>
              </a:p>
            </c:txPr>
            <c:showLegendKey val="0"/>
            <c:showVal val="1"/>
            <c:showCatName val="0"/>
            <c:showSerName val="0"/>
            <c:showPercent val="1"/>
            <c:showBubbleSize val="0"/>
            <c:showLeaderLines val="1"/>
          </c:dLbls>
          <c:cat>
            <c:strRef>
              <c:f>grafikler!$A$3:$A$4</c:f>
              <c:strCache>
                <c:ptCount val="2"/>
                <c:pt idx="0">
                  <c:v>Erkek </c:v>
                </c:pt>
                <c:pt idx="1">
                  <c:v>Kadın</c:v>
                </c:pt>
              </c:strCache>
            </c:strRef>
          </c:cat>
          <c:val>
            <c:numRef>
              <c:f>grafikler!$B$3:$B$4</c:f>
              <c:numCache>
                <c:formatCode>General</c:formatCode>
                <c:ptCount val="2"/>
                <c:pt idx="0">
                  <c:v>121</c:v>
                </c:pt>
                <c:pt idx="1">
                  <c:v>183</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100" b="1"/>
          </a:pPr>
          <a:endParaRPr lang="tr-TR"/>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5">
                <a:lumMod val="60000"/>
                <a:lumOff val="40000"/>
              </a:schemeClr>
            </a:solidFill>
          </c:spPr>
          <c:dPt>
            <c:idx val="0"/>
            <c:bubble3D val="0"/>
            <c:spPr>
              <a:solidFill>
                <a:schemeClr val="accent4">
                  <a:lumMod val="75000"/>
                </a:schemeClr>
              </a:solidFill>
            </c:spPr>
          </c:dPt>
          <c:dPt>
            <c:idx val="1"/>
            <c:bubble3D val="0"/>
            <c:spPr>
              <a:solidFill>
                <a:schemeClr val="accent4">
                  <a:lumMod val="40000"/>
                  <a:lumOff val="60000"/>
                </a:schemeClr>
              </a:solidFill>
            </c:spPr>
          </c:dPt>
          <c:dLbls>
            <c:dLbl>
              <c:idx val="0"/>
              <c:layout>
                <c:manualLayout>
                  <c:x val="-0.14561548556430445"/>
                  <c:y val="-0.15480351414406532"/>
                </c:manualLayout>
              </c:layout>
              <c:spPr/>
              <c:txPr>
                <a:bodyPr/>
                <a:lstStyle/>
                <a:p>
                  <a:pPr>
                    <a:defRPr sz="1100" b="1"/>
                  </a:pPr>
                  <a:endParaRPr lang="tr-TR"/>
                </a:p>
              </c:txPr>
              <c:showLegendKey val="0"/>
              <c:showVal val="1"/>
              <c:showCatName val="0"/>
              <c:showSerName val="0"/>
              <c:showPercent val="1"/>
              <c:showBubbleSize val="0"/>
            </c:dLbl>
            <c:dLbl>
              <c:idx val="1"/>
              <c:layout>
                <c:manualLayout>
                  <c:x val="0.16297484689413824"/>
                  <c:y val="9.9424394867308294E-2"/>
                </c:manualLayout>
              </c:layout>
              <c:spPr/>
              <c:txPr>
                <a:bodyPr/>
                <a:lstStyle/>
                <a:p>
                  <a:pPr>
                    <a:defRPr sz="1100" b="1"/>
                  </a:pPr>
                  <a:endParaRPr lang="tr-TR"/>
                </a:p>
              </c:txPr>
              <c:showLegendKey val="0"/>
              <c:showVal val="1"/>
              <c:showCatName val="0"/>
              <c:showSerName val="0"/>
              <c:showPercent val="1"/>
              <c:showBubbleSize val="0"/>
            </c:dLbl>
            <c:txPr>
              <a:bodyPr/>
              <a:lstStyle/>
              <a:p>
                <a:pPr>
                  <a:defRPr sz="1100"/>
                </a:pPr>
                <a:endParaRPr lang="tr-TR"/>
              </a:p>
            </c:txPr>
            <c:showLegendKey val="0"/>
            <c:showVal val="1"/>
            <c:showCatName val="0"/>
            <c:showSerName val="0"/>
            <c:showPercent val="1"/>
            <c:showBubbleSize val="0"/>
            <c:showLeaderLines val="1"/>
          </c:dLbls>
          <c:cat>
            <c:strRef>
              <c:f>grafikler!$H$3:$H$4</c:f>
              <c:strCache>
                <c:ptCount val="2"/>
                <c:pt idx="0">
                  <c:v>Bekar </c:v>
                </c:pt>
                <c:pt idx="1">
                  <c:v>Evli </c:v>
                </c:pt>
              </c:strCache>
            </c:strRef>
          </c:cat>
          <c:val>
            <c:numRef>
              <c:f>grafikler!$I$3:$I$4</c:f>
              <c:numCache>
                <c:formatCode>General</c:formatCode>
                <c:ptCount val="2"/>
                <c:pt idx="0">
                  <c:v>203</c:v>
                </c:pt>
                <c:pt idx="1">
                  <c:v>101</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100" b="1"/>
          </a:pPr>
          <a:endParaRPr lang="tr-TR"/>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5">
                <a:lumMod val="60000"/>
                <a:lumOff val="40000"/>
              </a:schemeClr>
            </a:solidFill>
          </c:spPr>
          <c:dPt>
            <c:idx val="0"/>
            <c:bubble3D val="0"/>
            <c:spPr>
              <a:solidFill>
                <a:schemeClr val="accent2">
                  <a:lumMod val="75000"/>
                </a:schemeClr>
              </a:solidFill>
            </c:spPr>
          </c:dPt>
          <c:dPt>
            <c:idx val="1"/>
            <c:bubble3D val="0"/>
            <c:spPr>
              <a:solidFill>
                <a:schemeClr val="accent2">
                  <a:lumMod val="60000"/>
                  <a:lumOff val="40000"/>
                </a:schemeClr>
              </a:solidFill>
            </c:spPr>
          </c:dPt>
          <c:dPt>
            <c:idx val="2"/>
            <c:bubble3D val="0"/>
            <c:spPr>
              <a:solidFill>
                <a:srgbClr val="C54B57"/>
              </a:solidFill>
            </c:spPr>
          </c:dPt>
          <c:dPt>
            <c:idx val="3"/>
            <c:bubble3D val="0"/>
            <c:spPr>
              <a:solidFill>
                <a:schemeClr val="accent2">
                  <a:lumMod val="40000"/>
                  <a:lumOff val="60000"/>
                </a:schemeClr>
              </a:solidFill>
            </c:spPr>
          </c:dPt>
          <c:dLbls>
            <c:dLbl>
              <c:idx val="0"/>
              <c:layout>
                <c:manualLayout>
                  <c:x val="-0.16228215223097112"/>
                  <c:y val="6.7418708078156891E-2"/>
                </c:manualLayout>
              </c:layout>
              <c:showLegendKey val="0"/>
              <c:showVal val="1"/>
              <c:showCatName val="0"/>
              <c:showSerName val="0"/>
              <c:showPercent val="1"/>
              <c:showBubbleSize val="0"/>
            </c:dLbl>
            <c:dLbl>
              <c:idx val="1"/>
              <c:layout>
                <c:manualLayout>
                  <c:x val="6.1204279289650242E-2"/>
                  <c:y val="-0.19687226596675425"/>
                </c:manualLayout>
              </c:layout>
              <c:showLegendKey val="0"/>
              <c:showVal val="1"/>
              <c:showCatName val="0"/>
              <c:showSerName val="0"/>
              <c:showPercent val="1"/>
              <c:showBubbleSize val="0"/>
            </c:dLbl>
            <c:dLbl>
              <c:idx val="2"/>
              <c:layout>
                <c:manualLayout>
                  <c:x val="0.10460663177336751"/>
                  <c:y val="0.10615449110527851"/>
                </c:manualLayout>
              </c:layout>
              <c:showLegendKey val="0"/>
              <c:showVal val="1"/>
              <c:showCatName val="0"/>
              <c:showSerName val="0"/>
              <c:showPercent val="1"/>
              <c:showBubbleSize val="0"/>
            </c:dLbl>
            <c:dLbl>
              <c:idx val="3"/>
              <c:layout>
                <c:manualLayout>
                  <c:x val="2.6903552260645783E-2"/>
                  <c:y val="0.11096748323126276"/>
                </c:manualLayout>
              </c:layout>
              <c:showLegendKey val="0"/>
              <c:showVal val="1"/>
              <c:showCatName val="0"/>
              <c:showSerName val="0"/>
              <c:showPercent val="1"/>
              <c:showBubbleSize val="0"/>
            </c:dLbl>
            <c:txPr>
              <a:bodyPr/>
              <a:lstStyle/>
              <a:p>
                <a:pPr>
                  <a:defRPr sz="1100" b="1"/>
                </a:pPr>
                <a:endParaRPr lang="tr-TR"/>
              </a:p>
            </c:txPr>
            <c:showLegendKey val="0"/>
            <c:showVal val="1"/>
            <c:showCatName val="0"/>
            <c:showSerName val="0"/>
            <c:showPercent val="1"/>
            <c:showBubbleSize val="0"/>
            <c:showLeaderLines val="1"/>
          </c:dLbls>
          <c:cat>
            <c:strRef>
              <c:f>grafikler!$Q$3:$Q$6</c:f>
              <c:strCache>
                <c:ptCount val="4"/>
                <c:pt idx="0">
                  <c:v>18-25 yaş </c:v>
                </c:pt>
                <c:pt idx="1">
                  <c:v>26-40 yaş</c:v>
                </c:pt>
                <c:pt idx="2">
                  <c:v>41-60 yaş</c:v>
                </c:pt>
                <c:pt idx="3">
                  <c:v>61 yaş ve üzeri</c:v>
                </c:pt>
              </c:strCache>
            </c:strRef>
          </c:cat>
          <c:val>
            <c:numRef>
              <c:f>grafikler!$R$3:$R$6</c:f>
              <c:numCache>
                <c:formatCode>General</c:formatCode>
                <c:ptCount val="4"/>
                <c:pt idx="0">
                  <c:v>97</c:v>
                </c:pt>
                <c:pt idx="1">
                  <c:v>130</c:v>
                </c:pt>
                <c:pt idx="2">
                  <c:v>62</c:v>
                </c:pt>
                <c:pt idx="3">
                  <c:v>15</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100" b="1"/>
          </a:pPr>
          <a:endParaRPr lang="tr-TR"/>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5">
                <a:lumMod val="60000"/>
                <a:lumOff val="40000"/>
              </a:schemeClr>
            </a:solidFill>
          </c:spPr>
          <c:dPt>
            <c:idx val="0"/>
            <c:bubble3D val="0"/>
            <c:spPr>
              <a:solidFill>
                <a:srgbClr val="009900"/>
              </a:solidFill>
            </c:spPr>
          </c:dPt>
          <c:dPt>
            <c:idx val="1"/>
            <c:bubble3D val="0"/>
            <c:spPr>
              <a:solidFill>
                <a:srgbClr val="33CC33"/>
              </a:solidFill>
            </c:spPr>
          </c:dPt>
          <c:dPt>
            <c:idx val="2"/>
            <c:bubble3D val="0"/>
            <c:spPr>
              <a:solidFill>
                <a:srgbClr val="99FF66"/>
              </a:solidFill>
            </c:spPr>
          </c:dPt>
          <c:dLbls>
            <c:dLbl>
              <c:idx val="0"/>
              <c:layout>
                <c:manualLayout>
                  <c:x val="-0.16228215223097112"/>
                  <c:y val="6.7418708078156891E-2"/>
                </c:manualLayout>
              </c:layout>
              <c:showLegendKey val="0"/>
              <c:showVal val="1"/>
              <c:showCatName val="0"/>
              <c:showSerName val="0"/>
              <c:showPercent val="1"/>
              <c:showBubbleSize val="0"/>
            </c:dLbl>
            <c:dLbl>
              <c:idx val="1"/>
              <c:layout>
                <c:manualLayout>
                  <c:x val="-4.53584864391951E-2"/>
                  <c:y val="-0.13668671624380285"/>
                </c:manualLayout>
              </c:layout>
              <c:showLegendKey val="0"/>
              <c:showVal val="1"/>
              <c:showCatName val="0"/>
              <c:showSerName val="0"/>
              <c:showPercent val="1"/>
              <c:showBubbleSize val="0"/>
            </c:dLbl>
            <c:dLbl>
              <c:idx val="2"/>
              <c:layout>
                <c:manualLayout>
                  <c:x val="0.17218307086614174"/>
                  <c:y val="4.3030037911927672E-3"/>
                </c:manualLayout>
              </c:layout>
              <c:showLegendKey val="0"/>
              <c:showVal val="1"/>
              <c:showCatName val="0"/>
              <c:showSerName val="0"/>
              <c:showPercent val="1"/>
              <c:showBubbleSize val="0"/>
            </c:dLbl>
            <c:txPr>
              <a:bodyPr/>
              <a:lstStyle/>
              <a:p>
                <a:pPr>
                  <a:defRPr sz="1100" b="1"/>
                </a:pPr>
                <a:endParaRPr lang="tr-TR"/>
              </a:p>
            </c:txPr>
            <c:showLegendKey val="0"/>
            <c:showVal val="1"/>
            <c:showCatName val="0"/>
            <c:showSerName val="0"/>
            <c:showPercent val="1"/>
            <c:showBubbleSize val="0"/>
            <c:showLeaderLines val="1"/>
          </c:dLbls>
          <c:cat>
            <c:strRef>
              <c:f>grafikler!$L$3:$L$5</c:f>
              <c:strCache>
                <c:ptCount val="3"/>
                <c:pt idx="0">
                  <c:v>İngiliz</c:v>
                </c:pt>
                <c:pt idx="1">
                  <c:v>Türk</c:v>
                </c:pt>
                <c:pt idx="2">
                  <c:v>Diğer</c:v>
                </c:pt>
              </c:strCache>
            </c:strRef>
          </c:cat>
          <c:val>
            <c:numRef>
              <c:f>grafikler!$M$3:$M$5</c:f>
              <c:numCache>
                <c:formatCode>General</c:formatCode>
                <c:ptCount val="3"/>
                <c:pt idx="0">
                  <c:v>123</c:v>
                </c:pt>
                <c:pt idx="1">
                  <c:v>36</c:v>
                </c:pt>
                <c:pt idx="2">
                  <c:v>145</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100" b="1"/>
          </a:pPr>
          <a:endParaRPr lang="tr-TR"/>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5">
                <a:lumMod val="60000"/>
                <a:lumOff val="40000"/>
              </a:schemeClr>
            </a:solidFill>
          </c:spPr>
          <c:dPt>
            <c:idx val="0"/>
            <c:bubble3D val="0"/>
            <c:spPr>
              <a:solidFill>
                <a:schemeClr val="accent6">
                  <a:lumMod val="75000"/>
                </a:schemeClr>
              </a:solidFill>
            </c:spPr>
          </c:dPt>
          <c:dPt>
            <c:idx val="1"/>
            <c:bubble3D val="0"/>
            <c:spPr>
              <a:solidFill>
                <a:schemeClr val="accent6">
                  <a:lumMod val="60000"/>
                  <a:lumOff val="40000"/>
                </a:schemeClr>
              </a:solidFill>
            </c:spPr>
          </c:dPt>
          <c:dLbls>
            <c:dLbl>
              <c:idx val="0"/>
              <c:layout>
                <c:manualLayout>
                  <c:x val="-0.12894881889763779"/>
                  <c:y val="-0.19184091571886847"/>
                </c:manualLayout>
              </c:layout>
              <c:spPr/>
              <c:txPr>
                <a:bodyPr/>
                <a:lstStyle/>
                <a:p>
                  <a:pPr>
                    <a:defRPr sz="1100" b="1"/>
                  </a:pPr>
                  <a:endParaRPr lang="tr-TR"/>
                </a:p>
              </c:txPr>
              <c:showLegendKey val="0"/>
              <c:showVal val="1"/>
              <c:showCatName val="0"/>
              <c:showSerName val="0"/>
              <c:showPercent val="1"/>
              <c:showBubbleSize val="0"/>
            </c:dLbl>
            <c:dLbl>
              <c:idx val="1"/>
              <c:layout>
                <c:manualLayout>
                  <c:x val="0.12130818022747157"/>
                  <c:y val="0.11331328375619715"/>
                </c:manualLayout>
              </c:layout>
              <c:spPr/>
              <c:txPr>
                <a:bodyPr/>
                <a:lstStyle/>
                <a:p>
                  <a:pPr>
                    <a:defRPr sz="1100" b="1"/>
                  </a:pPr>
                  <a:endParaRPr lang="tr-TR"/>
                </a:p>
              </c:txPr>
              <c:showLegendKey val="0"/>
              <c:showVal val="1"/>
              <c:showCatName val="0"/>
              <c:showSerName val="0"/>
              <c:showPercent val="1"/>
              <c:showBubbleSize val="0"/>
            </c:dLbl>
            <c:txPr>
              <a:bodyPr/>
              <a:lstStyle/>
              <a:p>
                <a:pPr>
                  <a:defRPr sz="1100"/>
                </a:pPr>
                <a:endParaRPr lang="tr-TR"/>
              </a:p>
            </c:txPr>
            <c:showLegendKey val="0"/>
            <c:showVal val="1"/>
            <c:showCatName val="0"/>
            <c:showSerName val="0"/>
            <c:showPercent val="1"/>
            <c:showBubbleSize val="0"/>
            <c:showLeaderLines val="1"/>
          </c:dLbls>
          <c:cat>
            <c:strRef>
              <c:f>grafikler!$A$23:$A$24</c:f>
              <c:strCache>
                <c:ptCount val="2"/>
                <c:pt idx="0">
                  <c:v>Kahve Dünyası'nın Türk markası olduğunu biliyordum</c:v>
                </c:pt>
                <c:pt idx="1">
                  <c:v>Kahve Dünyası'nın Türk markası olduğunu bilmiyordum</c:v>
                </c:pt>
              </c:strCache>
            </c:strRef>
          </c:cat>
          <c:val>
            <c:numRef>
              <c:f>grafikler!$B$23:$B$24</c:f>
              <c:numCache>
                <c:formatCode>General</c:formatCode>
                <c:ptCount val="2"/>
                <c:pt idx="0">
                  <c:v>229</c:v>
                </c:pt>
                <c:pt idx="1">
                  <c:v>75</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17740492069508615"/>
          <c:y val="0.77335552367887894"/>
          <c:w val="0.77746692360979486"/>
          <c:h val="0.22664447632112103"/>
        </c:manualLayout>
      </c:layout>
      <c:overlay val="0"/>
      <c:txPr>
        <a:bodyPr/>
        <a:lstStyle/>
        <a:p>
          <a:pPr>
            <a:defRPr sz="1100" b="1"/>
          </a:pPr>
          <a:endParaRPr lang="tr-TR"/>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5">
                <a:lumMod val="60000"/>
                <a:lumOff val="40000"/>
              </a:schemeClr>
            </a:solidFill>
          </c:spPr>
          <c:dPt>
            <c:idx val="0"/>
            <c:bubble3D val="0"/>
            <c:spPr>
              <a:solidFill>
                <a:srgbClr val="6290DC"/>
              </a:solidFill>
            </c:spPr>
          </c:dPt>
          <c:dPt>
            <c:idx val="1"/>
            <c:bubble3D val="0"/>
            <c:spPr>
              <a:solidFill>
                <a:srgbClr val="C6DDF0"/>
              </a:solidFill>
            </c:spPr>
          </c:dPt>
          <c:dPt>
            <c:idx val="2"/>
            <c:bubble3D val="0"/>
            <c:spPr>
              <a:solidFill>
                <a:srgbClr val="90CCDC"/>
              </a:solidFill>
            </c:spPr>
          </c:dPt>
          <c:dPt>
            <c:idx val="3"/>
            <c:bubble3D val="0"/>
            <c:spPr>
              <a:solidFill>
                <a:srgbClr val="67B9CF"/>
              </a:solidFill>
            </c:spPr>
          </c:dPt>
          <c:dPt>
            <c:idx val="4"/>
            <c:bubble3D val="0"/>
            <c:spPr>
              <a:solidFill>
                <a:srgbClr val="3898B2"/>
              </a:solidFill>
            </c:spPr>
          </c:dPt>
          <c:dPt>
            <c:idx val="5"/>
            <c:bubble3D val="0"/>
            <c:spPr>
              <a:solidFill>
                <a:srgbClr val="286D80"/>
              </a:solidFill>
            </c:spPr>
          </c:dPt>
          <c:dPt>
            <c:idx val="6"/>
            <c:bubble3D val="0"/>
            <c:spPr>
              <a:solidFill>
                <a:srgbClr val="1C4D5A"/>
              </a:solidFill>
            </c:spPr>
          </c:dPt>
          <c:dLbls>
            <c:dLbl>
              <c:idx val="0"/>
              <c:layout>
                <c:manualLayout>
                  <c:x val="-3.728215223097113E-2"/>
                  <c:y val="-3.3510096952166692E-3"/>
                </c:manualLayout>
              </c:layout>
              <c:showLegendKey val="0"/>
              <c:showVal val="1"/>
              <c:showCatName val="0"/>
              <c:showSerName val="0"/>
              <c:showPercent val="1"/>
              <c:showBubbleSize val="0"/>
            </c:dLbl>
            <c:dLbl>
              <c:idx val="1"/>
              <c:layout>
                <c:manualLayout>
                  <c:x val="-3.9802930883639495E-2"/>
                  <c:y val="4.4696793853149308E-3"/>
                </c:manualLayout>
              </c:layout>
              <c:showLegendKey val="0"/>
              <c:showVal val="1"/>
              <c:showCatName val="0"/>
              <c:showSerName val="0"/>
              <c:showPercent val="1"/>
              <c:showBubbleSize val="0"/>
            </c:dLbl>
            <c:dLbl>
              <c:idx val="6"/>
              <c:layout>
                <c:manualLayout>
                  <c:x val="0.15325"/>
                  <c:y val="-9.1301444462299361E-2"/>
                </c:manualLayout>
              </c:layout>
              <c:showLegendKey val="0"/>
              <c:showVal val="1"/>
              <c:showCatName val="0"/>
              <c:showSerName val="0"/>
              <c:showPercent val="1"/>
              <c:showBubbleSize val="0"/>
            </c:dLbl>
            <c:txPr>
              <a:bodyPr/>
              <a:lstStyle/>
              <a:p>
                <a:pPr>
                  <a:defRPr sz="1400" b="1"/>
                </a:pPr>
                <a:endParaRPr lang="tr-TR"/>
              </a:p>
            </c:txPr>
            <c:showLegendKey val="0"/>
            <c:showVal val="1"/>
            <c:showCatName val="0"/>
            <c:showSerName val="0"/>
            <c:showPercent val="1"/>
            <c:showBubbleSize val="0"/>
            <c:showLeaderLines val="1"/>
          </c:dLbls>
          <c:cat>
            <c:strRef>
              <c:f>grafikler!$J$25:$J$31</c:f>
              <c:strCache>
                <c:ptCount val="7"/>
                <c:pt idx="0">
                  <c:v>Türkiye'ye iş amaçlı seyahat ettim</c:v>
                </c:pt>
                <c:pt idx="1">
                  <c:v>Türkiye'ye tatil için geldim</c:v>
                </c:pt>
                <c:pt idx="2">
                  <c:v>Türkiye'yi ziyaret eden arkadaşlarımdan bilgi edindim</c:v>
                </c:pt>
                <c:pt idx="3">
                  <c:v>Bir ya da daha fazla Türk tanıyorum</c:v>
                </c:pt>
                <c:pt idx="4">
                  <c:v>Türkiye'yle ilgili haberleri medyadan takip ederim</c:v>
                </c:pt>
                <c:pt idx="5">
                  <c:v>Diğer</c:v>
                </c:pt>
                <c:pt idx="6">
                  <c:v>Seçeneklerin birden fazlası</c:v>
                </c:pt>
              </c:strCache>
            </c:strRef>
          </c:cat>
          <c:val>
            <c:numRef>
              <c:f>grafikler!$K$25:$K$31</c:f>
              <c:numCache>
                <c:formatCode>General</c:formatCode>
                <c:ptCount val="7"/>
                <c:pt idx="0">
                  <c:v>6</c:v>
                </c:pt>
                <c:pt idx="1">
                  <c:v>21</c:v>
                </c:pt>
                <c:pt idx="2">
                  <c:v>12</c:v>
                </c:pt>
                <c:pt idx="3">
                  <c:v>17</c:v>
                </c:pt>
                <c:pt idx="4">
                  <c:v>18</c:v>
                </c:pt>
                <c:pt idx="5">
                  <c:v>37</c:v>
                </c:pt>
                <c:pt idx="6">
                  <c:v>193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1"/>
          </a:pPr>
          <a:endParaRPr lang="tr-TR"/>
        </a:p>
      </c:txPr>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7200"/>
          </a:xfrm>
          <a:prstGeom prst="rect">
            <a:avLst/>
          </a:prstGeom>
        </p:spPr>
        <p:txBody>
          <a:bodyPr vert="horz" lIns="91440" tIns="45720" rIns="91440" bIns="45720" rtlCol="0"/>
          <a:lstStyle>
            <a:lvl1pPr algn="l">
              <a:defRPr sz="1200"/>
            </a:lvl1pPr>
          </a:lstStyle>
          <a:p>
            <a:r>
              <a:rPr lang="tr-TR" smtClean="0">
                <a:solidFill>
                  <a:srgbClr val="000000"/>
                </a:solidFill>
                <a:latin typeface="Times New Roman"/>
              </a:rPr>
              <a:t> </a:t>
            </a:r>
            <a:endParaRPr lang="tr-TR">
              <a:solidFill>
                <a:srgbClr val="000000"/>
              </a:solidFill>
              <a:latin typeface="Times New Roman"/>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44499F-D7E5-49E0-AF5A-B64D8CAFCCD9}" type="datetimeFigureOut">
              <a:rPr lang="tr-TR" smtClean="0"/>
              <a:t>09.06.2015</a:t>
            </a:fld>
            <a:endParaRPr lang="tr-TR"/>
          </a:p>
        </p:txBody>
      </p:sp>
      <p:sp>
        <p:nvSpPr>
          <p:cNvPr id="4" name="Footer Placeholder 3"/>
          <p:cNvSpPr>
            <a:spLocks noGrp="1"/>
          </p:cNvSpPr>
          <p:nvPr>
            <p:ph type="ftr" sz="quarter" idx="2"/>
            <p:custDataLst>
              <p:tags r:id="rId3"/>
            </p:custDataLst>
          </p:nvPr>
        </p:nvSpPr>
        <p:spPr>
          <a:xfrm>
            <a:off x="0" y="8685213"/>
            <a:ext cx="6858000" cy="457200"/>
          </a:xfrm>
          <a:prstGeom prst="rect">
            <a:avLst/>
          </a:prstGeom>
        </p:spPr>
        <p:txBody>
          <a:bodyPr vert="horz" lIns="91440" tIns="45720" rIns="91440" bIns="45720" rtlCol="0" anchor="b"/>
          <a:lstStyle>
            <a:lvl1pPr algn="l">
              <a:defRPr sz="1200"/>
            </a:lvl1pPr>
          </a:lstStyle>
          <a:p>
            <a:pPr algn="ctr"/>
            <a:r>
              <a:rPr lang="tr-TR" smtClean="0">
                <a:solidFill>
                  <a:srgbClr val="7F7F7F"/>
                </a:solidFill>
                <a:latin typeface="Times New Roman"/>
              </a:rPr>
              <a:t>Veri Sınıfı / Data Classification</a:t>
            </a:r>
            <a:r>
              <a:rPr lang="tr-TR" sz="1000" smtClean="0">
                <a:solidFill>
                  <a:srgbClr val="FF0000"/>
                </a:solidFill>
                <a:latin typeface="Tahoma"/>
              </a:rPr>
              <a:t> </a:t>
            </a:r>
            <a:r>
              <a:rPr lang="tr-TR" smtClean="0">
                <a:solidFill>
                  <a:srgbClr val="00C000"/>
                </a:solidFill>
                <a:latin typeface="Times New Roman"/>
              </a:rPr>
              <a:t>Kamuya Açık / Public</a:t>
            </a:r>
            <a:endParaRPr lang="tr-TR">
              <a:solidFill>
                <a:srgbClr val="00C000"/>
              </a:solidFill>
              <a:latin typeface="Times New Roman"/>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81B38-7452-4906-845F-33C074462414}" type="slidenum">
              <a:rPr lang="tr-TR" smtClean="0"/>
              <a:t>‹#›</a:t>
            </a:fld>
            <a:endParaRPr lang="tr-TR"/>
          </a:p>
        </p:txBody>
      </p:sp>
    </p:spTree>
    <p:extLst>
      <p:ext uri="{BB962C8B-B14F-4D97-AF65-F5344CB8AC3E}">
        <p14:creationId xmlns:p14="http://schemas.microsoft.com/office/powerpoint/2010/main" val="216905002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7200"/>
          </a:xfrm>
          <a:prstGeom prst="rect">
            <a:avLst/>
          </a:prstGeom>
        </p:spPr>
        <p:txBody>
          <a:bodyPr vert="horz" lIns="91440" tIns="45720" rIns="91440" bIns="45720" rtlCol="0"/>
          <a:lstStyle>
            <a:lvl1pPr algn="l">
              <a:defRPr lang="tr-TR" sz="1200" b="0" i="0" u="none">
                <a:solidFill>
                  <a:srgbClr val="000000"/>
                </a:solidFill>
                <a:latin typeface="Times New Roman"/>
              </a:defRPr>
            </a:lvl1pPr>
          </a:lstStyle>
          <a:p>
            <a:r>
              <a:rPr lang="tr-TR" smtClean="0"/>
              <a:t> </a:t>
            </a: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5D394-0AA4-4BCC-BB6B-62496E78B5E5}" type="datetimeFigureOut">
              <a:rPr lang="tr-TR" smtClean="0"/>
              <a:t>09.06.2015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custDataLst>
              <p:tags r:id="rId3"/>
            </p:custDataLst>
          </p:nvPr>
        </p:nvSpPr>
        <p:spPr>
          <a:xfrm>
            <a:off x="0" y="8685213"/>
            <a:ext cx="6858000" cy="457200"/>
          </a:xfrm>
          <a:prstGeom prst="rect">
            <a:avLst/>
          </a:prstGeom>
        </p:spPr>
        <p:txBody>
          <a:bodyPr vert="horz" lIns="91440" tIns="45720" rIns="91440" bIns="45720" rtlCol="0" anchor="b"/>
          <a:lstStyle>
            <a:lvl1pPr algn="ct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7DF34-6614-42E7-88EB-EB9D617F7996}" type="slidenum">
              <a:rPr lang="tr-TR" smtClean="0"/>
              <a:t>‹#›</a:t>
            </a:fld>
            <a:endParaRPr lang="tr-TR"/>
          </a:p>
        </p:txBody>
      </p:sp>
    </p:spTree>
    <p:extLst>
      <p:ext uri="{BB962C8B-B14F-4D97-AF65-F5344CB8AC3E}">
        <p14:creationId xmlns:p14="http://schemas.microsoft.com/office/powerpoint/2010/main" val="59014423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10</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11</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12</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13</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14</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15</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16</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17</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18</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19</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20</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21</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22</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23</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24</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25</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26</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27</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28</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29</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3</a:t>
            </a:fld>
            <a:endParaRPr lang="tr-TR"/>
          </a:p>
        </p:txBody>
      </p:sp>
    </p:spTree>
    <p:extLst>
      <p:ext uri="{BB962C8B-B14F-4D97-AF65-F5344CB8AC3E}">
        <p14:creationId xmlns:p14="http://schemas.microsoft.com/office/powerpoint/2010/main" val="3652960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30</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31</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32</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33</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34</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4</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5</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6</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7</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8</a:t>
            </a:fld>
            <a:endParaRPr lang="tr-TR"/>
          </a:p>
        </p:txBody>
      </p:sp>
    </p:spTree>
    <p:extLst>
      <p:ext uri="{BB962C8B-B14F-4D97-AF65-F5344CB8AC3E}">
        <p14:creationId xmlns:p14="http://schemas.microsoft.com/office/powerpoint/2010/main" val="231283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Header Placeholder 3"/>
          <p:cNvSpPr>
            <a:spLocks noGrp="1"/>
          </p:cNvSpPr>
          <p:nvPr>
            <p:ph type="hdr" sz="quarter" idx="10"/>
            <p:custDataLst>
              <p:tags r:id="rId1"/>
            </p:custDataLst>
          </p:nvPr>
        </p:nvSpPr>
        <p:spPr>
          <a:xfrm>
            <a:off x="0" y="0"/>
            <a:ext cx="6858000" cy="457200"/>
          </a:xfrm>
        </p:spPr>
        <p:txBody>
          <a:bodyPr/>
          <a:lstStyle/>
          <a:p>
            <a:r>
              <a:rPr lang="tr-TR" smtClean="0"/>
              <a:t> </a:t>
            </a:r>
            <a:endParaRPr lang="tr-TR"/>
          </a:p>
        </p:txBody>
      </p:sp>
      <p:sp>
        <p:nvSpPr>
          <p:cNvPr id="5" name="Footer Placeholder 4"/>
          <p:cNvSpPr>
            <a:spLocks noGrp="1"/>
          </p:cNvSpPr>
          <p:nvPr>
            <p:ph type="ftr" sz="quarter" idx="11"/>
            <p:custDataLst>
              <p:tags r:id="rId2"/>
            </p:custDataLst>
          </p:nvPr>
        </p:nvSpPr>
        <p:spPr>
          <a:xfrm>
            <a:off x="0" y="8685213"/>
            <a:ext cx="6858000" cy="457200"/>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4497DF34-6614-42E7-88EB-EB9D617F7996}" type="slidenum">
              <a:rPr lang="tr-TR" smtClean="0"/>
              <a:t>9</a:t>
            </a:fld>
            <a:endParaRPr lang="tr-TR"/>
          </a:p>
        </p:txBody>
      </p:sp>
    </p:spTree>
    <p:extLst>
      <p:ext uri="{BB962C8B-B14F-4D97-AF65-F5344CB8AC3E}">
        <p14:creationId xmlns:p14="http://schemas.microsoft.com/office/powerpoint/2010/main" val="2312836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DCB3EBE3-1140-4F04-9590-60686210E902}" type="datetimeFigureOut">
              <a:rPr lang="tr-TR" smtClean="0"/>
              <a:t>09.06.2015</a:t>
            </a:fld>
            <a:endParaRPr lang="tr-TR"/>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122756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B3EBE3-1140-4F04-9590-60686210E902}" type="datetimeFigureOut">
              <a:rPr lang="tr-TR" smtClean="0"/>
              <a:t>09.06.2015</a:t>
            </a:fld>
            <a:endParaRPr lang="tr-TR"/>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19748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B3EBE3-1140-4F04-9590-60686210E902}" type="datetimeFigureOut">
              <a:rPr lang="tr-TR" smtClean="0"/>
              <a:t>09.06.2015</a:t>
            </a:fld>
            <a:endParaRPr lang="tr-TR"/>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425892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B3EBE3-1140-4F04-9590-60686210E902}" type="datetimeFigureOut">
              <a:rPr lang="tr-TR" smtClean="0"/>
              <a:t>09.06.2015</a:t>
            </a:fld>
            <a:endParaRPr lang="tr-TR"/>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36208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3EBE3-1140-4F04-9590-60686210E902}" type="datetimeFigureOut">
              <a:rPr lang="tr-TR" smtClean="0"/>
              <a:t>09.06.2015</a:t>
            </a:fld>
            <a:endParaRPr lang="tr-TR"/>
          </a:p>
        </p:txBody>
      </p:sp>
      <p:sp>
        <p:nvSpPr>
          <p:cNvPr id="5" name="Footer Placeholder 4"/>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16077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DCB3EBE3-1140-4F04-9590-60686210E902}" type="datetimeFigureOut">
              <a:rPr lang="tr-TR" smtClean="0"/>
              <a:t>09.06.2015</a:t>
            </a:fld>
            <a:endParaRPr lang="tr-TR"/>
          </a:p>
        </p:txBody>
      </p:sp>
      <p:sp>
        <p:nvSpPr>
          <p:cNvPr id="6" name="Footer Placeholder 5"/>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7" name="Slide Number Placeholder 6"/>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29560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DCB3EBE3-1140-4F04-9590-60686210E902}" type="datetimeFigureOut">
              <a:rPr lang="tr-TR" smtClean="0"/>
              <a:t>09.06.2015</a:t>
            </a:fld>
            <a:endParaRPr lang="tr-TR"/>
          </a:p>
        </p:txBody>
      </p:sp>
      <p:sp>
        <p:nvSpPr>
          <p:cNvPr id="8" name="Footer Placeholder 7"/>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9" name="Slide Number Placeholder 8"/>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62413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DCB3EBE3-1140-4F04-9590-60686210E902}" type="datetimeFigureOut">
              <a:rPr lang="tr-TR" smtClean="0"/>
              <a:t>09.06.2015</a:t>
            </a:fld>
            <a:endParaRPr lang="tr-TR"/>
          </a:p>
        </p:txBody>
      </p:sp>
      <p:sp>
        <p:nvSpPr>
          <p:cNvPr id="4" name="Footer Placeholder 3"/>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5" name="Slide Number Placeholder 4"/>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108922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3EBE3-1140-4F04-9590-60686210E902}" type="datetimeFigureOut">
              <a:rPr lang="tr-TR" smtClean="0"/>
              <a:t>09.06.2015</a:t>
            </a:fld>
            <a:endParaRPr lang="tr-TR"/>
          </a:p>
        </p:txBody>
      </p:sp>
      <p:sp>
        <p:nvSpPr>
          <p:cNvPr id="3" name="Footer Placeholder 2"/>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4" name="Slide Number Placeholder 3"/>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44595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3EBE3-1140-4F04-9590-60686210E902}" type="datetimeFigureOut">
              <a:rPr lang="tr-TR" smtClean="0"/>
              <a:t>09.06.2015</a:t>
            </a:fld>
            <a:endParaRPr lang="tr-TR"/>
          </a:p>
        </p:txBody>
      </p:sp>
      <p:sp>
        <p:nvSpPr>
          <p:cNvPr id="6" name="Footer Placeholder 5"/>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7" name="Slide Number Placeholder 6"/>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55635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3EBE3-1140-4F04-9590-60686210E902}" type="datetimeFigureOut">
              <a:rPr lang="tr-TR" smtClean="0"/>
              <a:t>09.06.2015</a:t>
            </a:fld>
            <a:endParaRPr lang="tr-TR"/>
          </a:p>
        </p:txBody>
      </p:sp>
      <p:sp>
        <p:nvSpPr>
          <p:cNvPr id="6" name="Footer Placeholder 5"/>
          <p:cNvSpPr>
            <a:spLocks noGrp="1"/>
          </p:cNvSpPr>
          <p:nvPr>
            <p:ph type="ftr" sz="quarter" idx="11"/>
            <p:custDataLst>
              <p:tags r:id="rId1"/>
            </p:custDataLst>
          </p:nvPr>
        </p:nvSpPr>
        <p:spPr>
          <a:xfrm>
            <a:off x="0" y="6356350"/>
            <a:ext cx="9144000" cy="365125"/>
          </a:xfrm>
        </p:spPr>
        <p:txBody>
          <a:bodyPr/>
          <a:lstStyle>
            <a:lvl1pP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7" name="Slide Number Placeholder 6"/>
          <p:cNvSpPr>
            <a:spLocks noGrp="1"/>
          </p:cNvSpPr>
          <p:nvPr>
            <p:ph type="sldNum" sz="quarter" idx="12"/>
          </p:nvPr>
        </p:nvSpPr>
        <p:spPr/>
        <p:txBody>
          <a:bodyPr/>
          <a:lstStyle/>
          <a:p>
            <a:fld id="{2C9ECBE6-9464-4D5B-95F3-AB29EB834C4E}" type="slidenum">
              <a:rPr lang="tr-TR" smtClean="0"/>
              <a:t>‹#›</a:t>
            </a:fld>
            <a:endParaRPr lang="tr-TR"/>
          </a:p>
        </p:txBody>
      </p:sp>
    </p:spTree>
    <p:extLst>
      <p:ext uri="{BB962C8B-B14F-4D97-AF65-F5344CB8AC3E}">
        <p14:creationId xmlns:p14="http://schemas.microsoft.com/office/powerpoint/2010/main" val="118027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3EBE3-1140-4F04-9590-60686210E902}" type="datetimeFigureOut">
              <a:rPr lang="tr-TR" smtClean="0"/>
              <a:t>09.06.2015</a:t>
            </a:fld>
            <a:endParaRPr lang="tr-TR"/>
          </a:p>
        </p:txBody>
      </p:sp>
      <p:sp>
        <p:nvSpPr>
          <p:cNvPr id="5" name="Footer Placeholder 4"/>
          <p:cNvSpPr>
            <a:spLocks noGrp="1"/>
          </p:cNvSpPr>
          <p:nvPr>
            <p:ph type="ftr" sz="quarter" idx="3"/>
            <p:custDataLst>
              <p:tags r:id="rId13"/>
            </p:custDataLst>
          </p:nvPr>
        </p:nvSpPr>
        <p:spPr>
          <a:xfrm>
            <a:off x="0" y="6356350"/>
            <a:ext cx="9144000" cy="365125"/>
          </a:xfrm>
          <a:prstGeom prst="rect">
            <a:avLst/>
          </a:prstGeom>
        </p:spPr>
        <p:txBody>
          <a:bodyPr vert="horz" lIns="91440" tIns="45720" rIns="91440" bIns="45720" rtlCol="0" anchor="ctr"/>
          <a:lstStyle>
            <a:lvl1pPr algn="ctr">
              <a:defRPr lang="tr-TR" sz="1200" b="0" i="0" u="none">
                <a:solidFill>
                  <a:srgbClr val="7F7F7F"/>
                </a:solidFill>
                <a:latin typeface="Times New Roman"/>
              </a:defRPr>
            </a:lvl1p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ECBE6-9464-4D5B-95F3-AB29EB834C4E}" type="slidenum">
              <a:rPr lang="tr-TR" smtClean="0"/>
              <a:t>‹#›</a:t>
            </a:fld>
            <a:endParaRPr lang="tr-TR"/>
          </a:p>
        </p:txBody>
      </p:sp>
    </p:spTree>
    <p:extLst>
      <p:ext uri="{BB962C8B-B14F-4D97-AF65-F5344CB8AC3E}">
        <p14:creationId xmlns:p14="http://schemas.microsoft.com/office/powerpoint/2010/main" val="420876485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pazarlama.org.tr/" TargetMode="External"/><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hyperlink" Target="http://www.anadolu.edu.tr/" TargetMode="External"/><Relationship Id="rId5" Type="http://schemas.openxmlformats.org/officeDocument/2006/relationships/image" Target="../media/image1.jpeg"/><Relationship Id="rId4" Type="http://schemas.openxmlformats.org/officeDocument/2006/relationships/hyperlink" Target="https://www.google.com.tr/imgres?imgurl&amp;imgrefurl=http://home.anadolu.edu.tr/~fodabasi/&amp;h=0&amp;w=0&amp;tbnid=2KJHLEym014BdM&amp;zoom=1&amp;tbnh=207&amp;tbnw=244&amp;docid=S4GPuYZvefE6pM&amp;tbm=isch&amp;ei=HpJgU8_lBsnZtAbpx4CYCw&amp;ved=0CAsQsCUoAw"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6.xml"/><Relationship Id="rId6" Type="http://schemas.openxmlformats.org/officeDocument/2006/relationships/hyperlink" Target="http://www.pazarlama.org.tr/" TargetMode="External"/><Relationship Id="rId11" Type="http://schemas.openxmlformats.org/officeDocument/2006/relationships/image" Target="../media/image11.jpeg"/><Relationship Id="rId5" Type="http://schemas.openxmlformats.org/officeDocument/2006/relationships/image" Target="../media/image2.png"/><Relationship Id="rId10" Type="http://schemas.openxmlformats.org/officeDocument/2006/relationships/image" Target="../media/image10.jpeg"/><Relationship Id="rId4" Type="http://schemas.openxmlformats.org/officeDocument/2006/relationships/hyperlink" Target="http://www.anadolu.edu.tr/" TargetMode="External"/><Relationship Id="rId9" Type="http://schemas.openxmlformats.org/officeDocument/2006/relationships/image" Target="../media/image9.jpeg"/></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9.xml"/><Relationship Id="rId6" Type="http://schemas.openxmlformats.org/officeDocument/2006/relationships/hyperlink" Target="http://www.pazarlama.org.tr/" TargetMode="External"/><Relationship Id="rId11" Type="http://schemas.openxmlformats.org/officeDocument/2006/relationships/image" Target="../media/image15.jpe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hyperlink" Target="http://www.anadolu.edu.tr/" TargetMode="External"/><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92.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27.xml"/><Relationship Id="rId7" Type="http://schemas.openxmlformats.org/officeDocument/2006/relationships/image" Target="../media/image3.png"/><Relationship Id="rId12" Type="http://schemas.openxmlformats.org/officeDocument/2006/relationships/chart" Target="../charts/chart5.xml"/><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hyperlink" Target="http://www.pazarlama.org.tr/" TargetMode="External"/><Relationship Id="rId11" Type="http://schemas.openxmlformats.org/officeDocument/2006/relationships/chart" Target="../charts/chart4.xml"/><Relationship Id="rId5" Type="http://schemas.openxmlformats.org/officeDocument/2006/relationships/image" Target="../media/image2.png"/><Relationship Id="rId10" Type="http://schemas.openxmlformats.org/officeDocument/2006/relationships/chart" Target="../charts/chart3.xml"/><Relationship Id="rId4" Type="http://schemas.openxmlformats.org/officeDocument/2006/relationships/hyperlink" Target="http://www.anadolu.edu.tr/" TargetMode="External"/><Relationship Id="rId9" Type="http://schemas.openxmlformats.org/officeDocument/2006/relationships/chart" Target="../charts/chart2.xml"/></Relationships>
</file>

<file path=ppt/slides/_rels/slide2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28.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98.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29.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01.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30.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3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hyperlink" Target="http://www.pazarlama.org.tr/" TargetMode="External"/><Relationship Id="rId5" Type="http://schemas.openxmlformats.org/officeDocument/2006/relationships/image" Target="../media/image2.png"/><Relationship Id="rId10" Type="http://schemas.openxmlformats.org/officeDocument/2006/relationships/image" Target="../media/image20.emf"/><Relationship Id="rId4" Type="http://schemas.openxmlformats.org/officeDocument/2006/relationships/hyperlink" Target="http://www.anadolu.edu.tr/" TargetMode="External"/><Relationship Id="rId9" Type="http://schemas.openxmlformats.org/officeDocument/2006/relationships/image" Target="../media/image19.emf"/></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hyperlink" Target="http://www.pazarlama.org.tr/" TargetMode="External"/><Relationship Id="rId2" Type="http://schemas.openxmlformats.org/officeDocument/2006/relationships/tags" Target="../tags/tag110.xml"/><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hyperlink" Target="http://www.anadolu.edu.tr/" TargetMode="External"/><Relationship Id="rId10" Type="http://schemas.openxmlformats.org/officeDocument/2006/relationships/image" Target="../media/image21.png"/><Relationship Id="rId4" Type="http://schemas.openxmlformats.org/officeDocument/2006/relationships/notesSlide" Target="../notesSlides/notesSlide32.xml"/><Relationship Id="rId9"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hyperlink" Target="http://www.pazarlama.org.tr/" TargetMode="External"/><Relationship Id="rId2" Type="http://schemas.openxmlformats.org/officeDocument/2006/relationships/tags" Target="../tags/tag113.xml"/><Relationship Id="rId1" Type="http://schemas.openxmlformats.org/officeDocument/2006/relationships/vmlDrawing" Target="../drawings/vmlDrawing2.vml"/><Relationship Id="rId6" Type="http://schemas.openxmlformats.org/officeDocument/2006/relationships/image" Target="../media/image2.png"/><Relationship Id="rId11" Type="http://schemas.openxmlformats.org/officeDocument/2006/relationships/image" Target="../media/image24.png"/><Relationship Id="rId5" Type="http://schemas.openxmlformats.org/officeDocument/2006/relationships/hyperlink" Target="http://www.anadolu.edu.tr/" TargetMode="External"/><Relationship Id="rId10" Type="http://schemas.openxmlformats.org/officeDocument/2006/relationships/image" Target="../media/image23.png"/><Relationship Id="rId4" Type="http://schemas.openxmlformats.org/officeDocument/2006/relationships/notesSlide" Target="../notesSlides/notesSlide33.xml"/><Relationship Id="rId9"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16.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hyperlink" Target="http://www.pazarlama.org.tr/" TargetMode="External"/><Relationship Id="rId5" Type="http://schemas.openxmlformats.org/officeDocument/2006/relationships/image" Target="../media/image2.png"/><Relationship Id="rId4" Type="http://schemas.openxmlformats.org/officeDocument/2006/relationships/hyperlink" Target="http://www.anadolu.edu.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a:solidFill>
            <a:srgbClr val="92D050"/>
          </a:solidFill>
        </p:spPr>
        <p:txBody>
          <a:bodyPr>
            <a:noAutofit/>
          </a:bodyPr>
          <a:lstStyle/>
          <a:p>
            <a:r>
              <a:rPr lang="tr-TR" sz="3600" b="1" dirty="0" smtClean="0">
                <a:solidFill>
                  <a:schemeClr val="bg1"/>
                </a:solidFill>
              </a:rPr>
              <a:t>20.Ulusal Pazarlama Kongresi</a:t>
            </a:r>
            <a:br>
              <a:rPr lang="tr-TR" sz="3600" b="1" dirty="0" smtClean="0">
                <a:solidFill>
                  <a:schemeClr val="bg1"/>
                </a:solidFill>
              </a:rPr>
            </a:br>
            <a:r>
              <a:rPr lang="tr-TR" sz="3600" b="1" dirty="0" smtClean="0">
                <a:solidFill>
                  <a:schemeClr val="bg1"/>
                </a:solidFill>
              </a:rPr>
              <a:t>Doktora Kolokyumu</a:t>
            </a:r>
            <a:endParaRPr lang="tr-TR" sz="3600" b="1" dirty="0">
              <a:solidFill>
                <a:schemeClr val="bg1"/>
              </a:solidFill>
            </a:endParaRPr>
          </a:p>
        </p:txBody>
      </p:sp>
      <p:sp>
        <p:nvSpPr>
          <p:cNvPr id="3" name="Subtitle 2"/>
          <p:cNvSpPr>
            <a:spLocks noGrp="1"/>
          </p:cNvSpPr>
          <p:nvPr>
            <p:ph type="subTitle" idx="1"/>
          </p:nvPr>
        </p:nvSpPr>
        <p:spPr>
          <a:xfrm>
            <a:off x="0" y="1556792"/>
            <a:ext cx="9144000" cy="936104"/>
          </a:xfrm>
        </p:spPr>
        <p:txBody>
          <a:bodyPr>
            <a:normAutofit lnSpcReduction="10000"/>
          </a:bodyPr>
          <a:lstStyle/>
          <a:p>
            <a:r>
              <a:rPr lang="tr-TR" sz="2800" dirty="0" smtClean="0">
                <a:solidFill>
                  <a:schemeClr val="bg1">
                    <a:lumMod val="50000"/>
                  </a:schemeClr>
                </a:solidFill>
              </a:rPr>
              <a:t>Tez Konusu: Uluslararası Pazarlarda Türk Hizmet Markalarına Yönelik Kalite Algısında Ülke İmajı Etkisi</a:t>
            </a:r>
          </a:p>
          <a:p>
            <a:endParaRPr lang="tr-TR" sz="2800" dirty="0">
              <a:solidFill>
                <a:schemeClr val="bg1">
                  <a:lumMod val="50000"/>
                </a:schemeClr>
              </a:solidFill>
            </a:endParaRPr>
          </a:p>
        </p:txBody>
      </p:sp>
      <p:sp>
        <p:nvSpPr>
          <p:cNvPr id="5" name="TextBox 4"/>
          <p:cNvSpPr txBox="1"/>
          <p:nvPr/>
        </p:nvSpPr>
        <p:spPr>
          <a:xfrm>
            <a:off x="2369080" y="2639420"/>
            <a:ext cx="4320480" cy="707886"/>
          </a:xfrm>
          <a:prstGeom prst="rect">
            <a:avLst/>
          </a:prstGeom>
          <a:noFill/>
        </p:spPr>
        <p:txBody>
          <a:bodyPr wrap="square" rtlCol="0">
            <a:spAutoFit/>
          </a:bodyPr>
          <a:lstStyle/>
          <a:p>
            <a:pPr algn="ctr"/>
            <a:r>
              <a:rPr lang="tr-TR" sz="2000" dirty="0" smtClean="0"/>
              <a:t>Hazırlayan: Dilek TURAN</a:t>
            </a:r>
          </a:p>
          <a:p>
            <a:pPr algn="ctr"/>
            <a:r>
              <a:rPr lang="tr-TR" sz="2000" dirty="0" smtClean="0"/>
              <a:t>Danışman: Prof. Dr. Sevgi Ayşe ÖZTÜRK</a:t>
            </a:r>
            <a:endParaRPr lang="tr-TR" sz="2000" dirty="0"/>
          </a:p>
        </p:txBody>
      </p:sp>
      <p:pic>
        <p:nvPicPr>
          <p:cNvPr id="6" name="Picture 4" descr="https://encrypted-tbn0.gstatic.com/images?q=tbn:ANd9GcQBK_Osin9fuW8RPY1xTiRJBrccaxvhaVbq7vrY67tNQZeUyK-ehVPwWzA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832" y="3573016"/>
            <a:ext cx="1030975" cy="87463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89521" y="4633215"/>
            <a:ext cx="7772400" cy="935448"/>
          </a:xfrm>
          <a:prstGeom prst="rect">
            <a:avLst/>
          </a:prstGeom>
        </p:spPr>
        <p:txBody>
          <a:bodyPr vert="horz" lIns="91440" tIns="45720" rIns="91440" bIns="45720" rtlCol="0">
            <a:normAutofit/>
          </a:bodyPr>
          <a:lstStyle>
            <a:defPPr>
              <a:defRPr lang="tr-TR"/>
            </a:defPPr>
            <a:lvl1pPr indent="0" algn="ctr">
              <a:spcBef>
                <a:spcPct val="20000"/>
              </a:spcBef>
              <a:buFont typeface="Arial" panose="020B0604020202020204" pitchFamily="34" charset="0"/>
              <a:buNone/>
              <a:defRPr sz="2800">
                <a:solidFill>
                  <a:schemeClr val="tx1">
                    <a:tint val="75000"/>
                  </a:schemeClr>
                </a:solidFill>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tr-TR" sz="2000" dirty="0">
                <a:solidFill>
                  <a:schemeClr val="bg1">
                    <a:lumMod val="50000"/>
                  </a:schemeClr>
                </a:solidFill>
              </a:rPr>
              <a:t>ANADOLU ÜNİVERSİTESİ- SOSYAL BİLİMLER ENSTİTÜSÜ</a:t>
            </a:r>
          </a:p>
        </p:txBody>
      </p:sp>
      <p:sp>
        <p:nvSpPr>
          <p:cNvPr id="8" name="Subtitle 2"/>
          <p:cNvSpPr txBox="1">
            <a:spLocks/>
          </p:cNvSpPr>
          <p:nvPr/>
        </p:nvSpPr>
        <p:spPr>
          <a:xfrm>
            <a:off x="1291177" y="5100939"/>
            <a:ext cx="6769087"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tr-TR" sz="2000" dirty="0" smtClean="0">
                <a:solidFill>
                  <a:schemeClr val="bg1">
                    <a:lumMod val="50000"/>
                  </a:schemeClr>
                </a:solidFill>
              </a:rPr>
              <a:t>İŞLETME ANABİLİM DALI- PAZARLAMA DOKTORA PROGRAMI</a:t>
            </a:r>
            <a:endParaRPr lang="tr-TR" sz="2000" dirty="0">
              <a:solidFill>
                <a:schemeClr val="bg1">
                  <a:lumMod val="50000"/>
                </a:schemeClr>
              </a:solidFill>
            </a:endParaRPr>
          </a:p>
        </p:txBody>
      </p:sp>
      <p:sp>
        <p:nvSpPr>
          <p:cNvPr id="9" name="TextBox 8"/>
          <p:cNvSpPr txBox="1"/>
          <p:nvPr/>
        </p:nvSpPr>
        <p:spPr>
          <a:xfrm>
            <a:off x="3305184" y="5827818"/>
            <a:ext cx="2448272" cy="646331"/>
          </a:xfrm>
          <a:prstGeom prst="rect">
            <a:avLst/>
          </a:prstGeom>
          <a:noFill/>
        </p:spPr>
        <p:txBody>
          <a:bodyPr wrap="square" rtlCol="0">
            <a:spAutoFit/>
          </a:bodyPr>
          <a:lstStyle/>
          <a:p>
            <a:pPr algn="ctr"/>
            <a:r>
              <a:rPr lang="tr-TR" dirty="0" smtClean="0"/>
              <a:t>10/06/2015</a:t>
            </a:r>
          </a:p>
          <a:p>
            <a:pPr algn="ctr"/>
            <a:r>
              <a:rPr lang="tr-TR" dirty="0" smtClean="0"/>
              <a:t>ESKİŞEHİR</a:t>
            </a:r>
            <a:endParaRPr lang="tr-TR" dirty="0"/>
          </a:p>
        </p:txBody>
      </p:sp>
      <p:pic>
        <p:nvPicPr>
          <p:cNvPr id="1026" name="Picture 2" descr="http://www.pazarlama.org.tr/upk-2015/uploads/images/aulogot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2622055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4/10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5010474" cy="400110"/>
          </a:xfrm>
          <a:prstGeom prst="rect">
            <a:avLst/>
          </a:prstGeom>
        </p:spPr>
        <p:txBody>
          <a:bodyPr wrap="none">
            <a:spAutoFit/>
          </a:bodyPr>
          <a:lstStyle/>
          <a:p>
            <a:r>
              <a:rPr lang="tr-TR" sz="2000" b="1" dirty="0" smtClean="0"/>
              <a:t>1. BÖLÜM:  ÜLKE İMAJI VE ÜLKE İMAJI ETKİSİ </a:t>
            </a:r>
            <a:endParaRPr lang="tr-TR" sz="2000" b="1" dirty="0"/>
          </a:p>
        </p:txBody>
      </p:sp>
      <p:sp>
        <p:nvSpPr>
          <p:cNvPr id="8" name="Rectangle 7"/>
          <p:cNvSpPr/>
          <p:nvPr/>
        </p:nvSpPr>
        <p:spPr>
          <a:xfrm>
            <a:off x="116054" y="982414"/>
            <a:ext cx="9027945" cy="369332"/>
          </a:xfrm>
          <a:prstGeom prst="rect">
            <a:avLst/>
          </a:prstGeom>
        </p:spPr>
        <p:txBody>
          <a:bodyPr wrap="square">
            <a:spAutoFit/>
          </a:bodyPr>
          <a:lstStyle/>
          <a:p>
            <a:pPr algn="just"/>
            <a:r>
              <a:rPr lang="tr-TR" dirty="0">
                <a:solidFill>
                  <a:srgbClr val="FF0000"/>
                </a:solidFill>
              </a:rPr>
              <a:t>4</a:t>
            </a:r>
            <a:r>
              <a:rPr lang="tr-TR" dirty="0" smtClean="0">
                <a:solidFill>
                  <a:srgbClr val="FF0000"/>
                </a:solidFill>
              </a:rPr>
              <a:t>. Ülke İmajı Alanının Gelişimi</a:t>
            </a:r>
          </a:p>
        </p:txBody>
      </p:sp>
      <p:sp>
        <p:nvSpPr>
          <p:cNvPr id="11" name="TextBox 10"/>
          <p:cNvSpPr txBox="1"/>
          <p:nvPr/>
        </p:nvSpPr>
        <p:spPr>
          <a:xfrm>
            <a:off x="127127" y="1351746"/>
            <a:ext cx="8673783" cy="7478970"/>
          </a:xfrm>
          <a:prstGeom prst="rect">
            <a:avLst/>
          </a:prstGeom>
          <a:noFill/>
        </p:spPr>
        <p:txBody>
          <a:bodyPr wrap="square" rtlCol="0">
            <a:spAutoFit/>
          </a:bodyPr>
          <a:lstStyle/>
          <a:p>
            <a:pPr algn="just">
              <a:lnSpc>
                <a:spcPct val="150000"/>
              </a:lnSpc>
            </a:pPr>
            <a:r>
              <a:rPr lang="tr-TR" sz="1600" dirty="0" err="1" smtClean="0"/>
              <a:t>Dinnie</a:t>
            </a:r>
            <a:r>
              <a:rPr lang="tr-TR" sz="1600" dirty="0" smtClean="0"/>
              <a:t> (2004)’e göre ülke imajı çalışmaları 3 döneme ayrılmaktadır:</a:t>
            </a:r>
          </a:p>
          <a:p>
            <a:pPr marL="285750" indent="-285750" algn="just">
              <a:lnSpc>
                <a:spcPct val="150000"/>
              </a:lnSpc>
              <a:buFont typeface="Arial" panose="020B0604020202020204" pitchFamily="34" charset="0"/>
              <a:buChar char="•"/>
            </a:pPr>
            <a:r>
              <a:rPr lang="tr-TR" sz="1600" dirty="0" smtClean="0"/>
              <a:t>1965-1982: Menşe ülkenin ürünle ilgili tek ipucu olduğu çalışmalardan daha karmaşık araştırmalara geçiş dönemi→ </a:t>
            </a:r>
            <a:r>
              <a:rPr lang="tr-TR" sz="1600" dirty="0" err="1" smtClean="0"/>
              <a:t>Schooler</a:t>
            </a:r>
            <a:r>
              <a:rPr lang="tr-TR" sz="1600" dirty="0" smtClean="0"/>
              <a:t> (1965), </a:t>
            </a:r>
            <a:r>
              <a:rPr lang="tr-TR" sz="1600" dirty="0" err="1" smtClean="0"/>
              <a:t>Nagashima</a:t>
            </a:r>
            <a:r>
              <a:rPr lang="tr-TR" sz="1600" dirty="0" smtClean="0"/>
              <a:t> (1970 ve 1977), Yaprak (1978) ve </a:t>
            </a:r>
            <a:r>
              <a:rPr lang="tr-TR" sz="1600" dirty="0" err="1" smtClean="0"/>
              <a:t>Bilkey</a:t>
            </a:r>
            <a:r>
              <a:rPr lang="tr-TR" sz="1600" dirty="0" smtClean="0"/>
              <a:t> ve </a:t>
            </a:r>
            <a:r>
              <a:rPr lang="tr-TR" sz="1600" dirty="0" err="1" smtClean="0"/>
              <a:t>Nes</a:t>
            </a:r>
            <a:r>
              <a:rPr lang="tr-TR" sz="1600" dirty="0" smtClean="0"/>
              <a:t> (1982)</a:t>
            </a:r>
          </a:p>
          <a:p>
            <a:pPr marL="285750" indent="-285750" algn="just">
              <a:lnSpc>
                <a:spcPct val="150000"/>
              </a:lnSpc>
              <a:buFont typeface="Arial" panose="020B0604020202020204" pitchFamily="34" charset="0"/>
              <a:buChar char="•"/>
            </a:pPr>
            <a:r>
              <a:rPr lang="tr-TR" sz="1600" dirty="0" smtClean="0"/>
              <a:t>1983-1992: Çok boyutlu çalışmaların yaygınlaştığı ve hız kazandığı dönem → </a:t>
            </a:r>
            <a:r>
              <a:rPr lang="tr-TR" sz="1600" dirty="0" err="1" smtClean="0"/>
              <a:t>Johansson</a:t>
            </a:r>
            <a:r>
              <a:rPr lang="tr-TR" sz="1600" dirty="0" smtClean="0"/>
              <a:t> vd. (1985), </a:t>
            </a:r>
            <a:r>
              <a:rPr lang="tr-TR" sz="1600" dirty="0" err="1" smtClean="0"/>
              <a:t>Ettenson</a:t>
            </a:r>
            <a:r>
              <a:rPr lang="tr-TR" sz="1600" dirty="0" smtClean="0"/>
              <a:t> vd. (1988), Han (1989) ve </a:t>
            </a:r>
            <a:r>
              <a:rPr lang="tr-TR" sz="1600" dirty="0" err="1" smtClean="0"/>
              <a:t>Roth</a:t>
            </a:r>
            <a:r>
              <a:rPr lang="tr-TR" sz="1600" dirty="0" smtClean="0"/>
              <a:t> ve Romeo (1992)</a:t>
            </a:r>
          </a:p>
          <a:p>
            <a:pPr marL="285750" indent="-285750" algn="just">
              <a:lnSpc>
                <a:spcPct val="150000"/>
              </a:lnSpc>
              <a:buFont typeface="Arial" panose="020B0604020202020204" pitchFamily="34" charset="0"/>
              <a:buChar char="•"/>
            </a:pPr>
            <a:r>
              <a:rPr lang="tr-TR" sz="1600" dirty="0" smtClean="0"/>
              <a:t>1993-2004: Menşe ülkenin farklı şekillerde yeniden kavramsallaştırılmaya çalışıldığı bir dönem → </a:t>
            </a:r>
            <a:r>
              <a:rPr lang="tr-TR" sz="1600" dirty="0" err="1" smtClean="0"/>
              <a:t>Papadopoulos</a:t>
            </a:r>
            <a:r>
              <a:rPr lang="tr-TR" sz="1600" dirty="0" smtClean="0"/>
              <a:t>  ve </a:t>
            </a:r>
            <a:r>
              <a:rPr lang="tr-TR" sz="1600" dirty="0" err="1" smtClean="0"/>
              <a:t>Heslop</a:t>
            </a:r>
            <a:r>
              <a:rPr lang="tr-TR" sz="1600" dirty="0" smtClean="0"/>
              <a:t> (1993), </a:t>
            </a:r>
            <a:r>
              <a:rPr lang="tr-TR" sz="1600" dirty="0" err="1" smtClean="0"/>
              <a:t>Thakor</a:t>
            </a:r>
            <a:r>
              <a:rPr lang="tr-TR" sz="1600" dirty="0" smtClean="0"/>
              <a:t> ve </a:t>
            </a:r>
            <a:r>
              <a:rPr lang="tr-TR" sz="1600" dirty="0" err="1" smtClean="0"/>
              <a:t>Kohli</a:t>
            </a:r>
            <a:r>
              <a:rPr lang="tr-TR" sz="1600" dirty="0" smtClean="0"/>
              <a:t> (1996), </a:t>
            </a:r>
            <a:r>
              <a:rPr lang="tr-TR" sz="1600" dirty="0" err="1" smtClean="0"/>
              <a:t>Askegaard</a:t>
            </a:r>
            <a:r>
              <a:rPr lang="tr-TR" sz="1600" dirty="0" smtClean="0"/>
              <a:t> ve Ger (1998), </a:t>
            </a:r>
            <a:r>
              <a:rPr lang="tr-TR" sz="1600" dirty="0" err="1" smtClean="0"/>
              <a:t>Javalgi</a:t>
            </a:r>
            <a:r>
              <a:rPr lang="tr-TR" sz="1600" dirty="0" smtClean="0"/>
              <a:t> vd. (2001), Madden (2003), </a:t>
            </a:r>
            <a:r>
              <a:rPr lang="tr-TR" sz="1600" dirty="0" err="1" smtClean="0"/>
              <a:t>Chisik</a:t>
            </a:r>
            <a:r>
              <a:rPr lang="tr-TR" sz="1600" dirty="0" smtClean="0"/>
              <a:t> (2003)</a:t>
            </a:r>
          </a:p>
          <a:p>
            <a:pPr algn="just">
              <a:lnSpc>
                <a:spcPct val="150000"/>
              </a:lnSpc>
            </a:pPr>
            <a:endParaRPr lang="tr-TR" sz="1600" dirty="0" smtClean="0"/>
          </a:p>
          <a:p>
            <a:pPr marL="285750" indent="-285750" algn="just">
              <a:lnSpc>
                <a:spcPct val="150000"/>
              </a:lnSpc>
              <a:buFont typeface="Arial" panose="020B0604020202020204" pitchFamily="34" charset="0"/>
              <a:buChar char="•"/>
            </a:pPr>
            <a:r>
              <a:rPr lang="tr-TR" sz="1600" dirty="0" smtClean="0"/>
              <a:t>2004 sonrası:  Gelişmekte olan ülkelere yönelik çalışmalar (</a:t>
            </a:r>
            <a:r>
              <a:rPr lang="tr-TR" sz="1600" dirty="0" err="1" smtClean="0"/>
              <a:t>ex</a:t>
            </a:r>
            <a:r>
              <a:rPr lang="tr-TR" sz="1600" dirty="0" smtClean="0"/>
              <a:t>: </a:t>
            </a:r>
            <a:r>
              <a:rPr lang="tr-TR" sz="1600" dirty="0" err="1" smtClean="0"/>
              <a:t>Essoussi</a:t>
            </a:r>
            <a:r>
              <a:rPr lang="tr-TR" sz="1600" dirty="0" smtClean="0"/>
              <a:t> ve </a:t>
            </a:r>
            <a:r>
              <a:rPr lang="tr-TR" sz="1600" dirty="0" err="1" smtClean="0"/>
              <a:t>Merunka</a:t>
            </a:r>
            <a:r>
              <a:rPr lang="tr-TR" sz="1600" dirty="0" smtClean="0"/>
              <a:t>, 2007)</a:t>
            </a:r>
          </a:p>
          <a:p>
            <a:pPr algn="just">
              <a:lnSpc>
                <a:spcPct val="150000"/>
              </a:lnSpc>
            </a:pPr>
            <a:r>
              <a:rPr lang="tr-TR" sz="1600" dirty="0"/>
              <a:t> </a:t>
            </a:r>
            <a:r>
              <a:rPr lang="tr-TR" sz="1600" dirty="0" smtClean="0"/>
              <a:t>                                Hizmetlere odaklanan çalışmalar (</a:t>
            </a:r>
            <a:r>
              <a:rPr lang="tr-TR" sz="1600" dirty="0" err="1" smtClean="0"/>
              <a:t>ex</a:t>
            </a:r>
            <a:r>
              <a:rPr lang="tr-TR" sz="1600" dirty="0" smtClean="0"/>
              <a:t>: </a:t>
            </a:r>
            <a:r>
              <a:rPr lang="tr-TR" sz="1600" dirty="0" err="1" smtClean="0"/>
              <a:t>Berentzen</a:t>
            </a:r>
            <a:r>
              <a:rPr lang="tr-TR" sz="1600" dirty="0" smtClean="0"/>
              <a:t> vd., 2008; </a:t>
            </a:r>
            <a:r>
              <a:rPr lang="tr-TR" sz="1600" dirty="0" err="1" smtClean="0"/>
              <a:t>Ferguson</a:t>
            </a:r>
            <a:r>
              <a:rPr lang="tr-TR" sz="1600" dirty="0" smtClean="0"/>
              <a:t> vd., 2008; </a:t>
            </a:r>
            <a:r>
              <a:rPr lang="tr-TR" sz="1600" dirty="0" err="1" smtClean="0"/>
              <a:t>Bose</a:t>
            </a:r>
            <a:r>
              <a:rPr lang="tr-TR" sz="1600" dirty="0"/>
              <a:t> </a:t>
            </a:r>
            <a:r>
              <a:rPr lang="tr-TR" sz="1600" dirty="0" smtClean="0"/>
              <a:t>	             ve </a:t>
            </a:r>
            <a:r>
              <a:rPr lang="tr-TR" sz="1600" dirty="0" err="1" smtClean="0"/>
              <a:t>Ponnam</a:t>
            </a:r>
            <a:r>
              <a:rPr lang="tr-TR" sz="1600" dirty="0" smtClean="0"/>
              <a:t>, 2011)</a:t>
            </a:r>
          </a:p>
          <a:p>
            <a:pPr algn="just">
              <a:lnSpc>
                <a:spcPct val="150000"/>
              </a:lnSpc>
            </a:pPr>
            <a:r>
              <a:rPr lang="tr-TR" sz="1600" dirty="0"/>
              <a:t>	</a:t>
            </a:r>
            <a:r>
              <a:rPr lang="tr-TR" sz="1600" dirty="0" smtClean="0"/>
              <a:t>             Alternatif perspektiflerin yansıtıldığı çalışmalar (</a:t>
            </a:r>
            <a:r>
              <a:rPr lang="tr-TR" sz="1600" dirty="0" err="1" smtClean="0"/>
              <a:t>ex</a:t>
            </a:r>
            <a:r>
              <a:rPr lang="tr-TR" sz="1600" dirty="0" smtClean="0"/>
              <a:t>: </a:t>
            </a:r>
            <a:r>
              <a:rPr lang="tr-TR" sz="1600" dirty="0" err="1" smtClean="0"/>
              <a:t>Jaffe</a:t>
            </a:r>
            <a:r>
              <a:rPr lang="tr-TR" sz="1600" dirty="0" smtClean="0"/>
              <a:t> ve </a:t>
            </a:r>
            <a:r>
              <a:rPr lang="tr-TR" sz="1600" dirty="0" err="1" smtClean="0"/>
              <a:t>Nebenzahl</a:t>
            </a:r>
            <a:r>
              <a:rPr lang="tr-TR" sz="1600" dirty="0" smtClean="0"/>
              <a:t>, 2006; 	        	             </a:t>
            </a:r>
            <a:r>
              <a:rPr lang="tr-TR" sz="1600" dirty="0" err="1" smtClean="0"/>
              <a:t>Diamantopoulos</a:t>
            </a:r>
            <a:r>
              <a:rPr lang="tr-TR" sz="1600" dirty="0" smtClean="0"/>
              <a:t> vd. 2011)</a:t>
            </a:r>
          </a:p>
          <a:p>
            <a:pPr algn="just">
              <a:lnSpc>
                <a:spcPct val="150000"/>
              </a:lnSpc>
            </a:pPr>
            <a:r>
              <a:rPr lang="tr-TR" sz="1600" dirty="0" smtClean="0"/>
              <a:t>  </a:t>
            </a:r>
          </a:p>
          <a:p>
            <a:pPr marL="285750" indent="-285750" algn="just">
              <a:lnSpc>
                <a:spcPct val="150000"/>
              </a:lnSpc>
              <a:buFont typeface="Wingdings" panose="05000000000000000000" pitchFamily="2" charset="2"/>
              <a:buChar char="Ø"/>
            </a:pPr>
            <a:endParaRPr lang="tr-TR" sz="1600" dirty="0" smtClean="0"/>
          </a:p>
          <a:p>
            <a:pPr algn="just">
              <a:lnSpc>
                <a:spcPct val="150000"/>
              </a:lnSpc>
            </a:pPr>
            <a:endParaRPr lang="tr-TR" sz="1600" dirty="0" smtClean="0"/>
          </a:p>
          <a:p>
            <a:pPr algn="just">
              <a:lnSpc>
                <a:spcPct val="150000"/>
              </a:lnSpc>
            </a:pPr>
            <a:endParaRPr lang="tr-TR" sz="1600" dirty="0" smtClean="0"/>
          </a:p>
          <a:p>
            <a:pPr algn="just">
              <a:lnSpc>
                <a:spcPct val="150000"/>
              </a:lnSpc>
            </a:pPr>
            <a:endParaRPr lang="tr-TR" sz="1600" dirty="0" smtClean="0">
              <a:solidFill>
                <a:srgbClr val="FF0000"/>
              </a:solidFill>
            </a:endParaRPr>
          </a:p>
          <a:p>
            <a:pPr marL="285750" indent="-285750" algn="just">
              <a:lnSpc>
                <a:spcPct val="150000"/>
              </a:lnSpc>
              <a:buFont typeface="Wingdings" panose="05000000000000000000" pitchFamily="2" charset="2"/>
              <a:buChar char="Ø"/>
            </a:pPr>
            <a:endParaRPr lang="tr-TR" sz="1600" dirty="0"/>
          </a:p>
        </p:txBody>
      </p:sp>
      <p:sp>
        <p:nvSpPr>
          <p:cNvPr id="4" name="Footer Placeholder 3"/>
          <p:cNvSpPr>
            <a:spLocks noGrp="1"/>
          </p:cNvSpPr>
          <p:nvPr>
            <p:ph type="ftr" sz="quarter" idx="11"/>
            <p:custDataLst>
              <p:tags r:id="rId1"/>
            </p:custDataLst>
          </p:nvPr>
        </p:nvSpPr>
        <p:spPr>
          <a:xfrm>
            <a:off x="0" y="6492194"/>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Tree>
    <p:extLst>
      <p:ext uri="{BB962C8B-B14F-4D97-AF65-F5344CB8AC3E}">
        <p14:creationId xmlns:p14="http://schemas.microsoft.com/office/powerpoint/2010/main" val="366169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5/10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940" y="600777"/>
            <a:ext cx="5010474" cy="400110"/>
          </a:xfrm>
          <a:prstGeom prst="rect">
            <a:avLst/>
          </a:prstGeom>
        </p:spPr>
        <p:txBody>
          <a:bodyPr wrap="none">
            <a:spAutoFit/>
          </a:bodyPr>
          <a:lstStyle/>
          <a:p>
            <a:r>
              <a:rPr lang="tr-TR" sz="2000" b="1" dirty="0" smtClean="0"/>
              <a:t>1. BÖLÜM:  ÜLKE İMAJI VE ÜLKE İMAJI ETKİSİ </a:t>
            </a:r>
            <a:endParaRPr lang="tr-TR" sz="2000" b="1" dirty="0"/>
          </a:p>
        </p:txBody>
      </p:sp>
      <p:sp>
        <p:nvSpPr>
          <p:cNvPr id="8" name="Rectangle 7"/>
          <p:cNvSpPr/>
          <p:nvPr/>
        </p:nvSpPr>
        <p:spPr>
          <a:xfrm>
            <a:off x="84804" y="876693"/>
            <a:ext cx="9027945" cy="369332"/>
          </a:xfrm>
          <a:prstGeom prst="rect">
            <a:avLst/>
          </a:prstGeom>
        </p:spPr>
        <p:txBody>
          <a:bodyPr wrap="square">
            <a:spAutoFit/>
          </a:bodyPr>
          <a:lstStyle/>
          <a:p>
            <a:pPr algn="just"/>
            <a:r>
              <a:rPr lang="tr-TR" dirty="0" smtClean="0">
                <a:solidFill>
                  <a:srgbClr val="FF0000"/>
                </a:solidFill>
              </a:rPr>
              <a:t>5. Türkiye’yi Konu Alan Ülke İmajı Çalışmaları</a:t>
            </a:r>
          </a:p>
        </p:txBody>
      </p:sp>
      <p:sp>
        <p:nvSpPr>
          <p:cNvPr id="11" name="TextBox 10"/>
          <p:cNvSpPr txBox="1"/>
          <p:nvPr/>
        </p:nvSpPr>
        <p:spPr>
          <a:xfrm>
            <a:off x="106592" y="1167080"/>
            <a:ext cx="9037407" cy="5262979"/>
          </a:xfrm>
          <a:prstGeom prst="rect">
            <a:avLst/>
          </a:prstGeom>
          <a:noFill/>
        </p:spPr>
        <p:txBody>
          <a:bodyPr wrap="square" rtlCol="0">
            <a:spAutoFit/>
          </a:bodyPr>
          <a:lstStyle/>
          <a:p>
            <a:pPr algn="just">
              <a:lnSpc>
                <a:spcPct val="150000"/>
              </a:lnSpc>
            </a:pPr>
            <a:r>
              <a:rPr lang="tr-TR" sz="1400" dirty="0" smtClean="0"/>
              <a:t>1) Özmen (2004), Y. Lisans tezi → Amerikalı tüketicilerin Mavi </a:t>
            </a:r>
            <a:r>
              <a:rPr lang="tr-TR" sz="1400" dirty="0" err="1" smtClean="0"/>
              <a:t>Jeans</a:t>
            </a:r>
            <a:r>
              <a:rPr lang="tr-TR" sz="1400" dirty="0" smtClean="0"/>
              <a:t> ile ilgili algılarının Türk menşe imajından nasıl etkilendiği araştırılmıştır.</a:t>
            </a:r>
          </a:p>
          <a:p>
            <a:pPr algn="just">
              <a:lnSpc>
                <a:spcPct val="150000"/>
              </a:lnSpc>
            </a:pPr>
            <a:r>
              <a:rPr lang="tr-TR" sz="1400" dirty="0" smtClean="0"/>
              <a:t>2) </a:t>
            </a:r>
            <a:r>
              <a:rPr lang="tr-TR" sz="1400" dirty="0" err="1" smtClean="0"/>
              <a:t>Altınbaşak</a:t>
            </a:r>
            <a:r>
              <a:rPr lang="tr-TR" sz="1400" dirty="0" smtClean="0"/>
              <a:t> (2004), Doktora tezi → Ülke imajını oluşturan değişkenleri ve bu imajdan etkilenen unsurları temsil eden bir model  yaratmayı hedeflemiştir.</a:t>
            </a:r>
          </a:p>
          <a:p>
            <a:pPr algn="just">
              <a:lnSpc>
                <a:spcPct val="150000"/>
              </a:lnSpc>
            </a:pPr>
            <a:r>
              <a:rPr lang="tr-TR" sz="1400" dirty="0" smtClean="0"/>
              <a:t>3) </a:t>
            </a:r>
            <a:r>
              <a:rPr lang="tr-TR" sz="1400" dirty="0" err="1" smtClean="0"/>
              <a:t>Gavrilita</a:t>
            </a:r>
            <a:r>
              <a:rPr lang="tr-TR" sz="1400" dirty="0" smtClean="0"/>
              <a:t> (2009), Y. Lisans tezi → Moldovalı tüketicilerin Türk tekstil ürünleri hakkındaki algılarını değerlendirmiştir.</a:t>
            </a:r>
          </a:p>
          <a:p>
            <a:pPr algn="just">
              <a:lnSpc>
                <a:spcPct val="150000"/>
              </a:lnSpc>
            </a:pPr>
            <a:r>
              <a:rPr lang="tr-TR" sz="1400" dirty="0" smtClean="0"/>
              <a:t>4) Akın (2009), Y. Lisans tezi → Ülke imajının turizm tüketicilerinin tercihleri üzerindeki etkisi tespit edilmiştir.</a:t>
            </a:r>
          </a:p>
          <a:p>
            <a:pPr algn="just">
              <a:lnSpc>
                <a:spcPct val="150000"/>
              </a:lnSpc>
            </a:pPr>
            <a:r>
              <a:rPr lang="tr-TR" sz="1400" dirty="0" smtClean="0"/>
              <a:t>5) Ceylan (2010), Doktora tezi → Alman ve Rus tüketicilerin Türk malı ve Türkiye imajı algıları, bu algıların satın alma niyeti ve ürün değerlendirmeleri üzerindeki etkisi araştırılmıştır.</a:t>
            </a:r>
          </a:p>
          <a:p>
            <a:pPr algn="just">
              <a:lnSpc>
                <a:spcPct val="150000"/>
              </a:lnSpc>
            </a:pPr>
            <a:r>
              <a:rPr lang="tr-TR" sz="1400" dirty="0" smtClean="0"/>
              <a:t>6) Cengiz (2011), Y. Lisans tezi → Türk ve Yunan tüketicilerin </a:t>
            </a:r>
            <a:r>
              <a:rPr lang="tr-TR" sz="1400" dirty="0" err="1" smtClean="0"/>
              <a:t>etnosentriklik</a:t>
            </a:r>
            <a:r>
              <a:rPr lang="tr-TR" sz="1400" dirty="0" smtClean="0"/>
              <a:t> düzeyleri ve bunun yerli ürün satın alma eğilimi üzerindeki etkisi, ülke imajı ve karşı ülke ile etkileşimin ülke imajı üzerindeki etkisini araştırmıştır. </a:t>
            </a:r>
          </a:p>
          <a:p>
            <a:pPr algn="just">
              <a:lnSpc>
                <a:spcPct val="150000"/>
              </a:lnSpc>
            </a:pPr>
            <a:r>
              <a:rPr lang="tr-TR" sz="1400" dirty="0" smtClean="0"/>
              <a:t>7) Yılmaz (2013), Doktora tezi →  Bulgar tüketicilerin Beko marka televizyonlara aşinalıkları ve milli kimliklerinin menşe ülke imajı üzerine etkisi araştırılmıştır.</a:t>
            </a:r>
          </a:p>
          <a:p>
            <a:pPr algn="just">
              <a:lnSpc>
                <a:spcPct val="150000"/>
              </a:lnSpc>
            </a:pPr>
            <a:r>
              <a:rPr lang="tr-TR" sz="1400" dirty="0" smtClean="0"/>
              <a:t>8) </a:t>
            </a:r>
            <a:r>
              <a:rPr lang="tr-TR" sz="1400" dirty="0" err="1" smtClean="0"/>
              <a:t>Nart</a:t>
            </a:r>
            <a:r>
              <a:rPr lang="tr-TR" sz="1400" dirty="0" smtClean="0"/>
              <a:t> (2008), Makale → İngiliz tüketicilerin Beko markası ile ilgili algıları bir Alman markası olan </a:t>
            </a:r>
            <a:r>
              <a:rPr lang="tr-TR" sz="1400" dirty="0" err="1" smtClean="0"/>
              <a:t>Bosch</a:t>
            </a:r>
            <a:r>
              <a:rPr lang="tr-TR" sz="1400" dirty="0" smtClean="0"/>
              <a:t> ile kıyaslamalı olarak değerlendirilmiştir.</a:t>
            </a:r>
          </a:p>
          <a:p>
            <a:pPr algn="just">
              <a:lnSpc>
                <a:spcPct val="150000"/>
              </a:lnSpc>
            </a:pPr>
            <a:r>
              <a:rPr lang="tr-TR" sz="1400" dirty="0" smtClean="0"/>
              <a:t>9) Mutlu vd. (2011), Makale → Suriyeli tüketicilerin etnosentrik eğilim düzeyleri, Türkiye imajı, düşmanlık ve Türk ürünlerine ilişkin tutum ve değerlendirmeler ile satın alma niyeti arasındaki ilişkileri incelemiştir.</a:t>
            </a:r>
            <a:endParaRPr lang="tr-TR" sz="1400" dirty="0"/>
          </a:p>
        </p:txBody>
      </p:sp>
      <p:sp>
        <p:nvSpPr>
          <p:cNvPr id="12" name="TextBox 11"/>
          <p:cNvSpPr txBox="1"/>
          <p:nvPr/>
        </p:nvSpPr>
        <p:spPr>
          <a:xfrm>
            <a:off x="1071645" y="1246025"/>
            <a:ext cx="7992888" cy="2062103"/>
          </a:xfrm>
          <a:prstGeom prst="rect">
            <a:avLst/>
          </a:prstGeom>
          <a:solidFill>
            <a:schemeClr val="accent6"/>
          </a:solidFill>
        </p:spPr>
        <p:txBody>
          <a:bodyPr wrap="square" rtlCol="0">
            <a:spAutoFit/>
          </a:bodyPr>
          <a:lstStyle/>
          <a:p>
            <a:pPr marL="342900" indent="-342900">
              <a:buFont typeface="Arial" panose="020B0604020202020204" pitchFamily="34" charset="0"/>
              <a:buChar char="•"/>
            </a:pPr>
            <a:r>
              <a:rPr lang="tr-TR" sz="1600" dirty="0" smtClean="0"/>
              <a:t>Araştırılan markaların menşe ülkesi bilinmiyor.</a:t>
            </a:r>
          </a:p>
          <a:p>
            <a:pPr marL="342900" indent="-342900">
              <a:buFont typeface="Arial" panose="020B0604020202020204" pitchFamily="34" charset="0"/>
              <a:buChar char="•"/>
            </a:pPr>
            <a:r>
              <a:rPr lang="tr-TR" sz="1600" dirty="0" smtClean="0"/>
              <a:t>Türkiye’yi ziyaret etmiş ve Türk malı aşinalığı yüksek tüketiciler, Türkiye’yi ve Türk ürünlerini daha olumlu değerlendiriyor.</a:t>
            </a:r>
          </a:p>
          <a:p>
            <a:pPr marL="342900" indent="-342900">
              <a:buFont typeface="Arial" panose="020B0604020202020204" pitchFamily="34" charset="0"/>
              <a:buChar char="•"/>
            </a:pPr>
            <a:r>
              <a:rPr lang="tr-TR" sz="1600" dirty="0" smtClean="0"/>
              <a:t>Eğer ülke ile ilgili imaj algısı olumlu ise, bu ürün ve marka değerlendirmelerine de olumlu yansıyor.</a:t>
            </a:r>
          </a:p>
          <a:p>
            <a:pPr marL="342900" indent="-342900">
              <a:buFont typeface="Arial" panose="020B0604020202020204" pitchFamily="34" charset="0"/>
              <a:buChar char="•"/>
            </a:pPr>
            <a:r>
              <a:rPr lang="tr-TR" sz="1600" dirty="0" smtClean="0"/>
              <a:t>Yabancı tüketiciler, Türk ürünlerine sahip olmaktan gurur duymasalar da fiyat/kalite değerlendirmesi uygun olduğu için tercih ediyorlar.</a:t>
            </a:r>
          </a:p>
          <a:p>
            <a:pPr marL="342900" indent="-342900">
              <a:buFont typeface="Arial" panose="020B0604020202020204" pitchFamily="34" charset="0"/>
              <a:buChar char="•"/>
            </a:pPr>
            <a:r>
              <a:rPr lang="tr-TR" sz="1600" dirty="0" smtClean="0"/>
              <a:t>Türkiye’nin modern yüzünün daha etkin biçimde tanıtılması gerekiyor!</a:t>
            </a:r>
          </a:p>
        </p:txBody>
      </p:sp>
      <p:sp>
        <p:nvSpPr>
          <p:cNvPr id="13" name="TextBox 12"/>
          <p:cNvSpPr txBox="1"/>
          <p:nvPr/>
        </p:nvSpPr>
        <p:spPr>
          <a:xfrm>
            <a:off x="1050669" y="3693727"/>
            <a:ext cx="7992888" cy="707886"/>
          </a:xfrm>
          <a:prstGeom prst="rect">
            <a:avLst/>
          </a:prstGeom>
          <a:solidFill>
            <a:srgbClr val="92D050"/>
          </a:solidFill>
        </p:spPr>
        <p:txBody>
          <a:bodyPr wrap="square" rtlCol="0">
            <a:spAutoFit/>
          </a:bodyPr>
          <a:lstStyle/>
          <a:p>
            <a:r>
              <a:rPr lang="tr-TR" sz="2000" dirty="0" smtClean="0"/>
              <a:t>Nicel araştırma yöntemleri yaygın</a:t>
            </a:r>
          </a:p>
          <a:p>
            <a:r>
              <a:rPr lang="tr-TR" sz="2000" dirty="0"/>
              <a:t>N</a:t>
            </a:r>
            <a:r>
              <a:rPr lang="tr-TR" sz="2000" dirty="0" smtClean="0"/>
              <a:t>itel yöntemler çok az kullanılıyor!</a:t>
            </a:r>
            <a:endParaRPr lang="tr-TR" sz="2000" dirty="0"/>
          </a:p>
        </p:txBody>
      </p:sp>
      <p:sp>
        <p:nvSpPr>
          <p:cNvPr id="14" name="TextBox 13"/>
          <p:cNvSpPr txBox="1"/>
          <p:nvPr/>
        </p:nvSpPr>
        <p:spPr>
          <a:xfrm>
            <a:off x="1020747" y="4849606"/>
            <a:ext cx="7992888" cy="707886"/>
          </a:xfrm>
          <a:prstGeom prst="rect">
            <a:avLst/>
          </a:prstGeom>
          <a:solidFill>
            <a:schemeClr val="accent6"/>
          </a:solidFill>
        </p:spPr>
        <p:txBody>
          <a:bodyPr wrap="square" rtlCol="0">
            <a:spAutoFit/>
          </a:bodyPr>
          <a:lstStyle/>
          <a:p>
            <a:r>
              <a:rPr lang="tr-TR" sz="2000" dirty="0" smtClean="0"/>
              <a:t>Dayanıklı tüketim ürünleri ve tekstil ürünleri üzerine araştırmalar </a:t>
            </a:r>
          </a:p>
          <a:p>
            <a:r>
              <a:rPr lang="tr-TR" sz="2000" dirty="0" smtClean="0"/>
              <a:t>Hizmet markaları üzerine bir araştırma yok!</a:t>
            </a:r>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226881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6/10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4460708" cy="400110"/>
          </a:xfrm>
          <a:prstGeom prst="rect">
            <a:avLst/>
          </a:prstGeom>
        </p:spPr>
        <p:txBody>
          <a:bodyPr wrap="none">
            <a:spAutoFit/>
          </a:bodyPr>
          <a:lstStyle/>
          <a:p>
            <a:r>
              <a:rPr lang="tr-TR" sz="2000" b="1" dirty="0"/>
              <a:t>2</a:t>
            </a:r>
            <a:r>
              <a:rPr lang="tr-TR" sz="2000" b="1" dirty="0" smtClean="0"/>
              <a:t>. BÖLÜM: HİZMET VE HİZMET KALİTESİ </a:t>
            </a:r>
            <a:endParaRPr lang="tr-TR" sz="2000" b="1" dirty="0"/>
          </a:p>
        </p:txBody>
      </p:sp>
      <p:sp>
        <p:nvSpPr>
          <p:cNvPr id="11" name="Content Placeholder 2"/>
          <p:cNvSpPr txBox="1">
            <a:spLocks/>
          </p:cNvSpPr>
          <p:nvPr/>
        </p:nvSpPr>
        <p:spPr>
          <a:xfrm>
            <a:off x="0" y="976625"/>
            <a:ext cx="9109573" cy="61875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AutoNum type="arabicPeriod"/>
            </a:pPr>
            <a:r>
              <a:rPr lang="tr-TR" sz="2000" dirty="0" smtClean="0">
                <a:solidFill>
                  <a:srgbClr val="FF0000"/>
                </a:solidFill>
              </a:rPr>
              <a:t>Kavramsal Olarak Hizmet</a:t>
            </a:r>
          </a:p>
          <a:p>
            <a:pPr marL="342900" indent="-342900" algn="just">
              <a:buFont typeface="Arial" panose="020B0604020202020204" pitchFamily="34" charset="0"/>
              <a:buChar char="•"/>
            </a:pPr>
            <a:r>
              <a:rPr lang="tr-TR" sz="2000" dirty="0" smtClean="0">
                <a:solidFill>
                  <a:schemeClr val="tx1"/>
                </a:solidFill>
              </a:rPr>
              <a:t>Hizmeti tanımlamak zor</a:t>
            </a:r>
          </a:p>
          <a:p>
            <a:pPr marL="342900" indent="-342900" algn="just">
              <a:buFont typeface="Arial" panose="020B0604020202020204" pitchFamily="34" charset="0"/>
              <a:buChar char="•"/>
            </a:pPr>
            <a:r>
              <a:rPr lang="tr-TR" sz="2000" dirty="0" smtClean="0">
                <a:solidFill>
                  <a:schemeClr val="tx1"/>
                </a:solidFill>
              </a:rPr>
              <a:t>İki ayrı yaklaşım: </a:t>
            </a:r>
          </a:p>
          <a:p>
            <a:pPr algn="just"/>
            <a:r>
              <a:rPr lang="tr-TR" sz="2000" i="1" dirty="0" smtClean="0">
                <a:solidFill>
                  <a:schemeClr val="tx1"/>
                </a:solidFill>
              </a:rPr>
              <a:t>      hizmet nedir?</a:t>
            </a:r>
            <a:r>
              <a:rPr lang="tr-TR" sz="2000" dirty="0" smtClean="0">
                <a:solidFill>
                  <a:schemeClr val="tx1"/>
                </a:solidFill>
              </a:rPr>
              <a:t>          hizmet faaliyeti: </a:t>
            </a:r>
          </a:p>
          <a:p>
            <a:pPr algn="just"/>
            <a:r>
              <a:rPr lang="tr-TR" sz="1600" i="1" dirty="0" smtClean="0">
                <a:solidFill>
                  <a:schemeClr val="tx1"/>
                </a:solidFill>
                <a:ea typeface="Calibri"/>
              </a:rPr>
              <a:t>Müşterilerin günlük uygulamalarını desteklemek amacıyla; müşteri ile hizmet sağlayıcıyı temsil eden personel, mallar ve diğer fiziki kaynaklar, sistemler ve/veya altyapılar arasındaki etkileşim anında oluşan ve muhtemelen diğer müşterileri de kapsayan birtakım faaliyetleri içeren süreçler” olarak tanımlanmaktadır (</a:t>
            </a:r>
            <a:r>
              <a:rPr lang="tr-TR" sz="1600" i="1" dirty="0" err="1" smtClean="0">
                <a:solidFill>
                  <a:schemeClr val="tx1"/>
                </a:solidFill>
                <a:ea typeface="Calibri"/>
              </a:rPr>
              <a:t>Grönroos</a:t>
            </a:r>
            <a:r>
              <a:rPr lang="tr-TR" sz="1600" i="1" dirty="0" smtClean="0">
                <a:solidFill>
                  <a:schemeClr val="tx1"/>
                </a:solidFill>
                <a:ea typeface="Calibri"/>
              </a:rPr>
              <a:t>, 2008)</a:t>
            </a:r>
            <a:endParaRPr lang="tr-TR" sz="1600" dirty="0" smtClean="0">
              <a:solidFill>
                <a:schemeClr val="tx1"/>
              </a:solidFill>
            </a:endParaRPr>
          </a:p>
          <a:p>
            <a:pPr algn="just"/>
            <a:r>
              <a:rPr lang="tr-TR" sz="2000" dirty="0" smtClean="0">
                <a:solidFill>
                  <a:schemeClr val="tx1"/>
                </a:solidFill>
              </a:rPr>
              <a:t>     </a:t>
            </a:r>
            <a:r>
              <a:rPr lang="tr-TR" sz="2000" i="1" dirty="0" smtClean="0">
                <a:solidFill>
                  <a:schemeClr val="tx1"/>
                </a:solidFill>
              </a:rPr>
              <a:t>hizmet müşteri için ne yapmalıdır?        </a:t>
            </a:r>
            <a:r>
              <a:rPr lang="tr-TR" sz="2000" dirty="0" smtClean="0">
                <a:solidFill>
                  <a:schemeClr val="tx1"/>
                </a:solidFill>
              </a:rPr>
              <a:t>hizmet pazarlama mantığı:</a:t>
            </a:r>
          </a:p>
          <a:p>
            <a:pPr algn="just"/>
            <a:r>
              <a:rPr lang="tr-TR" sz="1600" i="1" dirty="0" smtClean="0">
                <a:solidFill>
                  <a:schemeClr val="tx1"/>
                </a:solidFill>
              </a:rPr>
              <a:t>Hizmetler müşteriyi değer yaratacak şekilde desteklemeli, bir başka deyişle bir firmanın sunduğu hizmet müşteri tarafından müşterinin hizmeti almadan önceki haline göre ya da başka bir firmanın sağladığı hizmete göre daha üstün olarak algılanmalıdır</a:t>
            </a:r>
          </a:p>
          <a:p>
            <a:pPr algn="just"/>
            <a:endParaRPr lang="tr-TR" sz="1600" i="1" dirty="0" smtClean="0">
              <a:solidFill>
                <a:schemeClr val="tx1"/>
              </a:solidFill>
            </a:endParaRPr>
          </a:p>
          <a:p>
            <a:pPr marL="742950" lvl="1" indent="-285750" algn="just">
              <a:buFont typeface="Arial" panose="020B0604020202020204" pitchFamily="34" charset="0"/>
              <a:buChar char="•"/>
            </a:pPr>
            <a:r>
              <a:rPr lang="tr-TR" sz="1600" dirty="0" smtClean="0">
                <a:solidFill>
                  <a:schemeClr val="tx1"/>
                </a:solidFill>
              </a:rPr>
              <a:t>Müşteriler günlük uygulamalarında, bir firma tarafından sağlanan kaynakları diğer kaynaklarla birlikte kullanıp onların sahip olduğu yetenekleri kullanırken kendileri için değer yaratırlar (müşteri hizmet mantığı)</a:t>
            </a:r>
          </a:p>
          <a:p>
            <a:pPr marL="742950" lvl="1" indent="-285750" algn="just">
              <a:buFont typeface="Arial" panose="020B0604020202020204" pitchFamily="34" charset="0"/>
              <a:buChar char="•"/>
            </a:pPr>
            <a:r>
              <a:rPr lang="tr-TR" sz="1600" dirty="0" smtClean="0">
                <a:solidFill>
                  <a:schemeClr val="tx1"/>
                </a:solidFill>
              </a:rPr>
              <a:t>Müşterilerin mal ve hizmetlerini kullanımları esnasında onlarla etkileşimli ilişkiler kurarak, firmalar da müşterilerle birlikte ve onlar için değer yaratma fırsatları geliştirirler (tedarikçi hizmet mantığı)</a:t>
            </a:r>
          </a:p>
          <a:p>
            <a:pPr algn="just"/>
            <a:endParaRPr lang="tr-TR" sz="2000" dirty="0">
              <a:solidFill>
                <a:schemeClr val="tx1"/>
              </a:solidFill>
            </a:endParaRPr>
          </a:p>
        </p:txBody>
      </p:sp>
      <p:cxnSp>
        <p:nvCxnSpPr>
          <p:cNvPr id="12" name="Straight Arrow Connector 11"/>
          <p:cNvCxnSpPr/>
          <p:nvPr/>
        </p:nvCxnSpPr>
        <p:spPr>
          <a:xfrm>
            <a:off x="1848981" y="2273900"/>
            <a:ext cx="4680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51920" y="3713402"/>
            <a:ext cx="4680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214247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7/10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4460708" cy="400110"/>
          </a:xfrm>
          <a:prstGeom prst="rect">
            <a:avLst/>
          </a:prstGeom>
        </p:spPr>
        <p:txBody>
          <a:bodyPr wrap="none">
            <a:spAutoFit/>
          </a:bodyPr>
          <a:lstStyle/>
          <a:p>
            <a:r>
              <a:rPr lang="tr-TR" sz="2000" b="1" dirty="0"/>
              <a:t>2</a:t>
            </a:r>
            <a:r>
              <a:rPr lang="tr-TR" sz="2000" b="1" dirty="0" smtClean="0"/>
              <a:t>. BÖLÜM: HİZMET VE HİZMET KALİTESİ </a:t>
            </a:r>
            <a:endParaRPr lang="tr-TR" sz="2000" b="1" dirty="0"/>
          </a:p>
        </p:txBody>
      </p:sp>
      <p:sp>
        <p:nvSpPr>
          <p:cNvPr id="9" name="Content Placeholder 2"/>
          <p:cNvSpPr txBox="1">
            <a:spLocks/>
          </p:cNvSpPr>
          <p:nvPr/>
        </p:nvSpPr>
        <p:spPr>
          <a:xfrm>
            <a:off x="0" y="976625"/>
            <a:ext cx="9109573" cy="61875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tr-TR" sz="2000" dirty="0" smtClean="0">
                <a:solidFill>
                  <a:srgbClr val="FF0000"/>
                </a:solidFill>
              </a:rPr>
              <a:t>2. Hizmetlerin Özellikleri</a:t>
            </a:r>
          </a:p>
          <a:p>
            <a:pPr marL="342900" indent="-342900" algn="just">
              <a:buFont typeface="Arial" panose="020B0604020202020204" pitchFamily="34" charset="0"/>
              <a:buChar char="•"/>
            </a:pPr>
            <a:r>
              <a:rPr lang="tr-TR" sz="2000" dirty="0" smtClean="0">
                <a:solidFill>
                  <a:schemeClr val="tx1"/>
                </a:solidFill>
              </a:rPr>
              <a:t>1970-1990: hizmetler ve malların birbirinden farklı olduğu düşüncesi hakim, hizmetler genelde mallarla kıyaslanarak tanımlanmakta</a:t>
            </a:r>
          </a:p>
          <a:p>
            <a:pPr marL="342900" indent="-342900" algn="just">
              <a:buFont typeface="Arial" panose="020B0604020202020204" pitchFamily="34" charset="0"/>
              <a:buChar char="•"/>
            </a:pPr>
            <a:r>
              <a:rPr lang="tr-TR" sz="2000" dirty="0" smtClean="0">
                <a:solidFill>
                  <a:schemeClr val="tx1"/>
                </a:solidFill>
              </a:rPr>
              <a:t> 1990 sonrası: değer yaratma perspektifi, mallar ve hizmetler arasında aslında temel bir farklılık yok</a:t>
            </a:r>
          </a:p>
          <a:p>
            <a:pPr algn="just"/>
            <a:endParaRPr lang="tr-TR" sz="2000" dirty="0" smtClean="0">
              <a:solidFill>
                <a:schemeClr val="tx1"/>
              </a:solidFill>
            </a:endParaRPr>
          </a:p>
          <a:p>
            <a:pPr marL="342900" indent="-342900" algn="just">
              <a:buFont typeface="Arial" panose="020B0604020202020204" pitchFamily="34" charset="0"/>
              <a:buChar char="•"/>
            </a:pPr>
            <a:r>
              <a:rPr lang="tr-TR" sz="2000" dirty="0" smtClean="0">
                <a:solidFill>
                  <a:schemeClr val="tx1"/>
                </a:solidFill>
              </a:rPr>
              <a:t>Hizmetlerin süreç doğası</a:t>
            </a:r>
          </a:p>
          <a:p>
            <a:pPr marL="342900" indent="-342900" algn="just">
              <a:buFont typeface="Arial" panose="020B0604020202020204" pitchFamily="34" charset="0"/>
              <a:buChar char="•"/>
            </a:pPr>
            <a:r>
              <a:rPr lang="tr-TR" sz="2000" dirty="0" smtClean="0">
                <a:solidFill>
                  <a:schemeClr val="tx1"/>
                </a:solidFill>
              </a:rPr>
              <a:t>Müşterilerin hizmet yaratım sürecine katılarak hizmetin hem üreticisi hem tüketicisi olmaları</a:t>
            </a:r>
          </a:p>
          <a:p>
            <a:pPr lvl="1" algn="just"/>
            <a:r>
              <a:rPr lang="tr-TR" sz="1800" dirty="0" smtClean="0">
                <a:solidFill>
                  <a:schemeClr val="tx1"/>
                </a:solidFill>
              </a:rPr>
              <a:t>-  self-servis (pasif destek), mal tüketim süreciyle aynı</a:t>
            </a:r>
          </a:p>
          <a:p>
            <a:pPr lvl="1" algn="just"/>
            <a:r>
              <a:rPr lang="tr-TR" sz="1800" dirty="0" smtClean="0">
                <a:solidFill>
                  <a:schemeClr val="tx1"/>
                </a:solidFill>
              </a:rPr>
              <a:t>- ful-servis (aktif destek), tedarikçinin katılımı ve müşteri ve tedarikçinin karşılıklı olarak değer yaratımını etkilemesi</a:t>
            </a:r>
          </a:p>
          <a:p>
            <a:pPr algn="just"/>
            <a:endParaRPr lang="tr-TR" sz="2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194732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8/10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4460708" cy="400110"/>
          </a:xfrm>
          <a:prstGeom prst="rect">
            <a:avLst/>
          </a:prstGeom>
        </p:spPr>
        <p:txBody>
          <a:bodyPr wrap="none">
            <a:spAutoFit/>
          </a:bodyPr>
          <a:lstStyle/>
          <a:p>
            <a:r>
              <a:rPr lang="tr-TR" sz="2000" b="1" dirty="0"/>
              <a:t>2</a:t>
            </a:r>
            <a:r>
              <a:rPr lang="tr-TR" sz="2000" b="1" dirty="0" smtClean="0"/>
              <a:t>. BÖLÜM: HİZMET VE HİZMET KALİTESİ </a:t>
            </a:r>
            <a:endParaRPr lang="tr-TR" sz="2000" b="1" dirty="0"/>
          </a:p>
        </p:txBody>
      </p:sp>
      <p:sp>
        <p:nvSpPr>
          <p:cNvPr id="7" name="Content Placeholder 2"/>
          <p:cNvSpPr txBox="1">
            <a:spLocks/>
          </p:cNvSpPr>
          <p:nvPr/>
        </p:nvSpPr>
        <p:spPr>
          <a:xfrm>
            <a:off x="0" y="953368"/>
            <a:ext cx="9109573" cy="61875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tr-TR" sz="2000" dirty="0" smtClean="0">
                <a:solidFill>
                  <a:srgbClr val="FF0000"/>
                </a:solidFill>
              </a:rPr>
              <a:t>3. Hizmet Kalitesi Kavramı</a:t>
            </a:r>
          </a:p>
          <a:p>
            <a:pPr marL="342900" indent="-342900" algn="just">
              <a:buFont typeface="Arial" panose="020B0604020202020204" pitchFamily="34" charset="0"/>
              <a:buChar char="•"/>
            </a:pPr>
            <a:r>
              <a:rPr lang="tr-TR" sz="2000" dirty="0" smtClean="0">
                <a:solidFill>
                  <a:schemeClr val="tx1"/>
                </a:solidFill>
              </a:rPr>
              <a:t>Tanımlamak zor</a:t>
            </a:r>
          </a:p>
          <a:p>
            <a:pPr marL="342900" indent="-342900" algn="just">
              <a:buFont typeface="Arial" panose="020B0604020202020204" pitchFamily="34" charset="0"/>
              <a:buChar char="•"/>
            </a:pPr>
            <a:r>
              <a:rPr lang="tr-TR" sz="2000" dirty="0" smtClean="0">
                <a:solidFill>
                  <a:schemeClr val="tx1"/>
                </a:solidFill>
              </a:rPr>
              <a:t>Ortak vurgu yapılan nokta MÜŞTERİ</a:t>
            </a:r>
          </a:p>
          <a:p>
            <a:pPr marL="342900" indent="-342900" algn="just">
              <a:buFont typeface="Arial" panose="020B0604020202020204" pitchFamily="34" charset="0"/>
              <a:buChar char="•"/>
            </a:pPr>
            <a:r>
              <a:rPr lang="tr-TR" sz="2000" dirty="0" err="1" smtClean="0">
                <a:solidFill>
                  <a:schemeClr val="tx1"/>
                </a:solidFill>
              </a:rPr>
              <a:t>Reeves</a:t>
            </a:r>
            <a:r>
              <a:rPr lang="tr-TR" sz="2000" dirty="0" smtClean="0">
                <a:solidFill>
                  <a:schemeClr val="tx1"/>
                </a:solidFill>
              </a:rPr>
              <a:t> ve </a:t>
            </a:r>
            <a:r>
              <a:rPr lang="tr-TR" sz="2000" dirty="0" err="1" smtClean="0">
                <a:solidFill>
                  <a:schemeClr val="tx1"/>
                </a:solidFill>
              </a:rPr>
              <a:t>Bednar</a:t>
            </a:r>
            <a:r>
              <a:rPr lang="tr-TR" sz="2000" dirty="0" smtClean="0">
                <a:solidFill>
                  <a:schemeClr val="tx1"/>
                </a:solidFill>
              </a:rPr>
              <a:t> (1994): </a:t>
            </a:r>
            <a:r>
              <a:rPr lang="tr-TR" sz="2000" i="1" dirty="0" smtClean="0">
                <a:solidFill>
                  <a:schemeClr val="tx1"/>
                </a:solidFill>
              </a:rPr>
              <a:t>mükemmeliyet, değer, spesifikasyonlara uygunluk ve beklentileri karşılama/aşma </a:t>
            </a:r>
          </a:p>
          <a:p>
            <a:pPr marL="342900" indent="-342900" algn="just">
              <a:buFont typeface="Arial" panose="020B0604020202020204" pitchFamily="34" charset="0"/>
              <a:buChar char="•"/>
            </a:pPr>
            <a:r>
              <a:rPr lang="tr-TR" sz="2000" dirty="0" err="1" smtClean="0">
                <a:solidFill>
                  <a:schemeClr val="tx1"/>
                </a:solidFill>
              </a:rPr>
              <a:t>Zeithaml</a:t>
            </a:r>
            <a:r>
              <a:rPr lang="tr-TR" sz="2000" dirty="0" smtClean="0">
                <a:solidFill>
                  <a:schemeClr val="tx1"/>
                </a:solidFill>
              </a:rPr>
              <a:t> vd. (1990): </a:t>
            </a:r>
            <a:r>
              <a:rPr lang="tr-TR" sz="2000" i="1" dirty="0" smtClean="0">
                <a:solidFill>
                  <a:schemeClr val="tx1"/>
                </a:solidFill>
              </a:rPr>
              <a:t>müşterilerin beklentileri ile algıları arasındaki fark </a:t>
            </a:r>
          </a:p>
          <a:p>
            <a:pPr marL="342900" indent="-342900" algn="just">
              <a:buFont typeface="Arial" panose="020B0604020202020204" pitchFamily="34" charset="0"/>
              <a:buChar char="•"/>
            </a:pPr>
            <a:r>
              <a:rPr lang="tr-TR" sz="2000" dirty="0" err="1" smtClean="0">
                <a:solidFill>
                  <a:schemeClr val="tx1"/>
                </a:solidFill>
              </a:rPr>
              <a:t>Dabholkar</a:t>
            </a:r>
            <a:r>
              <a:rPr lang="tr-TR" sz="2000" dirty="0" smtClean="0">
                <a:solidFill>
                  <a:schemeClr val="tx1"/>
                </a:solidFill>
              </a:rPr>
              <a:t> vd. (2000): </a:t>
            </a:r>
            <a:r>
              <a:rPr lang="tr-TR" sz="2000" i="1" dirty="0" smtClean="0">
                <a:solidFill>
                  <a:schemeClr val="tx1"/>
                </a:solidFill>
              </a:rPr>
              <a:t>güvenilirlik ve </a:t>
            </a:r>
            <a:r>
              <a:rPr lang="tr-TR" sz="2000" i="1" dirty="0" err="1" smtClean="0">
                <a:solidFill>
                  <a:schemeClr val="tx1"/>
                </a:solidFill>
              </a:rPr>
              <a:t>yanıtlayıcılık</a:t>
            </a:r>
            <a:r>
              <a:rPr lang="tr-TR" sz="2000" i="1" dirty="0" smtClean="0">
                <a:solidFill>
                  <a:schemeClr val="tx1"/>
                </a:solidFill>
              </a:rPr>
              <a:t> gibi alt boyutların oluşturduğu müşteri tatmininin bir öncülü</a:t>
            </a:r>
          </a:p>
          <a:p>
            <a:pPr marL="342900" indent="-342900" algn="just">
              <a:buFont typeface="Arial" panose="020B0604020202020204" pitchFamily="34" charset="0"/>
              <a:buChar char="•"/>
            </a:pPr>
            <a:r>
              <a:rPr lang="tr-TR" sz="2000" dirty="0" smtClean="0">
                <a:solidFill>
                  <a:schemeClr val="tx1"/>
                </a:solidFill>
              </a:rPr>
              <a:t>Hizmet kalitesi, ürün kalitesine kıyasla, daha çok hizmeti sunan çalışanlar ve hizmet sağlayıcıyı temsil eden diğer unsurlar ile müşteri arasındaki etkileşime ve zamana yönelik karakteristikler taşır.</a:t>
            </a:r>
          </a:p>
          <a:p>
            <a:pPr marL="342900" indent="-342900" algn="just">
              <a:buFont typeface="Arial" panose="020B0604020202020204" pitchFamily="34" charset="0"/>
              <a:buChar char="•"/>
            </a:pPr>
            <a:r>
              <a:rPr lang="tr-TR" sz="2000" dirty="0" smtClean="0">
                <a:solidFill>
                  <a:schemeClr val="tx1"/>
                </a:solidFill>
              </a:rPr>
              <a:t>Hizmetler doğası gereği müşteriyi de içerisine dahil eden süreçler oldukları için hizmet kalitesi ile ilgili değerlendirmeler daha çok algılamalara dayalı olarak yapılmaktadır.</a:t>
            </a:r>
            <a:endParaRPr lang="tr-TR" sz="2000" dirty="0">
              <a:solidFill>
                <a:schemeClr val="tx1"/>
              </a:solidFill>
            </a:endParaRPr>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337437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9/10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4460708" cy="400110"/>
          </a:xfrm>
          <a:prstGeom prst="rect">
            <a:avLst/>
          </a:prstGeom>
        </p:spPr>
        <p:txBody>
          <a:bodyPr wrap="none">
            <a:spAutoFit/>
          </a:bodyPr>
          <a:lstStyle/>
          <a:p>
            <a:r>
              <a:rPr lang="tr-TR" sz="2000" b="1" dirty="0"/>
              <a:t>2</a:t>
            </a:r>
            <a:r>
              <a:rPr lang="tr-TR" sz="2000" b="1" dirty="0" smtClean="0"/>
              <a:t>. BÖLÜM: HİZMET VE HİZMET KALİTESİ </a:t>
            </a:r>
            <a:endParaRPr lang="tr-TR" sz="2000" b="1" dirty="0"/>
          </a:p>
        </p:txBody>
      </p:sp>
      <p:sp>
        <p:nvSpPr>
          <p:cNvPr id="8" name="Content Placeholder 2"/>
          <p:cNvSpPr txBox="1">
            <a:spLocks/>
          </p:cNvSpPr>
          <p:nvPr/>
        </p:nvSpPr>
        <p:spPr>
          <a:xfrm>
            <a:off x="22949" y="964919"/>
            <a:ext cx="9109573" cy="61875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tr-TR" sz="2000" dirty="0" smtClean="0">
                <a:solidFill>
                  <a:srgbClr val="FF0000"/>
                </a:solidFill>
              </a:rPr>
              <a:t>4. Hizmet Kalitesi Modelleri</a:t>
            </a:r>
          </a:p>
          <a:p>
            <a:pPr marL="285750" indent="-285750" algn="just">
              <a:buFont typeface="Arial" panose="020B0604020202020204" pitchFamily="34" charset="0"/>
              <a:buChar char="•"/>
            </a:pPr>
            <a:r>
              <a:rPr lang="tr-TR" sz="1800" u="sng" dirty="0" smtClean="0">
                <a:solidFill>
                  <a:schemeClr val="tx1"/>
                </a:solidFill>
              </a:rPr>
              <a:t>Teknik ve Fonksiyonel Hizmet Kalitesi Modeli – </a:t>
            </a:r>
            <a:r>
              <a:rPr lang="tr-TR" sz="1800" u="sng" dirty="0" err="1" smtClean="0">
                <a:solidFill>
                  <a:schemeClr val="tx1"/>
                </a:solidFill>
              </a:rPr>
              <a:t>Grönroos</a:t>
            </a:r>
            <a:r>
              <a:rPr lang="tr-TR" sz="1800" u="sng" dirty="0" smtClean="0">
                <a:solidFill>
                  <a:schemeClr val="tx1"/>
                </a:solidFill>
              </a:rPr>
              <a:t> (1984) </a:t>
            </a:r>
            <a:r>
              <a:rPr lang="tr-TR" sz="1800" dirty="0" smtClean="0">
                <a:solidFill>
                  <a:schemeClr val="tx1"/>
                </a:solidFill>
              </a:rPr>
              <a:t>Beklenen hizmet ile algılanan hizmetin eşleşmesi: Teknik kalite, fonksiyonel kalite ve imaj</a:t>
            </a:r>
          </a:p>
          <a:p>
            <a:pPr algn="just"/>
            <a:endParaRPr lang="tr-TR" sz="1800" dirty="0" smtClean="0">
              <a:solidFill>
                <a:schemeClr val="tx1"/>
              </a:solidFill>
            </a:endParaRPr>
          </a:p>
          <a:p>
            <a:pPr marL="285750" indent="-285750" algn="just">
              <a:buFont typeface="Arial" panose="020B0604020202020204" pitchFamily="34" charset="0"/>
              <a:buChar char="•"/>
            </a:pPr>
            <a:r>
              <a:rPr lang="tr-TR" sz="1800" u="sng" dirty="0" smtClean="0">
                <a:solidFill>
                  <a:schemeClr val="tx1"/>
                </a:solidFill>
              </a:rPr>
              <a:t>Boşluk Modeli – </a:t>
            </a:r>
            <a:r>
              <a:rPr lang="tr-TR" sz="1800" u="sng" dirty="0" err="1" smtClean="0">
                <a:solidFill>
                  <a:schemeClr val="tx1"/>
                </a:solidFill>
              </a:rPr>
              <a:t>Parasuraman</a:t>
            </a:r>
            <a:r>
              <a:rPr lang="tr-TR" sz="1800" u="sng" dirty="0" smtClean="0">
                <a:solidFill>
                  <a:schemeClr val="tx1"/>
                </a:solidFill>
              </a:rPr>
              <a:t> vd. (1985)</a:t>
            </a:r>
          </a:p>
          <a:p>
            <a:pPr lvl="1" algn="just"/>
            <a:r>
              <a:rPr lang="tr-TR" sz="1400" dirty="0" smtClean="0">
                <a:solidFill>
                  <a:schemeClr val="tx1"/>
                </a:solidFill>
              </a:rPr>
              <a:t>Boşluk 1: Tüketicilerin beklentileri ile yönetimin bu beklentileri algılayışı arasındaki farklar; yani müşterinin beklentilerinin bilinmemesi,</a:t>
            </a:r>
          </a:p>
          <a:p>
            <a:pPr lvl="1" algn="just"/>
            <a:r>
              <a:rPr lang="tr-TR" sz="1400" dirty="0" smtClean="0">
                <a:solidFill>
                  <a:schemeClr val="tx1"/>
                </a:solidFill>
              </a:rPr>
              <a:t>Boşluk 2: Yönetimin tüketicilerin beklentilerini algılayışı ile hizmet kalitesi </a:t>
            </a:r>
            <a:r>
              <a:rPr lang="tr-TR" sz="1400" dirty="0" err="1" smtClean="0">
                <a:solidFill>
                  <a:schemeClr val="tx1"/>
                </a:solidFill>
              </a:rPr>
              <a:t>spesifikasyonları</a:t>
            </a:r>
            <a:r>
              <a:rPr lang="tr-TR" sz="1400" dirty="0" smtClean="0">
                <a:solidFill>
                  <a:schemeClr val="tx1"/>
                </a:solidFill>
              </a:rPr>
              <a:t> arasındaki farklar; yani uygun olmayan hizmet kalitesi standartları,</a:t>
            </a:r>
          </a:p>
          <a:p>
            <a:pPr lvl="1" algn="just"/>
            <a:r>
              <a:rPr lang="tr-TR" sz="1400" dirty="0" smtClean="0">
                <a:solidFill>
                  <a:schemeClr val="tx1"/>
                </a:solidFill>
              </a:rPr>
              <a:t>Boşluk 3: Hizmet kalitesi </a:t>
            </a:r>
            <a:r>
              <a:rPr lang="tr-TR" sz="1400" dirty="0" err="1" smtClean="0">
                <a:solidFill>
                  <a:schemeClr val="tx1"/>
                </a:solidFill>
              </a:rPr>
              <a:t>spesifikasyonları</a:t>
            </a:r>
            <a:r>
              <a:rPr lang="tr-TR" sz="1400" dirty="0" smtClean="0">
                <a:solidFill>
                  <a:schemeClr val="tx1"/>
                </a:solidFill>
              </a:rPr>
              <a:t> ile verilen gerçek hizmet arasındaki farklar; yani hizmet performansındaki boşluk,</a:t>
            </a:r>
          </a:p>
          <a:p>
            <a:pPr lvl="1" algn="just"/>
            <a:r>
              <a:rPr lang="tr-TR" sz="1400" dirty="0" smtClean="0">
                <a:solidFill>
                  <a:schemeClr val="tx1"/>
                </a:solidFill>
              </a:rPr>
              <a:t>Boşluk 4: Verilen hizmet ile tüketicilere sağlanan hizmet hakkında iletilen mesajlar arasındaki farklar; yani verilen sözler ile sunulan hizmetin uyuşmaması,</a:t>
            </a:r>
          </a:p>
          <a:p>
            <a:pPr lvl="1" algn="just"/>
            <a:r>
              <a:rPr lang="tr-TR" sz="1400" dirty="0" smtClean="0">
                <a:solidFill>
                  <a:schemeClr val="tx1"/>
                </a:solidFill>
              </a:rPr>
              <a:t>Boşluk 5: Tüketicinin beklentileri ile algılanan hizmet arasındaki fark. Bu boşluk diğer boşluğun büyüklüğüne ve yönüne bağlıdır. </a:t>
            </a:r>
          </a:p>
          <a:p>
            <a:pPr lvl="1" algn="just"/>
            <a:r>
              <a:rPr lang="tr-TR" sz="1800" dirty="0" smtClean="0">
                <a:solidFill>
                  <a:schemeClr val="tx1"/>
                </a:solidFill>
              </a:rPr>
              <a:t>SERVQUAL ölçeği: fiziki ortam, güvenilirlik, yanıt verebilirlik, güvence, empati</a:t>
            </a:r>
          </a:p>
          <a:p>
            <a:pPr lvl="1" algn="just"/>
            <a:endParaRPr lang="tr-TR" sz="1800" dirty="0" smtClean="0">
              <a:solidFill>
                <a:schemeClr val="tx1"/>
              </a:solidFill>
            </a:endParaRPr>
          </a:p>
          <a:p>
            <a:pPr marL="342900" lvl="1" indent="-342900" algn="just">
              <a:buFont typeface="Arial" panose="020B0604020202020204" pitchFamily="34" charset="0"/>
              <a:buChar char="•"/>
            </a:pPr>
            <a:r>
              <a:rPr lang="it-IT" sz="1800" u="sng" dirty="0" smtClean="0">
                <a:solidFill>
                  <a:schemeClr val="tx1"/>
                </a:solidFill>
              </a:rPr>
              <a:t>SERVPERF Modeli – Cronin ve Taylor (1992)</a:t>
            </a:r>
            <a:endParaRPr lang="tr-TR" sz="1800" u="sng" dirty="0" smtClean="0">
              <a:solidFill>
                <a:schemeClr val="tx1"/>
              </a:solidFill>
            </a:endParaRPr>
          </a:p>
          <a:p>
            <a:pPr marL="0" lvl="1" algn="just"/>
            <a:r>
              <a:rPr lang="tr-TR" sz="1800" dirty="0" smtClean="0">
                <a:solidFill>
                  <a:schemeClr val="tx1"/>
                </a:solidFill>
              </a:rPr>
              <a:t>      Beklentiler ile algılar arasındaki farklar yerine sadece performans ölçümü</a:t>
            </a:r>
          </a:p>
          <a:p>
            <a:pPr algn="just"/>
            <a:endParaRPr lang="tr-TR" sz="2000" u="sng" dirty="0">
              <a:solidFill>
                <a:schemeClr val="tx1"/>
              </a:solidFill>
            </a:endParaRPr>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276772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10/10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4460708" cy="400110"/>
          </a:xfrm>
          <a:prstGeom prst="rect">
            <a:avLst/>
          </a:prstGeom>
        </p:spPr>
        <p:txBody>
          <a:bodyPr wrap="none">
            <a:spAutoFit/>
          </a:bodyPr>
          <a:lstStyle/>
          <a:p>
            <a:r>
              <a:rPr lang="tr-TR" sz="2000" b="1" dirty="0"/>
              <a:t>2</a:t>
            </a:r>
            <a:r>
              <a:rPr lang="tr-TR" sz="2000" b="1" dirty="0" smtClean="0"/>
              <a:t>. BÖLÜM: HİZMET VE HİZMET KALİTESİ </a:t>
            </a:r>
            <a:endParaRPr lang="tr-TR" sz="2000" b="1" dirty="0"/>
          </a:p>
        </p:txBody>
      </p:sp>
      <p:sp>
        <p:nvSpPr>
          <p:cNvPr id="7" name="Content Placeholder 2"/>
          <p:cNvSpPr txBox="1">
            <a:spLocks/>
          </p:cNvSpPr>
          <p:nvPr/>
        </p:nvSpPr>
        <p:spPr>
          <a:xfrm>
            <a:off x="97722" y="994075"/>
            <a:ext cx="9144000" cy="445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tr-TR" sz="2000" dirty="0" smtClean="0">
                <a:solidFill>
                  <a:srgbClr val="FF0000"/>
                </a:solidFill>
              </a:rPr>
              <a:t>5. Hizmetlerde </a:t>
            </a:r>
            <a:r>
              <a:rPr lang="tr-TR" sz="2000" dirty="0">
                <a:solidFill>
                  <a:srgbClr val="FF0000"/>
                </a:solidFill>
              </a:rPr>
              <a:t>Ü</a:t>
            </a:r>
            <a:r>
              <a:rPr lang="tr-TR" sz="2000" dirty="0" smtClean="0">
                <a:solidFill>
                  <a:srgbClr val="FF0000"/>
                </a:solidFill>
              </a:rPr>
              <a:t>lke İmajı Etkisine </a:t>
            </a:r>
            <a:r>
              <a:rPr lang="tr-TR" sz="2000" dirty="0">
                <a:solidFill>
                  <a:srgbClr val="FF0000"/>
                </a:solidFill>
              </a:rPr>
              <a:t>Y</a:t>
            </a:r>
            <a:r>
              <a:rPr lang="tr-TR" sz="2000" dirty="0" smtClean="0">
                <a:solidFill>
                  <a:srgbClr val="FF0000"/>
                </a:solidFill>
              </a:rPr>
              <a:t>önelik </a:t>
            </a:r>
            <a:r>
              <a:rPr lang="tr-TR" sz="2000" dirty="0">
                <a:solidFill>
                  <a:srgbClr val="FF0000"/>
                </a:solidFill>
              </a:rPr>
              <a:t>Y</a:t>
            </a:r>
            <a:r>
              <a:rPr lang="tr-TR" sz="2000" dirty="0" smtClean="0">
                <a:solidFill>
                  <a:srgbClr val="FF0000"/>
                </a:solidFill>
              </a:rPr>
              <a:t>apılan </a:t>
            </a:r>
            <a:r>
              <a:rPr lang="tr-TR" sz="2000" dirty="0">
                <a:solidFill>
                  <a:srgbClr val="FF0000"/>
                </a:solidFill>
              </a:rPr>
              <a:t>Ç</a:t>
            </a:r>
            <a:r>
              <a:rPr lang="tr-TR" sz="2000" dirty="0" smtClean="0">
                <a:solidFill>
                  <a:srgbClr val="FF0000"/>
                </a:solidFill>
              </a:rPr>
              <a:t>alışmalar</a:t>
            </a:r>
            <a:endParaRPr lang="tr-TR" sz="2000" dirty="0">
              <a:solidFill>
                <a:srgbClr val="FF0000"/>
              </a:solidFill>
            </a:endParaRPr>
          </a:p>
        </p:txBody>
      </p:sp>
      <p:sp>
        <p:nvSpPr>
          <p:cNvPr id="9" name="TextBox 8"/>
          <p:cNvSpPr txBox="1"/>
          <p:nvPr/>
        </p:nvSpPr>
        <p:spPr>
          <a:xfrm>
            <a:off x="287772" y="1422626"/>
            <a:ext cx="8673783" cy="46166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smtClean="0"/>
              <a:t>İlk çalışma </a:t>
            </a:r>
            <a:r>
              <a:rPr lang="tr-TR" sz="1600" dirty="0" err="1" smtClean="0"/>
              <a:t>Ofir</a:t>
            </a:r>
            <a:r>
              <a:rPr lang="tr-TR" sz="1600" dirty="0" smtClean="0"/>
              <a:t> ve </a:t>
            </a:r>
            <a:r>
              <a:rPr lang="tr-TR" sz="1600" dirty="0" err="1" smtClean="0"/>
              <a:t>Lehman</a:t>
            </a:r>
            <a:r>
              <a:rPr lang="tr-TR" sz="1600" dirty="0" smtClean="0"/>
              <a:t> (1986)’a aittir → kayak merkezleri</a:t>
            </a:r>
            <a:endParaRPr lang="tr-TR" sz="1600" dirty="0"/>
          </a:p>
        </p:txBody>
      </p:sp>
      <p:sp>
        <p:nvSpPr>
          <p:cNvPr id="10" name="TextBox 9"/>
          <p:cNvSpPr txBox="1"/>
          <p:nvPr/>
        </p:nvSpPr>
        <p:spPr>
          <a:xfrm>
            <a:off x="287772" y="1885304"/>
            <a:ext cx="8673783" cy="4234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smtClean="0"/>
              <a:t>Kraft ve </a:t>
            </a:r>
            <a:r>
              <a:rPr lang="tr-TR" sz="1600" dirty="0" err="1" smtClean="0"/>
              <a:t>Chung</a:t>
            </a:r>
            <a:r>
              <a:rPr lang="tr-TR" sz="1600" dirty="0" smtClean="0"/>
              <a:t> (1992) → ihracat danışmanlığı yapan firmalar</a:t>
            </a:r>
            <a:endParaRPr lang="tr-TR" sz="1600" dirty="0"/>
          </a:p>
        </p:txBody>
      </p:sp>
      <p:sp>
        <p:nvSpPr>
          <p:cNvPr id="11" name="TextBox 10"/>
          <p:cNvSpPr txBox="1"/>
          <p:nvPr/>
        </p:nvSpPr>
        <p:spPr>
          <a:xfrm>
            <a:off x="320595" y="2346864"/>
            <a:ext cx="8673783" cy="4234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err="1" smtClean="0"/>
              <a:t>Shaffer</a:t>
            </a:r>
            <a:r>
              <a:rPr lang="tr-TR" sz="1600" dirty="0" smtClean="0"/>
              <a:t> ve </a:t>
            </a:r>
            <a:r>
              <a:rPr lang="tr-TR" sz="1600" dirty="0" err="1" smtClean="0"/>
              <a:t>O’Hara</a:t>
            </a:r>
            <a:r>
              <a:rPr lang="tr-TR" sz="1600" dirty="0" smtClean="0"/>
              <a:t> (1995) → hukuk hizmetleri</a:t>
            </a:r>
            <a:endParaRPr lang="tr-TR" sz="1600" dirty="0"/>
          </a:p>
        </p:txBody>
      </p:sp>
      <p:sp>
        <p:nvSpPr>
          <p:cNvPr id="12" name="TextBox 11"/>
          <p:cNvSpPr txBox="1"/>
          <p:nvPr/>
        </p:nvSpPr>
        <p:spPr>
          <a:xfrm>
            <a:off x="287771" y="2770313"/>
            <a:ext cx="8673783" cy="4234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err="1" smtClean="0"/>
              <a:t>Lascu</a:t>
            </a:r>
            <a:r>
              <a:rPr lang="tr-TR" sz="1600" dirty="0" smtClean="0"/>
              <a:t> ve </a:t>
            </a:r>
            <a:r>
              <a:rPr lang="tr-TR" sz="1600" dirty="0" err="1" smtClean="0"/>
              <a:t>Giese</a:t>
            </a:r>
            <a:r>
              <a:rPr lang="tr-TR" sz="1600" dirty="0" smtClean="0"/>
              <a:t> (1995) → perakende hizmetleri</a:t>
            </a:r>
            <a:endParaRPr lang="tr-TR" sz="1600" dirty="0"/>
          </a:p>
        </p:txBody>
      </p:sp>
      <p:sp>
        <p:nvSpPr>
          <p:cNvPr id="13" name="TextBox 12"/>
          <p:cNvSpPr txBox="1"/>
          <p:nvPr/>
        </p:nvSpPr>
        <p:spPr>
          <a:xfrm>
            <a:off x="264821" y="3204164"/>
            <a:ext cx="8673783" cy="4234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smtClean="0"/>
              <a:t>Harrison-</a:t>
            </a:r>
            <a:r>
              <a:rPr lang="tr-TR" sz="1600" dirty="0" err="1" smtClean="0"/>
              <a:t>Walker</a:t>
            </a:r>
            <a:r>
              <a:rPr lang="tr-TR" sz="1600" dirty="0" smtClean="0"/>
              <a:t> (1995) → göz doktorları</a:t>
            </a:r>
            <a:endParaRPr lang="tr-TR" sz="1600" dirty="0"/>
          </a:p>
        </p:txBody>
      </p:sp>
      <p:sp>
        <p:nvSpPr>
          <p:cNvPr id="14" name="TextBox 13"/>
          <p:cNvSpPr txBox="1"/>
          <p:nvPr/>
        </p:nvSpPr>
        <p:spPr>
          <a:xfrm>
            <a:off x="264820" y="3627613"/>
            <a:ext cx="8673783" cy="4234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err="1" smtClean="0"/>
              <a:t>Bruning</a:t>
            </a:r>
            <a:r>
              <a:rPr lang="tr-TR" sz="1600" dirty="0" smtClean="0"/>
              <a:t> (1997) → havayolu hizmetleri</a:t>
            </a:r>
            <a:endParaRPr lang="tr-TR" sz="1600" dirty="0"/>
          </a:p>
        </p:txBody>
      </p:sp>
      <p:sp>
        <p:nvSpPr>
          <p:cNvPr id="15" name="TextBox 14"/>
          <p:cNvSpPr txBox="1"/>
          <p:nvPr/>
        </p:nvSpPr>
        <p:spPr>
          <a:xfrm>
            <a:off x="287772" y="4112187"/>
            <a:ext cx="8673783" cy="4234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smtClean="0"/>
              <a:t>Ford vd. (1993)→ üniversiteler</a:t>
            </a:r>
            <a:endParaRPr lang="tr-TR" sz="1600" dirty="0"/>
          </a:p>
        </p:txBody>
      </p:sp>
      <p:sp>
        <p:nvSpPr>
          <p:cNvPr id="16" name="TextBox 15"/>
          <p:cNvSpPr txBox="1"/>
          <p:nvPr/>
        </p:nvSpPr>
        <p:spPr>
          <a:xfrm>
            <a:off x="304753" y="4797152"/>
            <a:ext cx="8237753" cy="1200329"/>
          </a:xfrm>
          <a:prstGeom prst="rect">
            <a:avLst/>
          </a:prstGeom>
          <a:noFill/>
        </p:spPr>
        <p:txBody>
          <a:bodyPr wrap="square" rtlCol="0">
            <a:spAutoFit/>
          </a:bodyPr>
          <a:lstStyle/>
          <a:p>
            <a:pPr algn="just">
              <a:lnSpc>
                <a:spcPct val="150000"/>
              </a:lnSpc>
            </a:pPr>
            <a:r>
              <a:rPr lang="tr-TR" sz="1600" dirty="0" err="1" smtClean="0"/>
              <a:t>Javalgi</a:t>
            </a:r>
            <a:r>
              <a:rPr lang="tr-TR" sz="1600" dirty="0" smtClean="0"/>
              <a:t> vd. (2001): « ülke imajının hizmet kalitesi algısı ve satın alma niyeti üzerindeki etkilerinin araştırılması, menşe ülke ipucunun nasıl kullanılacağını belirlemek açısından yabancı pazarlara girmek isteyen hizmet sağlayıcılara önemli bir katkıda bulunacaktır.»</a:t>
            </a:r>
            <a:endParaRPr lang="tr-TR" sz="16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403269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a:solidFill>
            <a:srgbClr val="92D050"/>
          </a:solidFill>
        </p:spPr>
        <p:txBody>
          <a:bodyPr>
            <a:noAutofit/>
          </a:bodyPr>
          <a:lstStyle/>
          <a:p>
            <a:pPr algn="l"/>
            <a:r>
              <a:rPr lang="tr-TR" sz="3600" b="1" dirty="0" smtClean="0">
                <a:solidFill>
                  <a:schemeClr val="bg1"/>
                </a:solidFill>
              </a:rPr>
              <a:t>TEZİN AMACI VE ÖNEMİ</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7" name="TextBox 6"/>
          <p:cNvSpPr txBox="1"/>
          <p:nvPr/>
        </p:nvSpPr>
        <p:spPr>
          <a:xfrm>
            <a:off x="56022" y="1196752"/>
            <a:ext cx="9087978" cy="1015663"/>
          </a:xfrm>
          <a:prstGeom prst="rect">
            <a:avLst/>
          </a:prstGeom>
          <a:noFill/>
        </p:spPr>
        <p:txBody>
          <a:bodyPr wrap="square" rtlCol="0">
            <a:spAutoFit/>
          </a:bodyPr>
          <a:lstStyle/>
          <a:p>
            <a:pPr algn="just">
              <a:lnSpc>
                <a:spcPct val="150000"/>
              </a:lnSpc>
            </a:pPr>
            <a:r>
              <a:rPr lang="tr-TR" sz="2000" b="1" dirty="0" smtClean="0"/>
              <a:t>Amaç: </a:t>
            </a:r>
            <a:r>
              <a:rPr lang="tr-TR" sz="2000" dirty="0" smtClean="0"/>
              <a:t>Yabancı </a:t>
            </a:r>
            <a:r>
              <a:rPr lang="tr-TR" sz="2000" dirty="0"/>
              <a:t>tüketicilerin Türk hizmet işletmelerine yönelik sahip olduğu hizmet kalitesi algısında Türkiye </a:t>
            </a:r>
            <a:r>
              <a:rPr lang="tr-TR" sz="2000" dirty="0" smtClean="0"/>
              <a:t>imajının </a:t>
            </a:r>
            <a:r>
              <a:rPr lang="tr-TR" sz="2000" dirty="0"/>
              <a:t>etkisini ortaya </a:t>
            </a:r>
            <a:r>
              <a:rPr lang="tr-TR" sz="2000" dirty="0" smtClean="0"/>
              <a:t>koymaktır.</a:t>
            </a:r>
            <a:endParaRPr lang="tr-TR" sz="2000" b="1" dirty="0"/>
          </a:p>
        </p:txBody>
      </p:sp>
      <p:sp>
        <p:nvSpPr>
          <p:cNvPr id="8" name="TextBox 7"/>
          <p:cNvSpPr txBox="1"/>
          <p:nvPr/>
        </p:nvSpPr>
        <p:spPr>
          <a:xfrm>
            <a:off x="127127" y="2564904"/>
            <a:ext cx="7823453" cy="400110"/>
          </a:xfrm>
          <a:prstGeom prst="rect">
            <a:avLst/>
          </a:prstGeom>
          <a:noFill/>
        </p:spPr>
        <p:txBody>
          <a:bodyPr wrap="square" rtlCol="0">
            <a:spAutoFit/>
          </a:bodyPr>
          <a:lstStyle/>
          <a:p>
            <a:pPr marL="285750" indent="-285750">
              <a:buFont typeface="Arial" panose="020B0604020202020204" pitchFamily="34" charset="0"/>
              <a:buChar char="•"/>
            </a:pPr>
            <a:r>
              <a:rPr lang="tr-TR" sz="2000" dirty="0" smtClean="0"/>
              <a:t>Gelişmekte olan bir ülkenin markası üzerine bir araştırma</a:t>
            </a:r>
            <a:endParaRPr lang="tr-TR" sz="2000" dirty="0"/>
          </a:p>
        </p:txBody>
      </p:sp>
      <p:sp>
        <p:nvSpPr>
          <p:cNvPr id="9" name="TextBox 8"/>
          <p:cNvSpPr txBox="1"/>
          <p:nvPr/>
        </p:nvSpPr>
        <p:spPr>
          <a:xfrm>
            <a:off x="155286" y="3068960"/>
            <a:ext cx="8673783" cy="142962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2000" dirty="0" smtClean="0"/>
              <a:t>İlk defa Türkiye’den yurtdışına açılan hizmet markalarına yönelik bir çalışma</a:t>
            </a:r>
          </a:p>
          <a:p>
            <a:pPr marL="742950" lvl="1" indent="-285750" algn="just">
              <a:lnSpc>
                <a:spcPct val="150000"/>
              </a:lnSpc>
              <a:buFont typeface="Arial" panose="020B0604020202020204" pitchFamily="34" charset="0"/>
              <a:buChar char="•"/>
            </a:pPr>
            <a:r>
              <a:rPr lang="tr-TR" sz="2000" dirty="0" err="1" smtClean="0"/>
              <a:t>Turquality</a:t>
            </a:r>
            <a:r>
              <a:rPr lang="tr-TR" sz="2000" dirty="0" smtClean="0"/>
              <a:t> kapsamında desteklenen 141 firmadan sadece 4 tanesi hizmet sektörüne ait (</a:t>
            </a:r>
            <a:r>
              <a:rPr lang="tr-TR" sz="2000" dirty="0" err="1" smtClean="0"/>
              <a:t>Baydöner</a:t>
            </a:r>
            <a:r>
              <a:rPr lang="tr-TR" sz="2000" dirty="0" smtClean="0"/>
              <a:t>, </a:t>
            </a:r>
            <a:r>
              <a:rPr lang="tr-TR" sz="2000" b="1" dirty="0" smtClean="0"/>
              <a:t>Kahve Dünyası</a:t>
            </a:r>
            <a:r>
              <a:rPr lang="tr-TR" sz="2000" dirty="0" smtClean="0"/>
              <a:t>, </a:t>
            </a:r>
            <a:r>
              <a:rPr lang="tr-TR" sz="2000" dirty="0" err="1" smtClean="0"/>
              <a:t>Mado</a:t>
            </a:r>
            <a:r>
              <a:rPr lang="tr-TR" sz="2000" dirty="0" smtClean="0"/>
              <a:t> ve Simit Sarayı)</a:t>
            </a:r>
            <a:endParaRPr lang="tr-TR" sz="2000" dirty="0"/>
          </a:p>
        </p:txBody>
      </p:sp>
      <p:cxnSp>
        <p:nvCxnSpPr>
          <p:cNvPr id="6" name="Straight Arrow Connector 5"/>
          <p:cNvCxnSpPr/>
          <p:nvPr/>
        </p:nvCxnSpPr>
        <p:spPr>
          <a:xfrm>
            <a:off x="4283968" y="4498582"/>
            <a:ext cx="0" cy="370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51920" y="4869160"/>
            <a:ext cx="1944216" cy="369332"/>
          </a:xfrm>
          <a:prstGeom prst="rect">
            <a:avLst/>
          </a:prstGeom>
          <a:noFill/>
        </p:spPr>
        <p:txBody>
          <a:bodyPr wrap="square" rtlCol="0">
            <a:spAutoFit/>
          </a:bodyPr>
          <a:lstStyle/>
          <a:p>
            <a:r>
              <a:rPr lang="tr-TR" dirty="0" smtClean="0"/>
              <a:t>Londra</a:t>
            </a:r>
            <a:endParaRPr lang="tr-TR" dirty="0"/>
          </a:p>
        </p:txBody>
      </p:sp>
    </p:spTree>
    <p:extLst>
      <p:ext uri="{BB962C8B-B14F-4D97-AF65-F5344CB8AC3E}">
        <p14:creationId xmlns:p14="http://schemas.microsoft.com/office/powerpoint/2010/main" val="1950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ARAŞTIRMA PROBLEMİ VE SORULAR             1/2</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TextBox 5"/>
          <p:cNvSpPr txBox="1"/>
          <p:nvPr/>
        </p:nvSpPr>
        <p:spPr>
          <a:xfrm>
            <a:off x="11513" y="980728"/>
            <a:ext cx="8964488" cy="6140142"/>
          </a:xfrm>
          <a:prstGeom prst="rect">
            <a:avLst/>
          </a:prstGeom>
          <a:noFill/>
        </p:spPr>
        <p:txBody>
          <a:bodyPr wrap="square" rtlCol="0">
            <a:spAutoFit/>
          </a:bodyPr>
          <a:lstStyle/>
          <a:p>
            <a:pPr algn="just"/>
            <a:r>
              <a:rPr lang="tr-TR" b="1" dirty="0" smtClean="0"/>
              <a:t>Araştırma Problemi: </a:t>
            </a:r>
            <a:r>
              <a:rPr lang="tr-TR" dirty="0" smtClean="0"/>
              <a:t>Yabancı pazarlarda Türk menşeili hizmet markalarının algılanmasında menşe ülke imajı nasıl bir rol oynamaktadır? Yurtdışına açılan firmalar ürünlerinde Türk malı vurgusu yapmalı mıdır? </a:t>
            </a:r>
          </a:p>
          <a:p>
            <a:pPr algn="just"/>
            <a:endParaRPr lang="tr-TR" dirty="0"/>
          </a:p>
          <a:p>
            <a:pPr algn="just"/>
            <a:r>
              <a:rPr lang="tr-TR" b="1" dirty="0" smtClean="0"/>
              <a:t>Araştırma Soruları:</a:t>
            </a:r>
          </a:p>
          <a:p>
            <a:pPr marL="285750" indent="-285750">
              <a:buFont typeface="Arial" panose="020B0604020202020204" pitchFamily="34" charset="0"/>
              <a:buChar char="•"/>
            </a:pPr>
            <a:r>
              <a:rPr lang="tr-TR" dirty="0" smtClean="0"/>
              <a:t>Tüketicilerin </a:t>
            </a:r>
            <a:r>
              <a:rPr lang="tr-TR" dirty="0"/>
              <a:t>menşe ülkeye </a:t>
            </a:r>
            <a:r>
              <a:rPr lang="tr-TR" dirty="0" smtClean="0"/>
              <a:t>aşinalığı ile ülke imajı arasında nasıl bir ilişki vardır? </a:t>
            </a:r>
          </a:p>
          <a:p>
            <a:r>
              <a:rPr lang="tr-TR" b="1" dirty="0" smtClean="0"/>
              <a:t>H1: Tüketicilerin menşe ülkeye aşinalığı ile ülke imajı arasında pozitif bir ilişki vardır.</a:t>
            </a:r>
          </a:p>
          <a:p>
            <a:endParaRPr lang="tr-TR" dirty="0"/>
          </a:p>
          <a:p>
            <a:pPr marL="285750" indent="-285750">
              <a:buFont typeface="Arial" panose="020B0604020202020204" pitchFamily="34" charset="0"/>
              <a:buChar char="•"/>
            </a:pPr>
            <a:r>
              <a:rPr lang="tr-TR" dirty="0" smtClean="0"/>
              <a:t>Tüketicilerin menşe ülkeye aşinalığı ile algılanan </a:t>
            </a:r>
            <a:r>
              <a:rPr lang="tr-TR" dirty="0"/>
              <a:t>hizmet </a:t>
            </a:r>
            <a:r>
              <a:rPr lang="tr-TR" dirty="0" smtClean="0"/>
              <a:t>kalitesi arasında nasıl bir ilişki vardır?</a:t>
            </a:r>
          </a:p>
          <a:p>
            <a:r>
              <a:rPr lang="tr-TR" b="1" dirty="0" smtClean="0"/>
              <a:t>H2: Tüketicilerin menşe ülkeye aşinalığı ile algılanan hizmet kalitesi arasında doğrudan ve dolaylı olarak pozitif bir ilişki vardır.</a:t>
            </a:r>
          </a:p>
          <a:p>
            <a:endParaRPr lang="tr-TR" dirty="0"/>
          </a:p>
          <a:p>
            <a:pPr marL="285750" indent="-285750">
              <a:buFont typeface="Arial" panose="020B0604020202020204" pitchFamily="34" charset="0"/>
              <a:buChar char="•"/>
            </a:pPr>
            <a:r>
              <a:rPr lang="tr-TR" dirty="0" smtClean="0"/>
              <a:t>Tüketici etnosentrizmi ile ülke imajı arasında nasıl bir ilişki vardır?</a:t>
            </a:r>
          </a:p>
          <a:p>
            <a:r>
              <a:rPr lang="tr-TR" b="1" dirty="0" smtClean="0"/>
              <a:t>H3: Tüketici etnosentrizmi ile ülke imajı arasında negatif bir ilişki vardır. </a:t>
            </a:r>
          </a:p>
          <a:p>
            <a:endParaRPr lang="tr-TR" b="1" dirty="0"/>
          </a:p>
          <a:p>
            <a:pPr marL="285750" indent="-285750">
              <a:buFont typeface="Arial" panose="020B0604020202020204" pitchFamily="34" charset="0"/>
              <a:buChar char="•"/>
            </a:pPr>
            <a:r>
              <a:rPr lang="tr-TR" dirty="0" smtClean="0"/>
              <a:t>Tüketici etnosentrizmi ve algılanan hizmet kalitesi arasında nasıl bir ilişki vardır?</a:t>
            </a:r>
          </a:p>
          <a:p>
            <a:r>
              <a:rPr lang="tr-TR" b="1" dirty="0" smtClean="0"/>
              <a:t>H4: Tüketici etnosentrizmi ile algılanan hizmet kalitesi arasında doğrudan ve dolaylı olarak negatif bir ilişki vardır.</a:t>
            </a:r>
          </a:p>
          <a:p>
            <a:endParaRPr lang="tr-TR" b="1" dirty="0" smtClean="0"/>
          </a:p>
          <a:p>
            <a:endParaRPr lang="tr-TR" b="1" dirty="0" smtClean="0"/>
          </a:p>
          <a:p>
            <a:pPr algn="just"/>
            <a:endParaRPr lang="tr-TR" sz="1500" dirty="0"/>
          </a:p>
        </p:txBody>
      </p:sp>
    </p:spTree>
    <p:extLst>
      <p:ext uri="{BB962C8B-B14F-4D97-AF65-F5344CB8AC3E}">
        <p14:creationId xmlns:p14="http://schemas.microsoft.com/office/powerpoint/2010/main" val="14683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ARAŞTIRMA PROBLEMİ VE SORULAR             2/2</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TextBox 5"/>
          <p:cNvSpPr txBox="1"/>
          <p:nvPr/>
        </p:nvSpPr>
        <p:spPr>
          <a:xfrm>
            <a:off x="104982" y="1034590"/>
            <a:ext cx="8964488" cy="5078313"/>
          </a:xfrm>
          <a:prstGeom prst="rect">
            <a:avLst/>
          </a:prstGeom>
          <a:noFill/>
        </p:spPr>
        <p:txBody>
          <a:bodyPr wrap="square" rtlCol="0">
            <a:spAutoFit/>
          </a:bodyPr>
          <a:lstStyle/>
          <a:p>
            <a:pPr algn="just"/>
            <a:r>
              <a:rPr lang="tr-TR" b="1" dirty="0" smtClean="0"/>
              <a:t>Araştırma Soruları:</a:t>
            </a:r>
          </a:p>
          <a:p>
            <a:endParaRPr lang="tr-TR" b="1" dirty="0"/>
          </a:p>
          <a:p>
            <a:pPr marL="285750" indent="-285750">
              <a:buFont typeface="Arial" panose="020B0604020202020204" pitchFamily="34" charset="0"/>
              <a:buChar char="•"/>
            </a:pPr>
            <a:r>
              <a:rPr lang="tr-TR" dirty="0" smtClean="0"/>
              <a:t>Ülke imajı ile algılanan hizmet kalitesi arasında nasıl bir ilişki vardır?</a:t>
            </a:r>
          </a:p>
          <a:p>
            <a:r>
              <a:rPr lang="tr-TR" b="1" dirty="0" smtClean="0"/>
              <a:t>H5: Ülke imajı ile algılanan hizmet kalitesi arasında pozitif bir ilişki vardır. </a:t>
            </a:r>
          </a:p>
          <a:p>
            <a:endParaRPr lang="tr-TR" b="1" dirty="0"/>
          </a:p>
          <a:p>
            <a:pPr marL="285750" indent="-285750">
              <a:buFont typeface="Arial" panose="020B0604020202020204" pitchFamily="34" charset="0"/>
              <a:buChar char="•"/>
            </a:pPr>
            <a:r>
              <a:rPr lang="tr-TR" dirty="0" smtClean="0"/>
              <a:t>Algılanan </a:t>
            </a:r>
            <a:r>
              <a:rPr lang="tr-TR" dirty="0"/>
              <a:t>hizmet </a:t>
            </a:r>
            <a:r>
              <a:rPr lang="tr-TR" dirty="0" smtClean="0"/>
              <a:t>kalitesi ile tüketicilerin </a:t>
            </a:r>
            <a:r>
              <a:rPr lang="tr-TR" dirty="0" err="1"/>
              <a:t>tutumsal</a:t>
            </a:r>
            <a:r>
              <a:rPr lang="tr-TR" dirty="0"/>
              <a:t> </a:t>
            </a:r>
            <a:r>
              <a:rPr lang="tr-TR" dirty="0" smtClean="0"/>
              <a:t>bağlılığı arasında nasıl bir ilişki vardır?</a:t>
            </a:r>
          </a:p>
          <a:p>
            <a:r>
              <a:rPr lang="tr-TR" b="1" dirty="0" smtClean="0"/>
              <a:t>H6: Algılanan hizmet kalitesi ile tüketicilerin </a:t>
            </a:r>
            <a:r>
              <a:rPr lang="tr-TR" b="1" dirty="0" err="1" smtClean="0"/>
              <a:t>tutumsal</a:t>
            </a:r>
            <a:r>
              <a:rPr lang="tr-TR" b="1" dirty="0" smtClean="0"/>
              <a:t> bağlılığı arasında pozitif bir ilişki vardır.</a:t>
            </a:r>
          </a:p>
          <a:p>
            <a:endParaRPr lang="tr-TR" b="1" dirty="0"/>
          </a:p>
          <a:p>
            <a:pPr marL="285750" indent="-285750">
              <a:buFont typeface="Arial" panose="020B0604020202020204" pitchFamily="34" charset="0"/>
              <a:buChar char="•"/>
            </a:pPr>
            <a:r>
              <a:rPr lang="tr-TR" dirty="0" smtClean="0"/>
              <a:t>Aşinalık ile etnosentrizm arasında nasıl bir ilişki vardır?</a:t>
            </a:r>
          </a:p>
          <a:p>
            <a:r>
              <a:rPr lang="tr-TR" b="1" dirty="0" smtClean="0"/>
              <a:t>H7: Aşinalık ve etnosentrizm arasında negatif bir ilişki vardır. </a:t>
            </a:r>
          </a:p>
          <a:p>
            <a:endParaRPr lang="tr-TR" dirty="0" smtClean="0"/>
          </a:p>
          <a:p>
            <a:pPr marL="285750" indent="-285750">
              <a:buFont typeface="Arial" panose="020B0604020202020204" pitchFamily="34" charset="0"/>
              <a:buChar char="•"/>
            </a:pPr>
            <a:r>
              <a:rPr lang="tr-TR" dirty="0" smtClean="0"/>
              <a:t>Ülke imajının bilişsel ve duygusal bileşenleri arasında nasıl bir ilişki vardır?</a:t>
            </a:r>
          </a:p>
          <a:p>
            <a:r>
              <a:rPr lang="tr-TR" b="1" dirty="0" smtClean="0"/>
              <a:t>H8: Ülke imajının bilişsel ve duygusal bileşenleri arasında pozitif bir ilişki vardır.</a:t>
            </a:r>
          </a:p>
          <a:p>
            <a:endParaRPr lang="tr-TR" dirty="0" smtClean="0"/>
          </a:p>
          <a:p>
            <a:pPr marL="285750" indent="-285750">
              <a:buFont typeface="Arial" panose="020B0604020202020204" pitchFamily="34" charset="0"/>
              <a:buChar char="•"/>
            </a:pPr>
            <a:r>
              <a:rPr lang="tr-TR" dirty="0" smtClean="0"/>
              <a:t>Tüketicilerin demografik özelliklerine göre </a:t>
            </a:r>
            <a:r>
              <a:rPr lang="tr-TR" dirty="0"/>
              <a:t>bu </a:t>
            </a:r>
            <a:r>
              <a:rPr lang="tr-TR" dirty="0" smtClean="0"/>
              <a:t>değişkenlere ilişkin verdikleri cevaplar farklılık göstermekte  midir?</a:t>
            </a:r>
          </a:p>
          <a:p>
            <a:r>
              <a:rPr lang="tr-TR" b="1" dirty="0" smtClean="0"/>
              <a:t>H9: Tüketicilerin demografik özelliklerine göre ayrılan gruplar arasında anlamlı ölçüde farklılıklar bulunmaktadır.</a:t>
            </a:r>
            <a:endParaRPr lang="tr-TR" b="1" dirty="0"/>
          </a:p>
        </p:txBody>
      </p:sp>
    </p:spTree>
    <p:extLst>
      <p:ext uri="{BB962C8B-B14F-4D97-AF65-F5344CB8AC3E}">
        <p14:creationId xmlns:p14="http://schemas.microsoft.com/office/powerpoint/2010/main" val="24195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92D050"/>
          </a:solidFill>
        </p:spPr>
        <p:txBody>
          <a:bodyPr>
            <a:noAutofit/>
          </a:bodyPr>
          <a:lstStyle/>
          <a:p>
            <a:pPr algn="l"/>
            <a:r>
              <a:rPr lang="tr-TR" sz="3600" b="1" dirty="0" smtClean="0">
                <a:solidFill>
                  <a:schemeClr val="bg1"/>
                </a:solidFill>
              </a:rPr>
              <a:t>Dilek Turan KİMDİR?</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ilek (Tüten) Tur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83671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026" y="692696"/>
            <a:ext cx="9167026" cy="6678751"/>
          </a:xfrm>
          <a:prstGeom prst="rect">
            <a:avLst/>
          </a:prstGeom>
          <a:noFill/>
        </p:spPr>
        <p:txBody>
          <a:bodyPr wrap="square" rtlCol="0">
            <a:spAutoFit/>
          </a:bodyPr>
          <a:lstStyle/>
          <a:p>
            <a:r>
              <a:rPr lang="tr-TR" sz="1600" b="1" dirty="0" smtClean="0">
                <a:solidFill>
                  <a:schemeClr val="bg1">
                    <a:lumMod val="50000"/>
                  </a:schemeClr>
                </a:solidFill>
              </a:rPr>
              <a:t>Kişisel Bilgiler</a:t>
            </a:r>
          </a:p>
          <a:p>
            <a:pPr marL="285750" indent="-285750">
              <a:buFont typeface="Arial" panose="020B0604020202020204" pitchFamily="34" charset="0"/>
              <a:buChar char="•"/>
            </a:pPr>
            <a:r>
              <a:rPr lang="tr-TR" sz="1600" dirty="0" smtClean="0">
                <a:solidFill>
                  <a:schemeClr val="bg1">
                    <a:lumMod val="50000"/>
                  </a:schemeClr>
                </a:solidFill>
              </a:rPr>
              <a:t>23.10.1984 Bursa doğumlu</a:t>
            </a:r>
          </a:p>
          <a:p>
            <a:pPr marL="285750" indent="-285750">
              <a:buFont typeface="Arial" panose="020B0604020202020204" pitchFamily="34" charset="0"/>
              <a:buChar char="•"/>
            </a:pPr>
            <a:r>
              <a:rPr lang="tr-TR" sz="1600" dirty="0" smtClean="0">
                <a:solidFill>
                  <a:schemeClr val="bg1">
                    <a:lumMod val="50000"/>
                  </a:schemeClr>
                </a:solidFill>
              </a:rPr>
              <a:t>Evli ve bir erkek çocuk annesi adayı</a:t>
            </a:r>
          </a:p>
          <a:p>
            <a:endParaRPr lang="tr-TR" sz="1600" dirty="0">
              <a:solidFill>
                <a:schemeClr val="bg1">
                  <a:lumMod val="50000"/>
                </a:schemeClr>
              </a:solidFill>
            </a:endParaRPr>
          </a:p>
          <a:p>
            <a:r>
              <a:rPr lang="tr-TR" sz="1600" b="1" dirty="0" smtClean="0">
                <a:solidFill>
                  <a:schemeClr val="bg1">
                    <a:lumMod val="50000"/>
                  </a:schemeClr>
                </a:solidFill>
              </a:rPr>
              <a:t>Eğitim Bilgileri</a:t>
            </a:r>
          </a:p>
          <a:p>
            <a:pPr marL="342900" indent="-342900">
              <a:buFont typeface="Arial" panose="020B0604020202020204" pitchFamily="34" charset="0"/>
              <a:buChar char="•"/>
            </a:pPr>
            <a:r>
              <a:rPr lang="tr-TR" sz="1600" b="1" dirty="0" smtClean="0">
                <a:solidFill>
                  <a:schemeClr val="bg1">
                    <a:lumMod val="50000"/>
                  </a:schemeClr>
                </a:solidFill>
              </a:rPr>
              <a:t>Lisans: </a:t>
            </a:r>
            <a:r>
              <a:rPr lang="tr-TR" sz="1600" dirty="0" smtClean="0">
                <a:solidFill>
                  <a:schemeClr val="bg1">
                    <a:lumMod val="50000"/>
                  </a:schemeClr>
                </a:solidFill>
              </a:rPr>
              <a:t>ODTÜ Kimya Mühendisliği, 2002-2007</a:t>
            </a:r>
          </a:p>
          <a:p>
            <a:pPr marL="342900" indent="-342900">
              <a:buFont typeface="Arial" panose="020B0604020202020204" pitchFamily="34" charset="0"/>
              <a:buChar char="•"/>
            </a:pPr>
            <a:r>
              <a:rPr lang="tr-TR" sz="1600" b="1" dirty="0" smtClean="0">
                <a:solidFill>
                  <a:schemeClr val="bg1">
                    <a:lumMod val="50000"/>
                  </a:schemeClr>
                </a:solidFill>
              </a:rPr>
              <a:t>Y. Lisans: </a:t>
            </a:r>
            <a:r>
              <a:rPr lang="tr-TR" sz="1600" dirty="0" smtClean="0">
                <a:solidFill>
                  <a:schemeClr val="bg1">
                    <a:lumMod val="50000"/>
                  </a:schemeClr>
                </a:solidFill>
              </a:rPr>
              <a:t>ODTÜ, İşletme, 2007-2009</a:t>
            </a:r>
          </a:p>
          <a:p>
            <a:r>
              <a:rPr lang="tr-TR" sz="1600" dirty="0" smtClean="0">
                <a:solidFill>
                  <a:schemeClr val="bg1">
                    <a:lumMod val="50000"/>
                  </a:schemeClr>
                </a:solidFill>
              </a:rPr>
              <a:t>       </a:t>
            </a:r>
            <a:r>
              <a:rPr lang="en-US" sz="1400" dirty="0" smtClean="0">
                <a:solidFill>
                  <a:schemeClr val="bg1">
                    <a:lumMod val="50000"/>
                  </a:schemeClr>
                </a:solidFill>
              </a:rPr>
              <a:t>Tez </a:t>
            </a:r>
            <a:r>
              <a:rPr lang="en-US" sz="1400" dirty="0" err="1" smtClean="0">
                <a:solidFill>
                  <a:schemeClr val="bg1">
                    <a:lumMod val="50000"/>
                  </a:schemeClr>
                </a:solidFill>
              </a:rPr>
              <a:t>Adı</a:t>
            </a:r>
            <a:r>
              <a:rPr lang="en-US" sz="1400" dirty="0" smtClean="0">
                <a:solidFill>
                  <a:schemeClr val="bg1">
                    <a:lumMod val="50000"/>
                  </a:schemeClr>
                </a:solidFill>
              </a:rPr>
              <a:t>: “Entrepreneurial team characteristics, environmental scanning </a:t>
            </a:r>
            <a:r>
              <a:rPr lang="tr-TR" sz="1400" dirty="0" smtClean="0">
                <a:solidFill>
                  <a:schemeClr val="bg1">
                    <a:lumMod val="50000"/>
                  </a:schemeClr>
                </a:solidFill>
              </a:rPr>
              <a:t> </a:t>
            </a:r>
            <a:r>
              <a:rPr lang="en-US" sz="1400" dirty="0" smtClean="0">
                <a:solidFill>
                  <a:schemeClr val="bg1">
                    <a:lumMod val="50000"/>
                  </a:schemeClr>
                </a:solidFill>
              </a:rPr>
              <a:t>and networking: </a:t>
            </a:r>
            <a:r>
              <a:rPr lang="tr-TR" sz="1400" dirty="0" smtClean="0">
                <a:solidFill>
                  <a:schemeClr val="bg1">
                    <a:lumMod val="50000"/>
                  </a:schemeClr>
                </a:solidFill>
              </a:rPr>
              <a:t>  </a:t>
            </a:r>
          </a:p>
          <a:p>
            <a:r>
              <a:rPr lang="tr-TR" sz="1400" dirty="0">
                <a:solidFill>
                  <a:schemeClr val="bg1">
                    <a:lumMod val="50000"/>
                  </a:schemeClr>
                </a:solidFill>
              </a:rPr>
              <a:t> </a:t>
            </a:r>
            <a:r>
              <a:rPr lang="tr-TR" sz="1400" dirty="0" smtClean="0">
                <a:solidFill>
                  <a:schemeClr val="bg1">
                    <a:lumMod val="50000"/>
                  </a:schemeClr>
                </a:solidFill>
              </a:rPr>
              <a:t>       </a:t>
            </a:r>
            <a:r>
              <a:rPr lang="en-US" sz="1400" dirty="0" smtClean="0">
                <a:solidFill>
                  <a:schemeClr val="bg1">
                    <a:lumMod val="50000"/>
                  </a:schemeClr>
                </a:solidFill>
              </a:rPr>
              <a:t>impact on organizational innovativeness in SMEs”</a:t>
            </a:r>
            <a:endParaRPr lang="tr-TR" sz="1400" dirty="0" smtClean="0">
              <a:solidFill>
                <a:schemeClr val="bg1">
                  <a:lumMod val="50000"/>
                </a:schemeClr>
              </a:solidFill>
            </a:endParaRPr>
          </a:p>
          <a:p>
            <a:pPr marL="342900" indent="-342900">
              <a:buFont typeface="Arial" panose="020B0604020202020204" pitchFamily="34" charset="0"/>
              <a:buChar char="•"/>
            </a:pPr>
            <a:r>
              <a:rPr lang="tr-TR" sz="1600" b="1" dirty="0" smtClean="0">
                <a:solidFill>
                  <a:schemeClr val="bg1">
                    <a:lumMod val="50000"/>
                  </a:schemeClr>
                </a:solidFill>
              </a:rPr>
              <a:t>Doktora: </a:t>
            </a:r>
            <a:r>
              <a:rPr lang="tr-TR" sz="1600" dirty="0" smtClean="0">
                <a:solidFill>
                  <a:schemeClr val="bg1">
                    <a:lumMod val="50000"/>
                  </a:schemeClr>
                </a:solidFill>
              </a:rPr>
              <a:t>Anadolu </a:t>
            </a:r>
            <a:r>
              <a:rPr lang="tr-TR" sz="1600" dirty="0" err="1" smtClean="0">
                <a:solidFill>
                  <a:schemeClr val="bg1">
                    <a:lumMod val="50000"/>
                  </a:schemeClr>
                </a:solidFill>
              </a:rPr>
              <a:t>Üniv</a:t>
            </a:r>
            <a:r>
              <a:rPr lang="tr-TR" sz="1600" dirty="0" smtClean="0">
                <a:solidFill>
                  <a:schemeClr val="bg1">
                    <a:lumMod val="50000"/>
                  </a:schemeClr>
                </a:solidFill>
              </a:rPr>
              <a:t>., Pazarlama, 2011-…</a:t>
            </a:r>
          </a:p>
          <a:p>
            <a:r>
              <a:rPr lang="tr-TR" sz="1600" dirty="0" smtClean="0">
                <a:solidFill>
                  <a:schemeClr val="bg1">
                    <a:lumMod val="50000"/>
                  </a:schemeClr>
                </a:solidFill>
              </a:rPr>
              <a:t>       </a:t>
            </a:r>
            <a:r>
              <a:rPr lang="en-US" sz="1400" dirty="0" smtClean="0">
                <a:solidFill>
                  <a:schemeClr val="bg1">
                    <a:lumMod val="50000"/>
                  </a:schemeClr>
                </a:solidFill>
              </a:rPr>
              <a:t>Tez </a:t>
            </a:r>
            <a:r>
              <a:rPr lang="tr-TR" sz="1400" dirty="0" smtClean="0">
                <a:solidFill>
                  <a:schemeClr val="bg1">
                    <a:lumMod val="50000"/>
                  </a:schemeClr>
                </a:solidFill>
              </a:rPr>
              <a:t>Konusu</a:t>
            </a:r>
            <a:r>
              <a:rPr lang="en-US" sz="1400" dirty="0" smtClean="0">
                <a:solidFill>
                  <a:schemeClr val="bg1">
                    <a:lumMod val="50000"/>
                  </a:schemeClr>
                </a:solidFill>
              </a:rPr>
              <a:t>: </a:t>
            </a:r>
            <a:r>
              <a:rPr lang="en-US" sz="1400" dirty="0" err="1" smtClean="0">
                <a:solidFill>
                  <a:schemeClr val="bg1">
                    <a:lumMod val="50000"/>
                  </a:schemeClr>
                </a:solidFill>
              </a:rPr>
              <a:t>Uluslararası</a:t>
            </a:r>
            <a:r>
              <a:rPr lang="en-US" sz="1400" dirty="0" smtClean="0">
                <a:solidFill>
                  <a:schemeClr val="bg1">
                    <a:lumMod val="50000"/>
                  </a:schemeClr>
                </a:solidFill>
              </a:rPr>
              <a:t> </a:t>
            </a:r>
            <a:r>
              <a:rPr lang="tr-TR" sz="1400" dirty="0" smtClean="0">
                <a:solidFill>
                  <a:schemeClr val="bg1">
                    <a:lumMod val="50000"/>
                  </a:schemeClr>
                </a:solidFill>
              </a:rPr>
              <a:t>p</a:t>
            </a:r>
            <a:r>
              <a:rPr lang="en-US" sz="1400" dirty="0" err="1" smtClean="0">
                <a:solidFill>
                  <a:schemeClr val="bg1">
                    <a:lumMod val="50000"/>
                  </a:schemeClr>
                </a:solidFill>
              </a:rPr>
              <a:t>azarlarda</a:t>
            </a:r>
            <a:r>
              <a:rPr lang="en-US" sz="1400" dirty="0" smtClean="0">
                <a:solidFill>
                  <a:schemeClr val="bg1">
                    <a:lumMod val="50000"/>
                  </a:schemeClr>
                </a:solidFill>
              </a:rPr>
              <a:t> </a:t>
            </a:r>
            <a:r>
              <a:rPr lang="en-US" sz="1400" dirty="0" err="1" smtClean="0">
                <a:solidFill>
                  <a:schemeClr val="bg1">
                    <a:lumMod val="50000"/>
                  </a:schemeClr>
                </a:solidFill>
              </a:rPr>
              <a:t>Türk</a:t>
            </a:r>
            <a:r>
              <a:rPr lang="en-US" sz="1400" dirty="0" smtClean="0">
                <a:solidFill>
                  <a:schemeClr val="bg1">
                    <a:lumMod val="50000"/>
                  </a:schemeClr>
                </a:solidFill>
              </a:rPr>
              <a:t> </a:t>
            </a:r>
            <a:r>
              <a:rPr lang="tr-TR" sz="1400" dirty="0" smtClean="0">
                <a:solidFill>
                  <a:schemeClr val="bg1">
                    <a:lumMod val="50000"/>
                  </a:schemeClr>
                </a:solidFill>
              </a:rPr>
              <a:t>h</a:t>
            </a:r>
            <a:r>
              <a:rPr lang="en-US" sz="1400" dirty="0" err="1" smtClean="0">
                <a:solidFill>
                  <a:schemeClr val="bg1">
                    <a:lumMod val="50000"/>
                  </a:schemeClr>
                </a:solidFill>
              </a:rPr>
              <a:t>izmet</a:t>
            </a:r>
            <a:r>
              <a:rPr lang="en-US" sz="1400" dirty="0" smtClean="0">
                <a:solidFill>
                  <a:schemeClr val="bg1">
                    <a:lumMod val="50000"/>
                  </a:schemeClr>
                </a:solidFill>
              </a:rPr>
              <a:t> </a:t>
            </a:r>
            <a:r>
              <a:rPr lang="tr-TR" sz="1400" dirty="0" smtClean="0">
                <a:solidFill>
                  <a:schemeClr val="bg1">
                    <a:lumMod val="50000"/>
                  </a:schemeClr>
                </a:solidFill>
              </a:rPr>
              <a:t>m</a:t>
            </a:r>
            <a:r>
              <a:rPr lang="en-US" sz="1400" dirty="0" err="1" smtClean="0">
                <a:solidFill>
                  <a:schemeClr val="bg1">
                    <a:lumMod val="50000"/>
                  </a:schemeClr>
                </a:solidFill>
              </a:rPr>
              <a:t>arkalarına</a:t>
            </a:r>
            <a:r>
              <a:rPr lang="en-US" sz="1400" dirty="0" smtClean="0">
                <a:solidFill>
                  <a:schemeClr val="bg1">
                    <a:lumMod val="50000"/>
                  </a:schemeClr>
                </a:solidFill>
              </a:rPr>
              <a:t> </a:t>
            </a:r>
            <a:r>
              <a:rPr lang="tr-TR" sz="1400" dirty="0" smtClean="0">
                <a:solidFill>
                  <a:schemeClr val="bg1">
                    <a:lumMod val="50000"/>
                  </a:schemeClr>
                </a:solidFill>
              </a:rPr>
              <a:t> y</a:t>
            </a:r>
            <a:r>
              <a:rPr lang="en-US" sz="1400" dirty="0" err="1" smtClean="0">
                <a:solidFill>
                  <a:schemeClr val="bg1">
                    <a:lumMod val="50000"/>
                  </a:schemeClr>
                </a:solidFill>
              </a:rPr>
              <a:t>önelik</a:t>
            </a:r>
            <a:r>
              <a:rPr lang="en-US" sz="1400" dirty="0" smtClean="0">
                <a:solidFill>
                  <a:schemeClr val="bg1">
                    <a:lumMod val="50000"/>
                  </a:schemeClr>
                </a:solidFill>
              </a:rPr>
              <a:t> </a:t>
            </a:r>
            <a:r>
              <a:rPr lang="tr-TR" sz="1400" dirty="0" smtClean="0">
                <a:solidFill>
                  <a:schemeClr val="bg1">
                    <a:lumMod val="50000"/>
                  </a:schemeClr>
                </a:solidFill>
              </a:rPr>
              <a:t>k</a:t>
            </a:r>
            <a:r>
              <a:rPr lang="en-US" sz="1400" dirty="0" err="1" smtClean="0">
                <a:solidFill>
                  <a:schemeClr val="bg1">
                    <a:lumMod val="50000"/>
                  </a:schemeClr>
                </a:solidFill>
              </a:rPr>
              <a:t>alite</a:t>
            </a:r>
            <a:r>
              <a:rPr lang="en-US" sz="1400" dirty="0" smtClean="0">
                <a:solidFill>
                  <a:schemeClr val="bg1">
                    <a:lumMod val="50000"/>
                  </a:schemeClr>
                </a:solidFill>
              </a:rPr>
              <a:t> </a:t>
            </a:r>
            <a:r>
              <a:rPr lang="tr-TR" sz="1400" dirty="0" smtClean="0">
                <a:solidFill>
                  <a:schemeClr val="bg1">
                    <a:lumMod val="50000"/>
                  </a:schemeClr>
                </a:solidFill>
              </a:rPr>
              <a:t>a</a:t>
            </a:r>
            <a:r>
              <a:rPr lang="en-US" sz="1400" dirty="0" err="1" smtClean="0">
                <a:solidFill>
                  <a:schemeClr val="bg1">
                    <a:lumMod val="50000"/>
                  </a:schemeClr>
                </a:solidFill>
              </a:rPr>
              <a:t>lgısında</a:t>
            </a:r>
            <a:r>
              <a:rPr lang="en-US" sz="1400" dirty="0" smtClean="0">
                <a:solidFill>
                  <a:schemeClr val="bg1">
                    <a:lumMod val="50000"/>
                  </a:schemeClr>
                </a:solidFill>
              </a:rPr>
              <a:t> </a:t>
            </a:r>
            <a:r>
              <a:rPr lang="tr-TR" sz="1400" dirty="0" smtClean="0">
                <a:solidFill>
                  <a:schemeClr val="bg1">
                    <a:lumMod val="50000"/>
                  </a:schemeClr>
                </a:solidFill>
              </a:rPr>
              <a:t>ü</a:t>
            </a:r>
            <a:r>
              <a:rPr lang="en-US" sz="1400" dirty="0" err="1" smtClean="0">
                <a:solidFill>
                  <a:schemeClr val="bg1">
                    <a:lumMod val="50000"/>
                  </a:schemeClr>
                </a:solidFill>
              </a:rPr>
              <a:t>lke</a:t>
            </a:r>
            <a:r>
              <a:rPr lang="en-US" sz="1400" dirty="0" smtClean="0">
                <a:solidFill>
                  <a:schemeClr val="bg1">
                    <a:lumMod val="50000"/>
                  </a:schemeClr>
                </a:solidFill>
              </a:rPr>
              <a:t> </a:t>
            </a:r>
            <a:r>
              <a:rPr lang="tr-TR" sz="1400" dirty="0">
                <a:solidFill>
                  <a:schemeClr val="bg1">
                    <a:lumMod val="50000"/>
                  </a:schemeClr>
                </a:solidFill>
              </a:rPr>
              <a:t> </a:t>
            </a:r>
            <a:r>
              <a:rPr lang="tr-TR" sz="1400" dirty="0" smtClean="0">
                <a:solidFill>
                  <a:schemeClr val="bg1">
                    <a:lumMod val="50000"/>
                  </a:schemeClr>
                </a:solidFill>
              </a:rPr>
              <a:t>i</a:t>
            </a:r>
            <a:r>
              <a:rPr lang="en-US" sz="1400" dirty="0" err="1" smtClean="0">
                <a:solidFill>
                  <a:schemeClr val="bg1">
                    <a:lumMod val="50000"/>
                  </a:schemeClr>
                </a:solidFill>
              </a:rPr>
              <a:t>majı</a:t>
            </a:r>
            <a:r>
              <a:rPr lang="en-US" sz="1400" dirty="0" smtClean="0">
                <a:solidFill>
                  <a:schemeClr val="bg1">
                    <a:lumMod val="50000"/>
                  </a:schemeClr>
                </a:solidFill>
              </a:rPr>
              <a:t> </a:t>
            </a:r>
            <a:r>
              <a:rPr lang="tr-TR" sz="1400" dirty="0" smtClean="0">
                <a:solidFill>
                  <a:schemeClr val="bg1">
                    <a:lumMod val="50000"/>
                  </a:schemeClr>
                </a:solidFill>
              </a:rPr>
              <a:t>e</a:t>
            </a:r>
            <a:r>
              <a:rPr lang="en-US" sz="1400" dirty="0" err="1" smtClean="0">
                <a:solidFill>
                  <a:schemeClr val="bg1">
                    <a:lumMod val="50000"/>
                  </a:schemeClr>
                </a:solidFill>
              </a:rPr>
              <a:t>tkisi</a:t>
            </a:r>
            <a:endParaRPr lang="tr-TR" sz="1400" dirty="0" smtClean="0">
              <a:solidFill>
                <a:schemeClr val="bg1">
                  <a:lumMod val="50000"/>
                </a:schemeClr>
              </a:solidFill>
            </a:endParaRPr>
          </a:p>
          <a:p>
            <a:endParaRPr lang="tr-TR" sz="1400" dirty="0" smtClean="0">
              <a:solidFill>
                <a:schemeClr val="bg1">
                  <a:lumMod val="50000"/>
                </a:schemeClr>
              </a:solidFill>
            </a:endParaRPr>
          </a:p>
          <a:p>
            <a:r>
              <a:rPr lang="tr-TR" sz="1600" b="1" dirty="0" smtClean="0">
                <a:solidFill>
                  <a:schemeClr val="bg1">
                    <a:lumMod val="50000"/>
                  </a:schemeClr>
                </a:solidFill>
              </a:rPr>
              <a:t>Akademik Çalışmalar </a:t>
            </a:r>
            <a:endParaRPr lang="en-US" sz="1600" b="1" dirty="0" smtClean="0">
              <a:solidFill>
                <a:schemeClr val="bg1">
                  <a:lumMod val="50000"/>
                </a:schemeClr>
              </a:solidFill>
            </a:endParaRPr>
          </a:p>
          <a:p>
            <a:pPr marL="342900" indent="-342900">
              <a:buFont typeface="Arial" panose="020B0604020202020204" pitchFamily="34" charset="0"/>
              <a:buChar char="•"/>
            </a:pPr>
            <a:r>
              <a:rPr lang="tr-TR" sz="1400" dirty="0" smtClean="0">
                <a:solidFill>
                  <a:schemeClr val="bg1">
                    <a:lumMod val="50000"/>
                  </a:schemeClr>
                </a:solidFill>
              </a:rPr>
              <a:t>Dilek Turan, Semra F. </a:t>
            </a:r>
            <a:r>
              <a:rPr lang="tr-TR" sz="1400" dirty="0" err="1" smtClean="0">
                <a:solidFill>
                  <a:schemeClr val="bg1">
                    <a:lumMod val="50000"/>
                  </a:schemeClr>
                </a:solidFill>
              </a:rPr>
              <a:t>Aşcıgil</a:t>
            </a:r>
            <a:r>
              <a:rPr lang="tr-TR" sz="1400" dirty="0" smtClean="0">
                <a:solidFill>
                  <a:schemeClr val="bg1">
                    <a:lumMod val="50000"/>
                  </a:schemeClr>
                </a:solidFill>
              </a:rPr>
              <a:t>, </a:t>
            </a:r>
            <a:r>
              <a:rPr lang="tr-TR" sz="1400" dirty="0" err="1" smtClean="0">
                <a:solidFill>
                  <a:schemeClr val="bg1">
                    <a:lumMod val="50000"/>
                  </a:schemeClr>
                </a:solidFill>
              </a:rPr>
              <a:t>Antecedents</a:t>
            </a:r>
            <a:r>
              <a:rPr lang="tr-TR" sz="1400" dirty="0" smtClean="0">
                <a:solidFill>
                  <a:schemeClr val="bg1">
                    <a:lumMod val="50000"/>
                  </a:schemeClr>
                </a:solidFill>
              </a:rPr>
              <a:t> of </a:t>
            </a:r>
            <a:r>
              <a:rPr lang="tr-TR" sz="1400" dirty="0" err="1" smtClean="0">
                <a:solidFill>
                  <a:schemeClr val="bg1">
                    <a:lumMod val="50000"/>
                  </a:schemeClr>
                </a:solidFill>
              </a:rPr>
              <a:t>Innovativeness</a:t>
            </a:r>
            <a:r>
              <a:rPr lang="tr-TR" sz="1400" dirty="0" smtClean="0">
                <a:solidFill>
                  <a:schemeClr val="bg1">
                    <a:lumMod val="50000"/>
                  </a:schemeClr>
                </a:solidFill>
              </a:rPr>
              <a:t>: </a:t>
            </a:r>
            <a:r>
              <a:rPr lang="tr-TR" sz="1400" dirty="0" err="1" smtClean="0">
                <a:solidFill>
                  <a:schemeClr val="bg1">
                    <a:lumMod val="50000"/>
                  </a:schemeClr>
                </a:solidFill>
              </a:rPr>
              <a:t>Entrepreneurial</a:t>
            </a:r>
            <a:r>
              <a:rPr lang="tr-TR" sz="1400" dirty="0" smtClean="0">
                <a:solidFill>
                  <a:schemeClr val="bg1">
                    <a:lumMod val="50000"/>
                  </a:schemeClr>
                </a:solidFill>
              </a:rPr>
              <a:t> Team </a:t>
            </a:r>
            <a:r>
              <a:rPr lang="tr-TR" sz="1400" dirty="0" err="1" smtClean="0">
                <a:solidFill>
                  <a:schemeClr val="bg1">
                    <a:lumMod val="50000"/>
                  </a:schemeClr>
                </a:solidFill>
              </a:rPr>
              <a:t>Characteristics</a:t>
            </a:r>
            <a:r>
              <a:rPr lang="tr-TR" sz="1400" dirty="0" smtClean="0">
                <a:solidFill>
                  <a:schemeClr val="bg1">
                    <a:lumMod val="50000"/>
                  </a:schemeClr>
                </a:solidFill>
              </a:rPr>
              <a:t> </a:t>
            </a:r>
            <a:r>
              <a:rPr lang="tr-TR" sz="1400" dirty="0" err="1" smtClean="0">
                <a:solidFill>
                  <a:schemeClr val="bg1">
                    <a:lumMod val="50000"/>
                  </a:schemeClr>
                </a:solidFill>
              </a:rPr>
              <a:t>and</a:t>
            </a:r>
            <a:r>
              <a:rPr lang="tr-TR" sz="1400" dirty="0" smtClean="0">
                <a:solidFill>
                  <a:schemeClr val="bg1">
                    <a:lumMod val="50000"/>
                  </a:schemeClr>
                </a:solidFill>
              </a:rPr>
              <a:t> Networking, </a:t>
            </a:r>
            <a:r>
              <a:rPr lang="tr-TR" sz="1400" dirty="0" err="1" smtClean="0">
                <a:solidFill>
                  <a:schemeClr val="bg1">
                    <a:lumMod val="50000"/>
                  </a:schemeClr>
                </a:solidFill>
              </a:rPr>
              <a:t>Journal</a:t>
            </a:r>
            <a:r>
              <a:rPr lang="tr-TR" sz="1400" dirty="0" smtClean="0">
                <a:solidFill>
                  <a:schemeClr val="bg1">
                    <a:lumMod val="50000"/>
                  </a:schemeClr>
                </a:solidFill>
              </a:rPr>
              <a:t> of </a:t>
            </a:r>
            <a:r>
              <a:rPr lang="tr-TR" sz="1400" dirty="0" err="1" smtClean="0">
                <a:solidFill>
                  <a:schemeClr val="bg1">
                    <a:lumMod val="50000"/>
                  </a:schemeClr>
                </a:solidFill>
              </a:rPr>
              <a:t>Innovation</a:t>
            </a:r>
            <a:r>
              <a:rPr lang="tr-TR" sz="1400" dirty="0" smtClean="0">
                <a:solidFill>
                  <a:schemeClr val="bg1">
                    <a:lumMod val="50000"/>
                  </a:schemeClr>
                </a:solidFill>
              </a:rPr>
              <a:t> Management, JIM 2, 1 (2014),p. 83-103.</a:t>
            </a:r>
          </a:p>
          <a:p>
            <a:pPr marL="342900" indent="-342900">
              <a:buFont typeface="Arial" panose="020B0604020202020204" pitchFamily="34" charset="0"/>
              <a:buChar char="•"/>
            </a:pPr>
            <a:r>
              <a:rPr lang="tr-TR" sz="1400" dirty="0" smtClean="0">
                <a:solidFill>
                  <a:schemeClr val="bg1">
                    <a:lumMod val="50000"/>
                  </a:schemeClr>
                </a:solidFill>
              </a:rPr>
              <a:t>Dilek Tüten &amp; Semra </a:t>
            </a:r>
            <a:r>
              <a:rPr lang="tr-TR" sz="1400" dirty="0" err="1" smtClean="0">
                <a:solidFill>
                  <a:schemeClr val="bg1">
                    <a:lumMod val="50000"/>
                  </a:schemeClr>
                </a:solidFill>
              </a:rPr>
              <a:t>Aşcıgil</a:t>
            </a:r>
            <a:r>
              <a:rPr lang="tr-TR" sz="1400" dirty="0" smtClean="0">
                <a:solidFill>
                  <a:schemeClr val="bg1">
                    <a:lumMod val="50000"/>
                  </a:schemeClr>
                </a:solidFill>
              </a:rPr>
              <a:t>, </a:t>
            </a:r>
            <a:r>
              <a:rPr lang="tr-TR" sz="1400" dirty="0" err="1" smtClean="0">
                <a:solidFill>
                  <a:schemeClr val="bg1">
                    <a:lumMod val="50000"/>
                  </a:schemeClr>
                </a:solidFill>
              </a:rPr>
              <a:t>Entrepreneurial</a:t>
            </a:r>
            <a:r>
              <a:rPr lang="tr-TR" sz="1400" dirty="0" smtClean="0">
                <a:solidFill>
                  <a:schemeClr val="bg1">
                    <a:lumMod val="50000"/>
                  </a:schemeClr>
                </a:solidFill>
              </a:rPr>
              <a:t> Team </a:t>
            </a:r>
            <a:r>
              <a:rPr lang="tr-TR" sz="1400" dirty="0" err="1" smtClean="0">
                <a:solidFill>
                  <a:schemeClr val="bg1">
                    <a:lumMod val="50000"/>
                  </a:schemeClr>
                </a:solidFill>
              </a:rPr>
              <a:t>Characteristics</a:t>
            </a:r>
            <a:r>
              <a:rPr lang="tr-TR" sz="1400" dirty="0" smtClean="0">
                <a:solidFill>
                  <a:schemeClr val="bg1">
                    <a:lumMod val="50000"/>
                  </a:schemeClr>
                </a:solidFill>
              </a:rPr>
              <a:t> </a:t>
            </a:r>
            <a:r>
              <a:rPr lang="tr-TR" sz="1400" dirty="0" err="1" smtClean="0">
                <a:solidFill>
                  <a:schemeClr val="bg1">
                    <a:lumMod val="50000"/>
                  </a:schemeClr>
                </a:solidFill>
              </a:rPr>
              <a:t>and</a:t>
            </a:r>
            <a:r>
              <a:rPr lang="tr-TR" sz="1400" dirty="0" smtClean="0">
                <a:solidFill>
                  <a:schemeClr val="bg1">
                    <a:lumMod val="50000"/>
                  </a:schemeClr>
                </a:solidFill>
              </a:rPr>
              <a:t> Networking: </a:t>
            </a:r>
            <a:r>
              <a:rPr lang="tr-TR" sz="1400" dirty="0" err="1" smtClean="0">
                <a:solidFill>
                  <a:schemeClr val="bg1">
                    <a:lumMod val="50000"/>
                  </a:schemeClr>
                </a:solidFill>
              </a:rPr>
              <a:t>Impact</a:t>
            </a:r>
            <a:r>
              <a:rPr lang="tr-TR" sz="1400" dirty="0" smtClean="0">
                <a:solidFill>
                  <a:schemeClr val="bg1">
                    <a:lumMod val="50000"/>
                  </a:schemeClr>
                </a:solidFill>
              </a:rPr>
              <a:t> on </a:t>
            </a:r>
            <a:r>
              <a:rPr lang="tr-TR" sz="1400" dirty="0" err="1" smtClean="0">
                <a:solidFill>
                  <a:schemeClr val="bg1">
                    <a:lumMod val="50000"/>
                  </a:schemeClr>
                </a:solidFill>
              </a:rPr>
              <a:t>Innovation</a:t>
            </a:r>
            <a:r>
              <a:rPr lang="tr-TR" sz="1400" dirty="0" smtClean="0">
                <a:solidFill>
                  <a:schemeClr val="bg1">
                    <a:lumMod val="50000"/>
                  </a:schemeClr>
                </a:solidFill>
              </a:rPr>
              <a:t>. "SBI Small Business </a:t>
            </a:r>
            <a:r>
              <a:rPr lang="tr-TR" sz="1400" dirty="0" err="1" smtClean="0">
                <a:solidFill>
                  <a:schemeClr val="bg1">
                    <a:lumMod val="50000"/>
                  </a:schemeClr>
                </a:solidFill>
              </a:rPr>
              <a:t>Institute</a:t>
            </a:r>
            <a:r>
              <a:rPr lang="tr-TR" sz="1400" dirty="0" smtClean="0">
                <a:solidFill>
                  <a:schemeClr val="bg1">
                    <a:lumMod val="50000"/>
                  </a:schemeClr>
                </a:solidFill>
              </a:rPr>
              <a:t> 34th </a:t>
            </a:r>
            <a:r>
              <a:rPr lang="tr-TR" sz="1400" dirty="0" err="1" smtClean="0">
                <a:solidFill>
                  <a:schemeClr val="bg1">
                    <a:lumMod val="50000"/>
                  </a:schemeClr>
                </a:solidFill>
              </a:rPr>
              <a:t>Annual</a:t>
            </a:r>
            <a:r>
              <a:rPr lang="tr-TR" sz="1400" dirty="0" smtClean="0">
                <a:solidFill>
                  <a:schemeClr val="bg1">
                    <a:lumMod val="50000"/>
                  </a:schemeClr>
                </a:solidFill>
              </a:rPr>
              <a:t> Conference", 34, (2010), p.203-216.</a:t>
            </a:r>
          </a:p>
          <a:p>
            <a:pPr marL="342900" indent="-342900">
              <a:buFont typeface="Arial" panose="020B0604020202020204" pitchFamily="34" charset="0"/>
              <a:buChar char="•"/>
            </a:pPr>
            <a:r>
              <a:rPr lang="tr-TR" sz="1400" dirty="0" smtClean="0">
                <a:solidFill>
                  <a:schemeClr val="bg1">
                    <a:lumMod val="50000"/>
                  </a:schemeClr>
                </a:solidFill>
              </a:rPr>
              <a:t>Dilek Tüten &amp; Semra </a:t>
            </a:r>
            <a:r>
              <a:rPr lang="tr-TR" sz="1400" dirty="0" err="1" smtClean="0">
                <a:solidFill>
                  <a:schemeClr val="bg1">
                    <a:lumMod val="50000"/>
                  </a:schemeClr>
                </a:solidFill>
              </a:rPr>
              <a:t>Aşcıgil</a:t>
            </a:r>
            <a:r>
              <a:rPr lang="tr-TR" sz="1400" dirty="0" smtClean="0">
                <a:solidFill>
                  <a:schemeClr val="bg1">
                    <a:lumMod val="50000"/>
                  </a:schemeClr>
                </a:solidFill>
              </a:rPr>
              <a:t>, </a:t>
            </a:r>
            <a:r>
              <a:rPr lang="tr-TR" sz="1400" dirty="0" err="1" smtClean="0">
                <a:solidFill>
                  <a:schemeClr val="bg1">
                    <a:lumMod val="50000"/>
                  </a:schemeClr>
                </a:solidFill>
              </a:rPr>
              <a:t>Differences</a:t>
            </a:r>
            <a:r>
              <a:rPr lang="tr-TR" sz="1400" dirty="0" smtClean="0">
                <a:solidFill>
                  <a:schemeClr val="bg1">
                    <a:lumMod val="50000"/>
                  </a:schemeClr>
                </a:solidFill>
              </a:rPr>
              <a:t> </a:t>
            </a:r>
            <a:r>
              <a:rPr lang="tr-TR" sz="1400" dirty="0" err="1" smtClean="0">
                <a:solidFill>
                  <a:schemeClr val="bg1">
                    <a:lumMod val="50000"/>
                  </a:schemeClr>
                </a:solidFill>
              </a:rPr>
              <a:t>between</a:t>
            </a:r>
            <a:r>
              <a:rPr lang="tr-TR" sz="1400" dirty="0" smtClean="0">
                <a:solidFill>
                  <a:schemeClr val="bg1">
                    <a:lumMod val="50000"/>
                  </a:schemeClr>
                </a:solidFill>
              </a:rPr>
              <a:t> </a:t>
            </a:r>
            <a:r>
              <a:rPr lang="tr-TR" sz="1400" dirty="0" err="1" smtClean="0">
                <a:solidFill>
                  <a:schemeClr val="bg1">
                    <a:lumMod val="50000"/>
                  </a:schemeClr>
                </a:solidFill>
              </a:rPr>
              <a:t>Turkish</a:t>
            </a:r>
            <a:r>
              <a:rPr lang="tr-TR" sz="1400" dirty="0" smtClean="0">
                <a:solidFill>
                  <a:schemeClr val="bg1">
                    <a:lumMod val="50000"/>
                  </a:schemeClr>
                </a:solidFill>
              </a:rPr>
              <a:t> </a:t>
            </a:r>
            <a:r>
              <a:rPr lang="tr-TR" sz="1400" dirty="0" err="1" smtClean="0">
                <a:solidFill>
                  <a:schemeClr val="bg1">
                    <a:lumMod val="50000"/>
                  </a:schemeClr>
                </a:solidFill>
              </a:rPr>
              <a:t>Entrepreneurial</a:t>
            </a:r>
            <a:r>
              <a:rPr lang="tr-TR" sz="1400" dirty="0" smtClean="0">
                <a:solidFill>
                  <a:schemeClr val="bg1">
                    <a:lumMod val="50000"/>
                  </a:schemeClr>
                </a:solidFill>
              </a:rPr>
              <a:t> </a:t>
            </a:r>
            <a:r>
              <a:rPr lang="tr-TR" sz="1400" dirty="0" err="1" smtClean="0">
                <a:solidFill>
                  <a:schemeClr val="bg1">
                    <a:lumMod val="50000"/>
                  </a:schemeClr>
                </a:solidFill>
              </a:rPr>
              <a:t>Teams</a:t>
            </a:r>
            <a:r>
              <a:rPr lang="tr-TR" sz="1400" dirty="0" smtClean="0">
                <a:solidFill>
                  <a:schemeClr val="bg1">
                    <a:lumMod val="50000"/>
                  </a:schemeClr>
                </a:solidFill>
              </a:rPr>
              <a:t> </a:t>
            </a:r>
            <a:r>
              <a:rPr lang="tr-TR" sz="1400" dirty="0" err="1" smtClean="0">
                <a:solidFill>
                  <a:schemeClr val="bg1">
                    <a:lumMod val="50000"/>
                  </a:schemeClr>
                </a:solidFill>
              </a:rPr>
              <a:t>with</a:t>
            </a:r>
            <a:r>
              <a:rPr lang="tr-TR" sz="1400" dirty="0" smtClean="0">
                <a:solidFill>
                  <a:schemeClr val="bg1">
                    <a:lumMod val="50000"/>
                  </a:schemeClr>
                </a:solidFill>
              </a:rPr>
              <a:t> </a:t>
            </a:r>
            <a:r>
              <a:rPr lang="tr-TR" sz="1400" dirty="0" err="1" smtClean="0">
                <a:solidFill>
                  <a:schemeClr val="bg1">
                    <a:lumMod val="50000"/>
                  </a:schemeClr>
                </a:solidFill>
              </a:rPr>
              <a:t>or</a:t>
            </a:r>
            <a:r>
              <a:rPr lang="tr-TR" sz="1400" dirty="0" smtClean="0">
                <a:solidFill>
                  <a:schemeClr val="bg1">
                    <a:lumMod val="50000"/>
                  </a:schemeClr>
                </a:solidFill>
              </a:rPr>
              <a:t> </a:t>
            </a:r>
            <a:r>
              <a:rPr lang="tr-TR" sz="1400" dirty="0" err="1" smtClean="0">
                <a:solidFill>
                  <a:schemeClr val="bg1">
                    <a:lumMod val="50000"/>
                  </a:schemeClr>
                </a:solidFill>
              </a:rPr>
              <a:t>without</a:t>
            </a:r>
            <a:r>
              <a:rPr lang="tr-TR" sz="1400" dirty="0" smtClean="0">
                <a:solidFill>
                  <a:schemeClr val="bg1">
                    <a:lumMod val="50000"/>
                  </a:schemeClr>
                </a:solidFill>
              </a:rPr>
              <a:t> Start-</a:t>
            </a:r>
            <a:r>
              <a:rPr lang="tr-TR" sz="1400" dirty="0" err="1" smtClean="0">
                <a:solidFill>
                  <a:schemeClr val="bg1">
                    <a:lumMod val="50000"/>
                  </a:schemeClr>
                </a:solidFill>
              </a:rPr>
              <a:t>up</a:t>
            </a:r>
            <a:r>
              <a:rPr lang="tr-TR" sz="1400" dirty="0" smtClean="0">
                <a:solidFill>
                  <a:schemeClr val="bg1">
                    <a:lumMod val="50000"/>
                  </a:schemeClr>
                </a:solidFill>
              </a:rPr>
              <a:t> </a:t>
            </a:r>
            <a:r>
              <a:rPr lang="tr-TR" sz="1400" dirty="0" err="1" smtClean="0">
                <a:solidFill>
                  <a:schemeClr val="bg1">
                    <a:lumMod val="50000"/>
                  </a:schemeClr>
                </a:solidFill>
              </a:rPr>
              <a:t>experience</a:t>
            </a:r>
            <a:r>
              <a:rPr lang="tr-TR" sz="1400" dirty="0" smtClean="0">
                <a:solidFill>
                  <a:schemeClr val="bg1">
                    <a:lumMod val="50000"/>
                  </a:schemeClr>
                </a:solidFill>
              </a:rPr>
              <a:t>. "ICSB International </a:t>
            </a:r>
            <a:r>
              <a:rPr lang="tr-TR" sz="1400" dirty="0" err="1" smtClean="0">
                <a:solidFill>
                  <a:schemeClr val="bg1">
                    <a:lumMod val="50000"/>
                  </a:schemeClr>
                </a:solidFill>
              </a:rPr>
              <a:t>Council</a:t>
            </a:r>
            <a:r>
              <a:rPr lang="tr-TR" sz="1400" dirty="0" smtClean="0">
                <a:solidFill>
                  <a:schemeClr val="bg1">
                    <a:lumMod val="50000"/>
                  </a:schemeClr>
                </a:solidFill>
              </a:rPr>
              <a:t> </a:t>
            </a:r>
            <a:r>
              <a:rPr lang="tr-TR" sz="1400" dirty="0" err="1" smtClean="0">
                <a:solidFill>
                  <a:schemeClr val="bg1">
                    <a:lumMod val="50000"/>
                  </a:schemeClr>
                </a:solidFill>
              </a:rPr>
              <a:t>for</a:t>
            </a:r>
            <a:r>
              <a:rPr lang="tr-TR" sz="1400" dirty="0" smtClean="0">
                <a:solidFill>
                  <a:schemeClr val="bg1">
                    <a:lumMod val="50000"/>
                  </a:schemeClr>
                </a:solidFill>
              </a:rPr>
              <a:t> Small Business", 55, (2010), p.CD.</a:t>
            </a:r>
          </a:p>
          <a:p>
            <a:endParaRPr lang="tr-TR" sz="1400" dirty="0">
              <a:solidFill>
                <a:schemeClr val="bg1">
                  <a:lumMod val="50000"/>
                </a:schemeClr>
              </a:solidFill>
            </a:endParaRPr>
          </a:p>
          <a:p>
            <a:r>
              <a:rPr lang="tr-TR" sz="1600" b="1" dirty="0" smtClean="0">
                <a:solidFill>
                  <a:schemeClr val="bg1">
                    <a:lumMod val="50000"/>
                  </a:schemeClr>
                </a:solidFill>
              </a:rPr>
              <a:t>İş Deneyimi</a:t>
            </a:r>
          </a:p>
          <a:p>
            <a:pPr marL="342900" indent="-342900">
              <a:buFont typeface="Arial" panose="020B0604020202020204" pitchFamily="34" charset="0"/>
              <a:buChar char="•"/>
            </a:pPr>
            <a:r>
              <a:rPr lang="tr-TR" sz="1600" dirty="0" smtClean="0">
                <a:solidFill>
                  <a:schemeClr val="bg1">
                    <a:lumMod val="50000"/>
                  </a:schemeClr>
                </a:solidFill>
              </a:rPr>
              <a:t>Yeşim Tekstil, Kalite Sistem Ekip Lideri, 2009-2011</a:t>
            </a:r>
          </a:p>
          <a:p>
            <a:pPr marL="342900" indent="-342900">
              <a:buFont typeface="Arial" panose="020B0604020202020204" pitchFamily="34" charset="0"/>
              <a:buChar char="•"/>
            </a:pPr>
            <a:r>
              <a:rPr lang="tr-TR" sz="1600" dirty="0" smtClean="0">
                <a:solidFill>
                  <a:schemeClr val="bg1">
                    <a:lumMod val="50000"/>
                  </a:schemeClr>
                </a:solidFill>
              </a:rPr>
              <a:t>Eczacıbaşı Yapı Gereçleri, Proje Koordinasyon Uzmanı, 2012-…</a:t>
            </a:r>
          </a:p>
          <a:p>
            <a:pPr marL="342900" indent="-342900">
              <a:buFont typeface="Arial" panose="020B0604020202020204" pitchFamily="34" charset="0"/>
              <a:buChar char="•"/>
            </a:pPr>
            <a:endParaRPr lang="tr-TR" sz="1600" b="1" dirty="0" smtClean="0">
              <a:solidFill>
                <a:schemeClr val="bg1">
                  <a:lumMod val="50000"/>
                </a:schemeClr>
              </a:solidFill>
            </a:endParaRPr>
          </a:p>
          <a:p>
            <a:pPr marL="285750" indent="-285750">
              <a:buFont typeface="Arial" panose="020B0604020202020204" pitchFamily="34" charset="0"/>
              <a:buChar char="•"/>
            </a:pPr>
            <a:endParaRPr lang="tr-TR" sz="1600" dirty="0" smtClean="0">
              <a:solidFill>
                <a:schemeClr val="bg1">
                  <a:lumMod val="50000"/>
                </a:schemeClr>
              </a:solidFill>
            </a:endParaRPr>
          </a:p>
          <a:p>
            <a:pPr marL="285750" indent="-285750">
              <a:buFont typeface="Arial" panose="020B0604020202020204" pitchFamily="34" charset="0"/>
              <a:buChar char="•"/>
            </a:pPr>
            <a:endParaRPr lang="tr-TR" sz="1600" dirty="0" smtClean="0">
              <a:solidFill>
                <a:schemeClr val="bg1">
                  <a:lumMod val="50000"/>
                </a:schemeClr>
              </a:solidFill>
            </a:endParaRPr>
          </a:p>
          <a:p>
            <a:pPr marL="285750" indent="-285750">
              <a:buFont typeface="Arial" panose="020B0604020202020204" pitchFamily="34" charset="0"/>
              <a:buChar char="•"/>
            </a:pPr>
            <a:endParaRPr lang="tr-TR" sz="1600" dirty="0">
              <a:solidFill>
                <a:schemeClr val="bg1">
                  <a:lumMod val="50000"/>
                </a:schemeClr>
              </a:solidFill>
            </a:endParaRPr>
          </a:p>
        </p:txBody>
      </p:sp>
      <p:sp>
        <p:nvSpPr>
          <p:cNvPr id="13" name="Footer Placeholder 12"/>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41809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a:solidFill>
            <a:srgbClr val="92D050"/>
          </a:solidFill>
        </p:spPr>
        <p:txBody>
          <a:bodyPr>
            <a:noAutofit/>
          </a:bodyPr>
          <a:lstStyle/>
          <a:p>
            <a:pPr algn="l"/>
            <a:r>
              <a:rPr lang="tr-TR" sz="3600" b="1" dirty="0" smtClean="0">
                <a:solidFill>
                  <a:schemeClr val="bg1"/>
                </a:solidFill>
              </a:rPr>
              <a:t>ARAŞTIRMA MODELİ</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2115" y="5255870"/>
            <a:ext cx="1735451" cy="6480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Tüketici Etnosentrizmi</a:t>
            </a:r>
            <a:endParaRPr lang="tr-TR" dirty="0">
              <a:solidFill>
                <a:schemeClr val="tx1"/>
              </a:solidFill>
            </a:endParaRPr>
          </a:p>
        </p:txBody>
      </p:sp>
      <p:sp>
        <p:nvSpPr>
          <p:cNvPr id="9" name="Rectangle 8"/>
          <p:cNvSpPr/>
          <p:nvPr/>
        </p:nvSpPr>
        <p:spPr>
          <a:xfrm>
            <a:off x="432664" y="1271314"/>
            <a:ext cx="1375411" cy="6480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Aşinalık</a:t>
            </a:r>
            <a:endParaRPr lang="tr-TR" dirty="0">
              <a:solidFill>
                <a:schemeClr val="tx1"/>
              </a:solidFill>
            </a:endParaRPr>
          </a:p>
        </p:txBody>
      </p:sp>
      <p:sp>
        <p:nvSpPr>
          <p:cNvPr id="10" name="Rectangle 9"/>
          <p:cNvSpPr/>
          <p:nvPr/>
        </p:nvSpPr>
        <p:spPr>
          <a:xfrm>
            <a:off x="2192106" y="2867588"/>
            <a:ext cx="1375411" cy="6480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Bilişsel Bileşen</a:t>
            </a:r>
            <a:endParaRPr lang="tr-TR" dirty="0">
              <a:solidFill>
                <a:schemeClr val="tx1"/>
              </a:solidFill>
            </a:endParaRPr>
          </a:p>
        </p:txBody>
      </p:sp>
      <p:sp>
        <p:nvSpPr>
          <p:cNvPr id="11" name="Rectangle 10"/>
          <p:cNvSpPr/>
          <p:nvPr/>
        </p:nvSpPr>
        <p:spPr>
          <a:xfrm>
            <a:off x="2192106" y="3974220"/>
            <a:ext cx="1375411" cy="6480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Duygusal Bileşen</a:t>
            </a:r>
            <a:endParaRPr lang="tr-TR" dirty="0">
              <a:solidFill>
                <a:schemeClr val="tx1"/>
              </a:solidFill>
            </a:endParaRPr>
          </a:p>
        </p:txBody>
      </p:sp>
      <p:sp>
        <p:nvSpPr>
          <p:cNvPr id="7" name="Rectangle 6"/>
          <p:cNvSpPr/>
          <p:nvPr/>
        </p:nvSpPr>
        <p:spPr>
          <a:xfrm>
            <a:off x="2123728" y="2680559"/>
            <a:ext cx="1512168" cy="2131649"/>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p:cNvSpPr txBox="1"/>
          <p:nvPr/>
        </p:nvSpPr>
        <p:spPr>
          <a:xfrm>
            <a:off x="2200625" y="2311228"/>
            <a:ext cx="1704129" cy="369332"/>
          </a:xfrm>
          <a:prstGeom prst="rect">
            <a:avLst/>
          </a:prstGeom>
          <a:noFill/>
        </p:spPr>
        <p:txBody>
          <a:bodyPr wrap="square" rtlCol="0">
            <a:spAutoFit/>
          </a:bodyPr>
          <a:lstStyle/>
          <a:p>
            <a:r>
              <a:rPr lang="tr-TR" b="1" dirty="0" smtClean="0"/>
              <a:t>Ülke İmajı</a:t>
            </a:r>
            <a:endParaRPr lang="tr-TR" b="1" dirty="0"/>
          </a:p>
        </p:txBody>
      </p:sp>
      <p:sp>
        <p:nvSpPr>
          <p:cNvPr id="14" name="Rectangle 13"/>
          <p:cNvSpPr/>
          <p:nvPr/>
        </p:nvSpPr>
        <p:spPr>
          <a:xfrm>
            <a:off x="4894536" y="3422348"/>
            <a:ext cx="1735451" cy="6480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Algılanan Hizmet Kalitesi</a:t>
            </a:r>
            <a:endParaRPr lang="tr-TR" dirty="0">
              <a:solidFill>
                <a:schemeClr val="tx1"/>
              </a:solidFill>
            </a:endParaRPr>
          </a:p>
        </p:txBody>
      </p:sp>
      <p:sp>
        <p:nvSpPr>
          <p:cNvPr id="15" name="Rectangle 14"/>
          <p:cNvSpPr/>
          <p:nvPr/>
        </p:nvSpPr>
        <p:spPr>
          <a:xfrm>
            <a:off x="7236296" y="3432025"/>
            <a:ext cx="1735451" cy="6480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solidFill>
                  <a:schemeClr val="tx1"/>
                </a:solidFill>
              </a:rPr>
              <a:t>Tutumsal</a:t>
            </a:r>
            <a:r>
              <a:rPr lang="tr-TR" dirty="0" smtClean="0">
                <a:solidFill>
                  <a:schemeClr val="tx1"/>
                </a:solidFill>
              </a:rPr>
              <a:t> Bağlılık</a:t>
            </a:r>
            <a:endParaRPr lang="tr-TR" dirty="0">
              <a:solidFill>
                <a:schemeClr val="tx1"/>
              </a:solidFill>
            </a:endParaRPr>
          </a:p>
        </p:txBody>
      </p:sp>
      <p:cxnSp>
        <p:nvCxnSpPr>
          <p:cNvPr id="13" name="Straight Arrow Connector 12"/>
          <p:cNvCxnSpPr>
            <a:stCxn id="10" idx="2"/>
            <a:endCxn id="11" idx="0"/>
          </p:cNvCxnSpPr>
          <p:nvPr/>
        </p:nvCxnSpPr>
        <p:spPr>
          <a:xfrm>
            <a:off x="2879812" y="3515660"/>
            <a:ext cx="0" cy="4585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a:off x="1120370" y="1919386"/>
            <a:ext cx="1003358" cy="1149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0"/>
          </p:cNvCxnSpPr>
          <p:nvPr/>
        </p:nvCxnSpPr>
        <p:spPr>
          <a:xfrm flipV="1">
            <a:off x="1139841" y="3933056"/>
            <a:ext cx="983887" cy="1322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36127" y="1919386"/>
            <a:ext cx="19471" cy="33364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3"/>
            <a:endCxn id="14" idx="0"/>
          </p:cNvCxnSpPr>
          <p:nvPr/>
        </p:nvCxnSpPr>
        <p:spPr>
          <a:xfrm>
            <a:off x="1808075" y="1595350"/>
            <a:ext cx="3954187" cy="1826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a:stCxn id="5" idx="3"/>
            <a:endCxn id="14" idx="2"/>
          </p:cNvCxnSpPr>
          <p:nvPr/>
        </p:nvCxnSpPr>
        <p:spPr>
          <a:xfrm flipV="1">
            <a:off x="2007566" y="4070420"/>
            <a:ext cx="3754696" cy="1509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7" name="Straight Arrow Connector 1026"/>
          <p:cNvCxnSpPr>
            <a:stCxn id="7" idx="3"/>
            <a:endCxn id="14" idx="1"/>
          </p:cNvCxnSpPr>
          <p:nvPr/>
        </p:nvCxnSpPr>
        <p:spPr>
          <a:xfrm>
            <a:off x="3635896" y="3746384"/>
            <a:ext cx="12586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a:stCxn id="14" idx="3"/>
            <a:endCxn id="15" idx="1"/>
          </p:cNvCxnSpPr>
          <p:nvPr/>
        </p:nvCxnSpPr>
        <p:spPr>
          <a:xfrm>
            <a:off x="6629987" y="3746384"/>
            <a:ext cx="606309" cy="9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6" name="Footer Placeholder 1035"/>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195069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ARAŞTIRMA TASARIMI VE YÖNTEM</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5" name="Rectangle 4"/>
          <p:cNvSpPr/>
          <p:nvPr/>
        </p:nvSpPr>
        <p:spPr>
          <a:xfrm>
            <a:off x="0" y="980728"/>
            <a:ext cx="9144000" cy="4585871"/>
          </a:xfrm>
          <a:prstGeom prst="rect">
            <a:avLst/>
          </a:prstGeom>
        </p:spPr>
        <p:txBody>
          <a:bodyPr wrap="square">
            <a:spAutoFit/>
          </a:bodyPr>
          <a:lstStyle/>
          <a:p>
            <a:pPr marL="285750" indent="-285750" algn="just">
              <a:buFont typeface="Arial" panose="020B0604020202020204" pitchFamily="34" charset="0"/>
              <a:buChar char="•"/>
            </a:pPr>
            <a:r>
              <a:rPr lang="tr-TR" sz="2400" b="1" dirty="0" smtClean="0"/>
              <a:t>Çeşitleme:</a:t>
            </a:r>
            <a:r>
              <a:rPr lang="tr-TR" sz="2400" dirty="0" smtClean="0"/>
              <a:t> literatür taraması, anket ve görüşmeler</a:t>
            </a:r>
          </a:p>
          <a:p>
            <a:pPr marL="285750" indent="-285750" algn="just">
              <a:buFont typeface="Arial" panose="020B0604020202020204" pitchFamily="34" charset="0"/>
              <a:buChar char="•"/>
            </a:pPr>
            <a:r>
              <a:rPr lang="tr-TR" sz="2400" b="1" dirty="0" smtClean="0"/>
              <a:t>Araştırma evreni: </a:t>
            </a:r>
            <a:r>
              <a:rPr lang="tr-TR" sz="2400" dirty="0" smtClean="0"/>
              <a:t>Londra Kahve Dünyası müşterileri</a:t>
            </a:r>
          </a:p>
          <a:p>
            <a:pPr marL="742950" lvl="1" indent="-285750" algn="just">
              <a:buFont typeface="Arial" panose="020B0604020202020204" pitchFamily="34" charset="0"/>
              <a:buChar char="•"/>
            </a:pPr>
            <a:r>
              <a:rPr lang="tr-TR" sz="2000" dirty="0" smtClean="0"/>
              <a:t>Kahve Dünyası haftalık ortalama müşteri sayısı: 2500</a:t>
            </a:r>
          </a:p>
          <a:p>
            <a:pPr marL="342900" indent="-342900" algn="just">
              <a:buFont typeface="Arial" panose="020B0604020202020204" pitchFamily="34" charset="0"/>
              <a:buChar char="•"/>
            </a:pPr>
            <a:r>
              <a:rPr lang="tr-TR" sz="2400" b="1" dirty="0" smtClean="0"/>
              <a:t>Örneklem: </a:t>
            </a:r>
            <a:r>
              <a:rPr lang="tr-TR" sz="2400" dirty="0" smtClean="0"/>
              <a:t>Anket yapılması planlanan kişi sayısı: 250-300, kota örneklemesi</a:t>
            </a:r>
          </a:p>
          <a:p>
            <a:pPr algn="just"/>
            <a:r>
              <a:rPr lang="tr-TR" sz="2400" dirty="0"/>
              <a:t> </a:t>
            </a:r>
            <a:r>
              <a:rPr lang="tr-TR" sz="2400" dirty="0" smtClean="0"/>
              <a:t>    </a:t>
            </a:r>
          </a:p>
          <a:p>
            <a:pPr marL="285750" indent="-285750" algn="just">
              <a:buFont typeface="Arial" panose="020B0604020202020204" pitchFamily="34" charset="0"/>
              <a:buChar char="•"/>
            </a:pPr>
            <a:r>
              <a:rPr lang="tr-TR" sz="2400" b="1" dirty="0" smtClean="0"/>
              <a:t>Anket:</a:t>
            </a:r>
            <a:r>
              <a:rPr lang="tr-TR" sz="2400" dirty="0" smtClean="0"/>
              <a:t> </a:t>
            </a:r>
            <a:r>
              <a:rPr lang="tr-TR" sz="2000" dirty="0" smtClean="0"/>
              <a:t>1. bölümde, Kahve Dünyası hizmet kalitesi, </a:t>
            </a:r>
            <a:r>
              <a:rPr lang="tr-TR" sz="2000" dirty="0" err="1" smtClean="0"/>
              <a:t>tutumsal</a:t>
            </a:r>
            <a:r>
              <a:rPr lang="tr-TR" sz="2000" dirty="0" smtClean="0"/>
              <a:t> </a:t>
            </a:r>
            <a:r>
              <a:rPr lang="tr-TR" sz="2000" dirty="0" smtClean="0"/>
              <a:t>bağlılık, etnosentrizm </a:t>
            </a:r>
            <a:r>
              <a:rPr lang="tr-TR" sz="2000" dirty="0" smtClean="0"/>
              <a:t>ve Kahve Dünyası’nın Türk markası olduğunu bilip bilmedikleri,</a:t>
            </a:r>
          </a:p>
          <a:p>
            <a:pPr algn="just"/>
            <a:r>
              <a:rPr lang="tr-TR" sz="2000" dirty="0"/>
              <a:t> </a:t>
            </a:r>
            <a:r>
              <a:rPr lang="tr-TR" sz="2000" dirty="0" smtClean="0"/>
              <a:t>    2. bölümde, Türkiye </a:t>
            </a:r>
            <a:r>
              <a:rPr lang="tr-TR" sz="2000" dirty="0" smtClean="0"/>
              <a:t>imajı, Türkiye’ye </a:t>
            </a:r>
            <a:r>
              <a:rPr lang="tr-TR" sz="2000" dirty="0" smtClean="0"/>
              <a:t>aşinalık</a:t>
            </a:r>
            <a:r>
              <a:rPr lang="tr-TR" sz="2000" dirty="0" smtClean="0"/>
              <a:t>, Türkiye ile ilgili bilgi alma kaynakları ve     </a:t>
            </a:r>
          </a:p>
          <a:p>
            <a:pPr algn="just"/>
            <a:r>
              <a:rPr lang="tr-TR" sz="2000" dirty="0"/>
              <a:t> </a:t>
            </a:r>
            <a:r>
              <a:rPr lang="tr-TR" sz="2000" dirty="0" smtClean="0"/>
              <a:t>    </a:t>
            </a:r>
            <a:r>
              <a:rPr lang="tr-TR" sz="2000" dirty="0" smtClean="0"/>
              <a:t>demografik </a:t>
            </a:r>
            <a:r>
              <a:rPr lang="tr-TR" sz="2000" dirty="0" smtClean="0"/>
              <a:t>sorular</a:t>
            </a:r>
          </a:p>
          <a:p>
            <a:pPr algn="just"/>
            <a:endParaRPr lang="tr-TR" sz="2000" dirty="0" smtClean="0"/>
          </a:p>
          <a:p>
            <a:pPr marL="285750" indent="-285750" algn="just">
              <a:buFont typeface="Arial" panose="020B0604020202020204" pitchFamily="34" charset="0"/>
              <a:buChar char="•"/>
            </a:pPr>
            <a:r>
              <a:rPr lang="tr-TR" sz="2400" b="1" dirty="0" smtClean="0"/>
              <a:t>Görüşmeler:</a:t>
            </a:r>
            <a:r>
              <a:rPr lang="tr-TR" sz="2400" dirty="0" smtClean="0"/>
              <a:t> Türkiye’ye karşı farklı algı düzeyindeki kişilerin düşüncelerinin ardındaki nedenler, yaklaşık 25-30 kişi</a:t>
            </a:r>
          </a:p>
        </p:txBody>
      </p:sp>
    </p:spTree>
    <p:extLst>
      <p:ext uri="{BB962C8B-B14F-4D97-AF65-F5344CB8AC3E}">
        <p14:creationId xmlns:p14="http://schemas.microsoft.com/office/powerpoint/2010/main" val="290765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ANKET OLUŞTURMA SÜRECİ</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6" name="Rectangle 5"/>
          <p:cNvSpPr/>
          <p:nvPr/>
        </p:nvSpPr>
        <p:spPr>
          <a:xfrm>
            <a:off x="0" y="980728"/>
            <a:ext cx="9144000" cy="4093428"/>
          </a:xfrm>
          <a:prstGeom prst="rect">
            <a:avLst/>
          </a:prstGeom>
        </p:spPr>
        <p:txBody>
          <a:bodyPr wrap="square">
            <a:spAutoFit/>
          </a:bodyPr>
          <a:lstStyle/>
          <a:p>
            <a:pPr marL="285750" indent="-285750" algn="just">
              <a:buFont typeface="Arial" panose="020B0604020202020204" pitchFamily="34" charset="0"/>
              <a:buChar char="•"/>
            </a:pPr>
            <a:r>
              <a:rPr lang="tr-TR" sz="2000" dirty="0" smtClean="0"/>
              <a:t>Hizmet kalitesi: 28 soru; kahve kalitesi, kahve dışındaki içecekler ve yiyeceklerin kalitesi, çalışanlar, fiziki çevre ve fiyat/değer dengesi faktörleri (anlamsal farklılaştırma ölçeği, </a:t>
            </a:r>
            <a:r>
              <a:rPr lang="tr-TR" sz="2000" dirty="0" err="1" smtClean="0"/>
              <a:t>poor</a:t>
            </a:r>
            <a:r>
              <a:rPr lang="tr-TR" sz="2000" dirty="0" smtClean="0"/>
              <a:t> 1- </a:t>
            </a:r>
            <a:r>
              <a:rPr lang="tr-TR" sz="2000" dirty="0" err="1" smtClean="0"/>
              <a:t>well</a:t>
            </a:r>
            <a:r>
              <a:rPr lang="tr-TR" sz="2000" dirty="0" smtClean="0"/>
              <a:t> 5)</a:t>
            </a:r>
          </a:p>
          <a:p>
            <a:pPr marL="285750" indent="-285750" algn="just">
              <a:buFont typeface="Arial" panose="020B0604020202020204" pitchFamily="34" charset="0"/>
              <a:buChar char="•"/>
            </a:pPr>
            <a:endParaRPr lang="tr-TR" sz="2000" dirty="0" smtClean="0"/>
          </a:p>
          <a:p>
            <a:pPr marL="285750" indent="-285750" algn="just">
              <a:buFont typeface="Arial" panose="020B0604020202020204" pitchFamily="34" charset="0"/>
              <a:buChar char="•"/>
            </a:pPr>
            <a:r>
              <a:rPr lang="tr-TR" sz="2000" dirty="0" err="1" smtClean="0"/>
              <a:t>Tutumsal</a:t>
            </a:r>
            <a:r>
              <a:rPr lang="tr-TR" sz="2000" dirty="0" smtClean="0"/>
              <a:t> bağlılık: Beş soru (</a:t>
            </a:r>
            <a:r>
              <a:rPr lang="tr-TR" sz="2000" dirty="0" err="1" smtClean="0"/>
              <a:t>Likert</a:t>
            </a:r>
            <a:r>
              <a:rPr lang="tr-TR" sz="2000" dirty="0" smtClean="0"/>
              <a:t> tipi ölçeği, </a:t>
            </a:r>
            <a:r>
              <a:rPr lang="tr-TR" sz="2000" dirty="0" err="1" smtClean="0"/>
              <a:t>totally</a:t>
            </a:r>
            <a:r>
              <a:rPr lang="tr-TR" sz="2000" dirty="0" smtClean="0"/>
              <a:t> </a:t>
            </a:r>
            <a:r>
              <a:rPr lang="tr-TR" sz="2000" dirty="0" err="1" smtClean="0"/>
              <a:t>disagree</a:t>
            </a:r>
            <a:r>
              <a:rPr lang="tr-TR" sz="2000" dirty="0" smtClean="0"/>
              <a:t> 1- </a:t>
            </a:r>
            <a:r>
              <a:rPr lang="tr-TR" sz="2000" dirty="0" err="1" smtClean="0"/>
              <a:t>totally</a:t>
            </a:r>
            <a:r>
              <a:rPr lang="tr-TR" sz="2000" dirty="0" smtClean="0"/>
              <a:t> </a:t>
            </a:r>
            <a:r>
              <a:rPr lang="tr-TR" sz="2000" dirty="0" err="1" smtClean="0"/>
              <a:t>agree</a:t>
            </a:r>
            <a:r>
              <a:rPr lang="tr-TR" sz="2000" dirty="0" smtClean="0"/>
              <a:t> 5)</a:t>
            </a:r>
          </a:p>
          <a:p>
            <a:pPr marL="285750" indent="-285750" algn="just">
              <a:buFont typeface="Arial" panose="020B0604020202020204" pitchFamily="34" charset="0"/>
              <a:buChar char="•"/>
            </a:pPr>
            <a:endParaRPr lang="tr-TR" sz="2000" dirty="0" smtClean="0"/>
          </a:p>
          <a:p>
            <a:pPr marL="285750" indent="-285750" algn="just">
              <a:buFont typeface="Arial" panose="020B0604020202020204" pitchFamily="34" charset="0"/>
              <a:buChar char="•"/>
            </a:pPr>
            <a:r>
              <a:rPr lang="tr-TR" sz="2000" dirty="0" smtClean="0"/>
              <a:t>Etnosentrizm: Beş soru (</a:t>
            </a:r>
            <a:r>
              <a:rPr lang="tr-TR" sz="2000" dirty="0" err="1" smtClean="0"/>
              <a:t>Likert</a:t>
            </a:r>
            <a:r>
              <a:rPr lang="tr-TR" sz="2000" dirty="0" smtClean="0"/>
              <a:t> tipi ölçeği, </a:t>
            </a:r>
            <a:r>
              <a:rPr lang="tr-TR" sz="2000" dirty="0" err="1" smtClean="0"/>
              <a:t>totally</a:t>
            </a:r>
            <a:r>
              <a:rPr lang="tr-TR" sz="2000" dirty="0" smtClean="0"/>
              <a:t> </a:t>
            </a:r>
            <a:r>
              <a:rPr lang="tr-TR" sz="2000" dirty="0" err="1" smtClean="0"/>
              <a:t>disagree</a:t>
            </a:r>
            <a:r>
              <a:rPr lang="tr-TR" sz="2000" dirty="0" smtClean="0"/>
              <a:t> 1- </a:t>
            </a:r>
            <a:r>
              <a:rPr lang="tr-TR" sz="2000" dirty="0" err="1" smtClean="0"/>
              <a:t>totally</a:t>
            </a:r>
            <a:r>
              <a:rPr lang="tr-TR" sz="2000" dirty="0" smtClean="0"/>
              <a:t> </a:t>
            </a:r>
            <a:r>
              <a:rPr lang="tr-TR" sz="2000" dirty="0" err="1" smtClean="0"/>
              <a:t>agree</a:t>
            </a:r>
            <a:r>
              <a:rPr lang="tr-TR" sz="2000" dirty="0" smtClean="0"/>
              <a:t> 5) </a:t>
            </a:r>
          </a:p>
          <a:p>
            <a:pPr marL="285750" indent="-285750" algn="just">
              <a:buFont typeface="Arial" panose="020B0604020202020204" pitchFamily="34" charset="0"/>
              <a:buChar char="•"/>
            </a:pPr>
            <a:endParaRPr lang="tr-TR" sz="2000" dirty="0" smtClean="0"/>
          </a:p>
          <a:p>
            <a:pPr marL="285750" indent="-285750" algn="just">
              <a:buFont typeface="Arial" panose="020B0604020202020204" pitchFamily="34" charset="0"/>
              <a:buChar char="•"/>
            </a:pPr>
            <a:r>
              <a:rPr lang="tr-TR" sz="2000" dirty="0" smtClean="0"/>
              <a:t>Ülke imajı: Bilişsel bileşene yönelik 30 soru; ekonomi, politika, teknoloji, insanlar, çalışma koşulları, çevre ve ülkenin ürünlerinin kalitesi faktörleri, duygusal bileşene yönelik yedi soru; sempati ve bağlılık faktörleri (anlamsal farklılaştırma ölçeği, 1-5)</a:t>
            </a:r>
          </a:p>
          <a:p>
            <a:pPr algn="just"/>
            <a:endParaRPr lang="tr-TR" sz="2000" dirty="0" smtClean="0"/>
          </a:p>
          <a:p>
            <a:pPr marL="285750" indent="-285750" algn="just">
              <a:buFont typeface="Arial" panose="020B0604020202020204" pitchFamily="34" charset="0"/>
              <a:buChar char="•"/>
            </a:pPr>
            <a:r>
              <a:rPr lang="tr-TR" sz="2000" dirty="0" smtClean="0"/>
              <a:t>Ülke aşinalığı: Üç soru (</a:t>
            </a:r>
            <a:r>
              <a:rPr lang="tr-TR" sz="2000" dirty="0" err="1" smtClean="0"/>
              <a:t>Likert</a:t>
            </a:r>
            <a:r>
              <a:rPr lang="tr-TR" sz="2000" dirty="0" smtClean="0"/>
              <a:t> tipi ölçeği, 1-5)</a:t>
            </a:r>
            <a:endParaRPr lang="tr-TR" sz="2000" dirty="0"/>
          </a:p>
        </p:txBody>
      </p:sp>
    </p:spTree>
    <p:extLst>
      <p:ext uri="{BB962C8B-B14F-4D97-AF65-F5344CB8AC3E}">
        <p14:creationId xmlns:p14="http://schemas.microsoft.com/office/powerpoint/2010/main" val="1950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PİLOT UYGULAMA</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5" name="Rectangle 4"/>
          <p:cNvSpPr/>
          <p:nvPr/>
        </p:nvSpPr>
        <p:spPr>
          <a:xfrm>
            <a:off x="0" y="1196752"/>
            <a:ext cx="9144000" cy="4832092"/>
          </a:xfrm>
          <a:prstGeom prst="rect">
            <a:avLst/>
          </a:prstGeom>
        </p:spPr>
        <p:txBody>
          <a:bodyPr wrap="square">
            <a:spAutoFit/>
          </a:bodyPr>
          <a:lstStyle/>
          <a:p>
            <a:pPr marL="342900" indent="-342900" algn="just">
              <a:buFont typeface="Arial" panose="020B0604020202020204" pitchFamily="34" charset="0"/>
              <a:buChar char="•"/>
            </a:pPr>
            <a:r>
              <a:rPr lang="tr-TR" sz="2200" dirty="0" smtClean="0"/>
              <a:t>Anadolu Üniversitesi’nde öğrenim gören 29 yabancı öğrenci</a:t>
            </a:r>
          </a:p>
          <a:p>
            <a:pPr algn="just"/>
            <a:endParaRPr lang="tr-TR" sz="2200" dirty="0" smtClean="0"/>
          </a:p>
          <a:p>
            <a:pPr marL="342900" indent="-342900" algn="just">
              <a:buFont typeface="Arial" panose="020B0604020202020204" pitchFamily="34" charset="0"/>
              <a:buChar char="•"/>
            </a:pPr>
            <a:r>
              <a:rPr lang="tr-TR" sz="2200" dirty="0" smtClean="0"/>
              <a:t>Anket cevaplama süresi: 10-15 dakika</a:t>
            </a:r>
          </a:p>
          <a:p>
            <a:pPr marL="342900" indent="-342900" algn="just">
              <a:buFont typeface="Arial" panose="020B0604020202020204" pitchFamily="34" charset="0"/>
              <a:buChar char="•"/>
            </a:pPr>
            <a:endParaRPr lang="tr-TR" sz="2200" dirty="0" smtClean="0"/>
          </a:p>
          <a:p>
            <a:pPr marL="342900" indent="-342900" algn="just">
              <a:buFont typeface="Arial" panose="020B0604020202020204" pitchFamily="34" charset="0"/>
              <a:buChar char="•"/>
            </a:pPr>
            <a:r>
              <a:rPr lang="tr-TR" sz="2200" dirty="0" smtClean="0"/>
              <a:t>Value </a:t>
            </a:r>
            <a:r>
              <a:rPr lang="tr-TR" sz="2200" dirty="0" err="1" smtClean="0"/>
              <a:t>for</a:t>
            </a:r>
            <a:r>
              <a:rPr lang="tr-TR" sz="2200" dirty="0" smtClean="0"/>
              <a:t> </a:t>
            </a:r>
            <a:r>
              <a:rPr lang="tr-TR" sz="2200" dirty="0" err="1" smtClean="0"/>
              <a:t>the</a:t>
            </a:r>
            <a:r>
              <a:rPr lang="tr-TR" sz="2200" dirty="0" smtClean="0"/>
              <a:t> </a:t>
            </a:r>
            <a:r>
              <a:rPr lang="tr-TR" sz="2200" dirty="0" err="1" smtClean="0"/>
              <a:t>price</a:t>
            </a:r>
            <a:r>
              <a:rPr lang="tr-TR" sz="2200" dirty="0" smtClean="0"/>
              <a:t> maddesi anlaşılmamış, Value </a:t>
            </a:r>
            <a:r>
              <a:rPr lang="tr-TR" sz="2200" dirty="0" err="1" smtClean="0"/>
              <a:t>received</a:t>
            </a:r>
            <a:r>
              <a:rPr lang="tr-TR" sz="2200" dirty="0" smtClean="0"/>
              <a:t> </a:t>
            </a:r>
            <a:r>
              <a:rPr lang="tr-TR" sz="2200" dirty="0" err="1" smtClean="0"/>
              <a:t>for</a:t>
            </a:r>
            <a:r>
              <a:rPr lang="tr-TR" sz="2200" dirty="0" smtClean="0"/>
              <a:t> </a:t>
            </a:r>
            <a:r>
              <a:rPr lang="tr-TR" sz="2200" dirty="0" err="1" smtClean="0"/>
              <a:t>the</a:t>
            </a:r>
            <a:r>
              <a:rPr lang="tr-TR" sz="2200" dirty="0" smtClean="0"/>
              <a:t> </a:t>
            </a:r>
            <a:r>
              <a:rPr lang="tr-TR" sz="2200" dirty="0" err="1" smtClean="0"/>
              <a:t>price</a:t>
            </a:r>
            <a:r>
              <a:rPr lang="tr-TR" sz="2200" dirty="0" smtClean="0"/>
              <a:t> </a:t>
            </a:r>
            <a:r>
              <a:rPr lang="tr-TR" sz="2200" dirty="0" err="1" smtClean="0"/>
              <a:t>paid</a:t>
            </a:r>
            <a:r>
              <a:rPr lang="tr-TR" sz="2200" dirty="0" smtClean="0"/>
              <a:t> olarak değiştirildi</a:t>
            </a:r>
          </a:p>
          <a:p>
            <a:pPr marL="342900" indent="-342900" algn="just">
              <a:buFont typeface="Arial" panose="020B0604020202020204" pitchFamily="34" charset="0"/>
              <a:buChar char="•"/>
            </a:pPr>
            <a:endParaRPr lang="tr-TR" sz="2200" dirty="0" smtClean="0"/>
          </a:p>
          <a:p>
            <a:pPr marL="342900" indent="-342900" algn="just">
              <a:buFont typeface="Arial" panose="020B0604020202020204" pitchFamily="34" charset="0"/>
              <a:buChar char="•"/>
            </a:pPr>
            <a:r>
              <a:rPr lang="tr-TR" sz="2200" dirty="0" smtClean="0"/>
              <a:t>Öğrencilerin çoğunlukla Türkiye’ye göre daha az gelişmiş ülkelerden gelmesi sebebiyle Türkiye’yi ve Kahve Dünyası’nı olumlu şekilde değerlendirdikleri ve verilerin pozitif yöne doğru eğimli olduğu görülmektedir</a:t>
            </a:r>
          </a:p>
          <a:p>
            <a:pPr marL="342900" indent="-342900" algn="just">
              <a:buFont typeface="Arial" panose="020B0604020202020204" pitchFamily="34" charset="0"/>
              <a:buChar char="•"/>
            </a:pPr>
            <a:endParaRPr lang="tr-TR" sz="2200" dirty="0" smtClean="0"/>
          </a:p>
          <a:p>
            <a:pPr marL="342900" indent="-342900" algn="just">
              <a:buFont typeface="Arial" panose="020B0604020202020204" pitchFamily="34" charset="0"/>
              <a:buChar char="•"/>
            </a:pPr>
            <a:r>
              <a:rPr lang="tr-TR" sz="2200" dirty="0" smtClean="0"/>
              <a:t>Veri setinin yetersiz olması sebebiyle yapılan faktör analizleri anlamlı sonuçlar vermezken literatüre göre gruplanan maddelerin iç güvenilirlik katsayısı 0.7 ve üzerinde çıkmıştır</a:t>
            </a:r>
          </a:p>
        </p:txBody>
      </p:sp>
    </p:spTree>
    <p:extLst>
      <p:ext uri="{BB962C8B-B14F-4D97-AF65-F5344CB8AC3E}">
        <p14:creationId xmlns:p14="http://schemas.microsoft.com/office/powerpoint/2010/main" val="28100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KAHVE DÜNYASI-ANKET UYGULAMASI          1/3</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5" name="Rectangle 4"/>
          <p:cNvSpPr/>
          <p:nvPr/>
        </p:nvSpPr>
        <p:spPr>
          <a:xfrm>
            <a:off x="0" y="980728"/>
            <a:ext cx="9144000" cy="1015663"/>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t>Tarih: </a:t>
            </a:r>
            <a:r>
              <a:rPr lang="tr-TR" sz="2000" dirty="0" smtClean="0"/>
              <a:t>19-24 Nisan 2015</a:t>
            </a:r>
          </a:p>
          <a:p>
            <a:pPr marL="342900" indent="-342900" algn="just">
              <a:buFont typeface="Arial" panose="020B0604020202020204" pitchFamily="34" charset="0"/>
              <a:buChar char="•"/>
            </a:pPr>
            <a:r>
              <a:rPr lang="tr-TR" sz="2000" b="1" dirty="0" smtClean="0"/>
              <a:t>Konum: </a:t>
            </a:r>
            <a:r>
              <a:rPr lang="tr-TR" sz="2000" dirty="0" err="1" smtClean="0"/>
              <a:t>Piccadily</a:t>
            </a:r>
            <a:r>
              <a:rPr lang="tr-TR" sz="2000" dirty="0" smtClean="0"/>
              <a:t> Caddesi</a:t>
            </a:r>
          </a:p>
          <a:p>
            <a:pPr algn="just"/>
            <a:endParaRPr lang="tr-TR" sz="2000" dirty="0" smtClean="0"/>
          </a:p>
        </p:txBody>
      </p:sp>
      <p:pic>
        <p:nvPicPr>
          <p:cNvPr id="3" name="Picture 2" descr="D:\Londra 2015\IMG_216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6" y="1693799"/>
            <a:ext cx="3006494" cy="22546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Londra 2015\IMG_217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024" y="1682909"/>
            <a:ext cx="2965268" cy="2223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Londra 2015\IMG_217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5616" y="4090241"/>
            <a:ext cx="3006494" cy="2254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Londra 2015\IMG_217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8024" y="4168243"/>
            <a:ext cx="2965268" cy="222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3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KAHVE DÜNYASI-ANKET UYGULAMASI          2/3</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5" name="Rectangle 4"/>
          <p:cNvSpPr/>
          <p:nvPr/>
        </p:nvSpPr>
        <p:spPr>
          <a:xfrm>
            <a:off x="0" y="980728"/>
            <a:ext cx="9144000" cy="1015663"/>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t>Tarih: </a:t>
            </a:r>
            <a:r>
              <a:rPr lang="tr-TR" sz="2000" dirty="0" smtClean="0"/>
              <a:t>19-24 Nisan 2015</a:t>
            </a:r>
          </a:p>
          <a:p>
            <a:pPr marL="342900" indent="-342900" algn="just">
              <a:buFont typeface="Arial" panose="020B0604020202020204" pitchFamily="34" charset="0"/>
              <a:buChar char="•"/>
            </a:pPr>
            <a:r>
              <a:rPr lang="tr-TR" sz="2000" b="1" dirty="0" smtClean="0"/>
              <a:t>Mağaza İçi ve Dışı</a:t>
            </a:r>
            <a:endParaRPr lang="tr-TR" sz="2000" dirty="0" smtClean="0"/>
          </a:p>
          <a:p>
            <a:pPr algn="just"/>
            <a:endParaRPr lang="tr-TR" sz="2000" dirty="0" smtClean="0"/>
          </a:p>
        </p:txBody>
      </p:sp>
      <p:pic>
        <p:nvPicPr>
          <p:cNvPr id="2050" name="Picture 2" descr="D:\Londra 2015\IMG_218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656" y="1709131"/>
            <a:ext cx="2870558" cy="21526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Londra 2015\IMG_218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2040" y="1709131"/>
            <a:ext cx="2870558" cy="2152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Londra 2015\IMG_217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5655" y="3960201"/>
            <a:ext cx="2870559" cy="21527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Londra 2015\IMG_218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2039" y="3960202"/>
            <a:ext cx="2870558" cy="21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KAHVE DÜNYASI-ANKET UYGULAMASI          3/3</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5" name="Rectangle 4"/>
          <p:cNvSpPr/>
          <p:nvPr/>
        </p:nvSpPr>
        <p:spPr>
          <a:xfrm>
            <a:off x="0" y="980728"/>
            <a:ext cx="9144000" cy="4093428"/>
          </a:xfrm>
          <a:prstGeom prst="rect">
            <a:avLst/>
          </a:prstGeom>
        </p:spPr>
        <p:txBody>
          <a:bodyPr wrap="square">
            <a:spAutoFit/>
          </a:bodyPr>
          <a:lstStyle/>
          <a:p>
            <a:pPr marL="342900" indent="-342900" algn="just">
              <a:buFont typeface="Arial" panose="020B0604020202020204" pitchFamily="34" charset="0"/>
              <a:buChar char="•"/>
            </a:pPr>
            <a:r>
              <a:rPr lang="tr-TR" sz="2400" b="1" dirty="0" smtClean="0"/>
              <a:t>Örneklem: </a:t>
            </a:r>
          </a:p>
          <a:p>
            <a:pPr algn="just"/>
            <a:r>
              <a:rPr lang="tr-TR" sz="2400" b="1" dirty="0"/>
              <a:t> </a:t>
            </a:r>
            <a:r>
              <a:rPr lang="tr-TR" sz="2400" b="1" dirty="0" smtClean="0"/>
              <a:t>    </a:t>
            </a:r>
            <a:r>
              <a:rPr lang="tr-TR" sz="2400" dirty="0" smtClean="0"/>
              <a:t>Anket yapılması planlanan kişi sayısı: 250-300, kota örneklemesi</a:t>
            </a:r>
          </a:p>
          <a:p>
            <a:pPr algn="just"/>
            <a:r>
              <a:rPr lang="tr-TR" sz="2400" dirty="0"/>
              <a:t> </a:t>
            </a:r>
            <a:r>
              <a:rPr lang="tr-TR" sz="2400" dirty="0" smtClean="0"/>
              <a:t>    Gerçekleşen: 343 kişi, kolayda örnekleme yöntemi</a:t>
            </a:r>
          </a:p>
          <a:p>
            <a:pPr algn="just"/>
            <a:endParaRPr lang="tr-TR" sz="2400" dirty="0"/>
          </a:p>
          <a:p>
            <a:pPr marL="342900" indent="-342900" algn="just">
              <a:buFont typeface="Arial" panose="020B0604020202020204" pitchFamily="34" charset="0"/>
              <a:buChar char="•"/>
            </a:pPr>
            <a:r>
              <a:rPr lang="tr-TR" sz="2400" b="1" dirty="0" smtClean="0"/>
              <a:t>Anket uygulama yöntemi: </a:t>
            </a:r>
          </a:p>
          <a:p>
            <a:pPr algn="just"/>
            <a:r>
              <a:rPr lang="tr-TR" sz="2400" dirty="0"/>
              <a:t> </a:t>
            </a:r>
            <a:r>
              <a:rPr lang="tr-TR" sz="2400" dirty="0" smtClean="0"/>
              <a:t>    </a:t>
            </a:r>
            <a:r>
              <a:rPr lang="tr-TR" sz="2000" dirty="0" smtClean="0"/>
              <a:t>1. masalara anketleri bırakıp doldurmalarını bekleme  X</a:t>
            </a:r>
          </a:p>
          <a:p>
            <a:pPr algn="just"/>
            <a:r>
              <a:rPr lang="tr-TR" sz="2000" dirty="0"/>
              <a:t> </a:t>
            </a:r>
            <a:r>
              <a:rPr lang="tr-TR" sz="2000" dirty="0" smtClean="0"/>
              <a:t>     2. kişilerin yanına gidip amacı açıklama ve anketi doldurmalarını</a:t>
            </a:r>
            <a:r>
              <a:rPr lang="tr-TR" sz="2000" dirty="0"/>
              <a:t> </a:t>
            </a:r>
            <a:r>
              <a:rPr lang="tr-TR" sz="2000" dirty="0" smtClean="0"/>
              <a:t>isteme   √</a:t>
            </a:r>
          </a:p>
          <a:p>
            <a:pPr algn="just"/>
            <a:r>
              <a:rPr lang="tr-TR" sz="2400" dirty="0"/>
              <a:t> </a:t>
            </a:r>
            <a:r>
              <a:rPr lang="tr-TR" sz="2400" dirty="0" smtClean="0"/>
              <a:t>    </a:t>
            </a:r>
            <a:endParaRPr lang="tr-TR" sz="2400" dirty="0"/>
          </a:p>
          <a:p>
            <a:pPr marL="342900" indent="-342900" algn="just">
              <a:buFont typeface="Arial" panose="020B0604020202020204" pitchFamily="34" charset="0"/>
              <a:buChar char="•"/>
            </a:pPr>
            <a:r>
              <a:rPr lang="tr-TR" sz="2400" dirty="0" smtClean="0"/>
              <a:t>Veri girişinin ardından kalan örnek sayısı: 304 kişi</a:t>
            </a:r>
          </a:p>
          <a:p>
            <a:pPr marL="342900" indent="-342900" algn="just">
              <a:buFont typeface="Arial" panose="020B0604020202020204" pitchFamily="34" charset="0"/>
              <a:buChar char="•"/>
            </a:pPr>
            <a:endParaRPr lang="tr-TR" sz="2400" dirty="0"/>
          </a:p>
          <a:p>
            <a:pPr algn="just"/>
            <a:endParaRPr lang="tr-TR" sz="2400" dirty="0" smtClean="0"/>
          </a:p>
        </p:txBody>
      </p:sp>
    </p:spTree>
    <p:extLst>
      <p:ext uri="{BB962C8B-B14F-4D97-AF65-F5344CB8AC3E}">
        <p14:creationId xmlns:p14="http://schemas.microsoft.com/office/powerpoint/2010/main" val="5390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92D050"/>
          </a:solidFill>
        </p:spPr>
        <p:txBody>
          <a:bodyPr>
            <a:noAutofit/>
          </a:bodyPr>
          <a:lstStyle/>
          <a:p>
            <a:pPr algn="l"/>
            <a:r>
              <a:rPr lang="tr-TR" sz="3600" b="1" dirty="0" smtClean="0">
                <a:solidFill>
                  <a:schemeClr val="bg1"/>
                </a:solidFill>
              </a:rPr>
              <a:t>İLK SONUÇLAR                                                     1/7</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
        <p:nvSpPr>
          <p:cNvPr id="3" name="Rectangle 2"/>
          <p:cNvSpPr/>
          <p:nvPr/>
        </p:nvSpPr>
        <p:spPr>
          <a:xfrm>
            <a:off x="0" y="714261"/>
            <a:ext cx="3294684" cy="400110"/>
          </a:xfrm>
          <a:prstGeom prst="rect">
            <a:avLst/>
          </a:prstGeom>
        </p:spPr>
        <p:txBody>
          <a:bodyPr wrap="none">
            <a:spAutoFit/>
          </a:bodyPr>
          <a:lstStyle/>
          <a:p>
            <a:pPr hangingPunct="0"/>
            <a:r>
              <a:rPr lang="tr-TR" sz="2000" b="1" dirty="0"/>
              <a:t>Katılımcı demografik bilgileri:</a:t>
            </a:r>
          </a:p>
        </p:txBody>
      </p:sp>
      <p:graphicFrame>
        <p:nvGraphicFramePr>
          <p:cNvPr id="8" name="Chart 7"/>
          <p:cNvGraphicFramePr>
            <a:graphicFrameLocks/>
          </p:cNvGraphicFramePr>
          <p:nvPr>
            <p:extLst>
              <p:ext uri="{D42A27DB-BD31-4B8C-83A1-F6EECF244321}">
                <p14:modId xmlns:p14="http://schemas.microsoft.com/office/powerpoint/2010/main" val="1355119961"/>
              </p:ext>
            </p:extLst>
          </p:nvPr>
        </p:nvGraphicFramePr>
        <p:xfrm>
          <a:off x="-638658" y="803873"/>
          <a:ext cx="45720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p:cNvGraphicFramePr>
            <a:graphicFrameLocks/>
          </p:cNvGraphicFramePr>
          <p:nvPr>
            <p:extLst>
              <p:ext uri="{D42A27DB-BD31-4B8C-83A1-F6EECF244321}">
                <p14:modId xmlns:p14="http://schemas.microsoft.com/office/powerpoint/2010/main" val="3967501468"/>
              </p:ext>
            </p:extLst>
          </p:nvPr>
        </p:nvGraphicFramePr>
        <p:xfrm>
          <a:off x="1979712" y="856067"/>
          <a:ext cx="4572000"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a:graphicFrameLocks/>
          </p:cNvGraphicFramePr>
          <p:nvPr>
            <p:extLst>
              <p:ext uri="{D42A27DB-BD31-4B8C-83A1-F6EECF244321}">
                <p14:modId xmlns:p14="http://schemas.microsoft.com/office/powerpoint/2010/main" val="3096448268"/>
              </p:ext>
            </p:extLst>
          </p:nvPr>
        </p:nvGraphicFramePr>
        <p:xfrm>
          <a:off x="4788024" y="866935"/>
          <a:ext cx="4886325" cy="2743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Chart 10"/>
          <p:cNvGraphicFramePr>
            <a:graphicFrameLocks/>
          </p:cNvGraphicFramePr>
          <p:nvPr>
            <p:extLst>
              <p:ext uri="{D42A27DB-BD31-4B8C-83A1-F6EECF244321}">
                <p14:modId xmlns:p14="http://schemas.microsoft.com/office/powerpoint/2010/main" val="1062511810"/>
              </p:ext>
            </p:extLst>
          </p:nvPr>
        </p:nvGraphicFramePr>
        <p:xfrm>
          <a:off x="-795821" y="3470464"/>
          <a:ext cx="4886325" cy="2743200"/>
        </p:xfrm>
        <a:graphic>
          <a:graphicData uri="http://schemas.openxmlformats.org/drawingml/2006/chart">
            <c:chart xmlns:c="http://schemas.openxmlformats.org/drawingml/2006/chart" xmlns:r="http://schemas.openxmlformats.org/officeDocument/2006/relationships" r:id="rId11"/>
          </a:graphicData>
        </a:graphic>
      </p:graphicFrame>
      <p:sp>
        <p:nvSpPr>
          <p:cNvPr id="12" name="TextBox 6"/>
          <p:cNvSpPr txBox="1"/>
          <p:nvPr/>
        </p:nvSpPr>
        <p:spPr>
          <a:xfrm>
            <a:off x="7380312" y="914316"/>
            <a:ext cx="1747483" cy="4381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400"/>
              <a:t>Yaş ortalaması:</a:t>
            </a:r>
            <a:r>
              <a:rPr lang="tr-TR" sz="1400" baseline="0"/>
              <a:t> 33,8</a:t>
            </a:r>
            <a:endParaRPr lang="tr-TR" sz="1400"/>
          </a:p>
        </p:txBody>
      </p:sp>
      <p:graphicFrame>
        <p:nvGraphicFramePr>
          <p:cNvPr id="13" name="Chart 12"/>
          <p:cNvGraphicFramePr>
            <a:graphicFrameLocks/>
          </p:cNvGraphicFramePr>
          <p:nvPr>
            <p:extLst>
              <p:ext uri="{D42A27DB-BD31-4B8C-83A1-F6EECF244321}">
                <p14:modId xmlns:p14="http://schemas.microsoft.com/office/powerpoint/2010/main" val="1993406372"/>
              </p:ext>
            </p:extLst>
          </p:nvPr>
        </p:nvGraphicFramePr>
        <p:xfrm>
          <a:off x="1979712" y="3467542"/>
          <a:ext cx="4896544" cy="306319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950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Graphic spid="11" grpId="0">
        <p:bldAsOne/>
      </p:bldGraphic>
      <p:bldP spid="12" grpId="0" animBg="1"/>
      <p:bldGraphic spid="1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92D050"/>
          </a:solidFill>
        </p:spPr>
        <p:txBody>
          <a:bodyPr>
            <a:noAutofit/>
          </a:bodyPr>
          <a:lstStyle/>
          <a:p>
            <a:pPr algn="l"/>
            <a:r>
              <a:rPr lang="tr-TR" sz="3600" b="1" dirty="0" smtClean="0">
                <a:solidFill>
                  <a:schemeClr val="bg1"/>
                </a:solidFill>
              </a:rPr>
              <a:t>İLK SONUÇLAR                                                     2/7</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
        <p:nvSpPr>
          <p:cNvPr id="3" name="Rectangle 2"/>
          <p:cNvSpPr/>
          <p:nvPr/>
        </p:nvSpPr>
        <p:spPr>
          <a:xfrm>
            <a:off x="0" y="714261"/>
            <a:ext cx="4440767" cy="400110"/>
          </a:xfrm>
          <a:prstGeom prst="rect">
            <a:avLst/>
          </a:prstGeom>
        </p:spPr>
        <p:txBody>
          <a:bodyPr wrap="none">
            <a:spAutoFit/>
          </a:bodyPr>
          <a:lstStyle/>
          <a:p>
            <a:pPr hangingPunct="0"/>
            <a:r>
              <a:rPr lang="tr-TR" sz="2000" b="1" dirty="0" smtClean="0"/>
              <a:t>Türkiye Hakkında Bilgi Alma Kaynakları: </a:t>
            </a:r>
            <a:endParaRPr lang="tr-TR" sz="2000" b="1" dirty="0"/>
          </a:p>
        </p:txBody>
      </p:sp>
      <p:graphicFrame>
        <p:nvGraphicFramePr>
          <p:cNvPr id="14" name="Chart 13"/>
          <p:cNvGraphicFramePr>
            <a:graphicFrameLocks/>
          </p:cNvGraphicFramePr>
          <p:nvPr>
            <p:extLst>
              <p:ext uri="{D42A27DB-BD31-4B8C-83A1-F6EECF244321}">
                <p14:modId xmlns:p14="http://schemas.microsoft.com/office/powerpoint/2010/main" val="2560140311"/>
              </p:ext>
            </p:extLst>
          </p:nvPr>
        </p:nvGraphicFramePr>
        <p:xfrm>
          <a:off x="0" y="1268760"/>
          <a:ext cx="8258291" cy="42005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395692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92D050"/>
          </a:solidFill>
        </p:spPr>
        <p:txBody>
          <a:bodyPr>
            <a:noAutofit/>
          </a:bodyPr>
          <a:lstStyle/>
          <a:p>
            <a:pPr algn="l"/>
            <a:r>
              <a:rPr lang="tr-TR" sz="3600" b="1" dirty="0" smtClean="0">
                <a:solidFill>
                  <a:schemeClr val="bg1"/>
                </a:solidFill>
              </a:rPr>
              <a:t>İLK SONUÇLAR                                                     3/7</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
        <p:nvSpPr>
          <p:cNvPr id="3" name="Rectangle 2"/>
          <p:cNvSpPr/>
          <p:nvPr/>
        </p:nvSpPr>
        <p:spPr>
          <a:xfrm>
            <a:off x="0" y="714261"/>
            <a:ext cx="3866187" cy="707886"/>
          </a:xfrm>
          <a:prstGeom prst="rect">
            <a:avLst/>
          </a:prstGeom>
        </p:spPr>
        <p:txBody>
          <a:bodyPr wrap="none">
            <a:spAutoFit/>
          </a:bodyPr>
          <a:lstStyle/>
          <a:p>
            <a:pPr hangingPunct="0"/>
            <a:r>
              <a:rPr lang="tr-TR" sz="2000" b="1" dirty="0" smtClean="0"/>
              <a:t>Hizmet Kalitesi Ortalama Değerler:</a:t>
            </a:r>
          </a:p>
          <a:p>
            <a:pPr hangingPunct="0"/>
            <a:endParaRPr lang="tr-TR" sz="2000" b="1" dirty="0"/>
          </a:p>
        </p:txBody>
      </p:sp>
      <p:pic>
        <p:nvPicPr>
          <p:cNvPr id="307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285" y="1064133"/>
            <a:ext cx="7253185" cy="51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416326" y="2996952"/>
            <a:ext cx="67595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6416326" y="5661248"/>
            <a:ext cx="675954" cy="595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6416326" y="3632135"/>
            <a:ext cx="67595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6416326" y="4941168"/>
            <a:ext cx="67595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80290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1860530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İLK SONUÇLAR                                                     4/7</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
        <p:nvSpPr>
          <p:cNvPr id="3" name="Rectangle 2"/>
          <p:cNvSpPr/>
          <p:nvPr/>
        </p:nvSpPr>
        <p:spPr>
          <a:xfrm>
            <a:off x="0" y="476672"/>
            <a:ext cx="3352777" cy="707886"/>
          </a:xfrm>
          <a:prstGeom prst="rect">
            <a:avLst/>
          </a:prstGeom>
        </p:spPr>
        <p:txBody>
          <a:bodyPr wrap="none">
            <a:spAutoFit/>
          </a:bodyPr>
          <a:lstStyle/>
          <a:p>
            <a:pPr hangingPunct="0"/>
            <a:r>
              <a:rPr lang="tr-TR" sz="2000" b="1" dirty="0" smtClean="0"/>
              <a:t>Ülke İmajı Ortalama Değerler:</a:t>
            </a:r>
          </a:p>
          <a:p>
            <a:pPr hangingPunct="0"/>
            <a:endParaRPr lang="tr-TR" sz="2000" b="1" dirty="0"/>
          </a:p>
        </p:txBody>
      </p:sp>
      <p:pic>
        <p:nvPicPr>
          <p:cNvPr id="409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126" y="859702"/>
            <a:ext cx="7971273" cy="537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804248" y="5085184"/>
            <a:ext cx="819970" cy="12629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6876256" y="1340769"/>
            <a:ext cx="67595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6897891" y="3332482"/>
            <a:ext cx="675954" cy="13206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1405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İLK SONUÇLAR                                                     5/7</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
        <p:nvSpPr>
          <p:cNvPr id="3" name="Rectangle 2"/>
          <p:cNvSpPr/>
          <p:nvPr/>
        </p:nvSpPr>
        <p:spPr>
          <a:xfrm>
            <a:off x="-1" y="548680"/>
            <a:ext cx="5991127" cy="646331"/>
          </a:xfrm>
          <a:prstGeom prst="rect">
            <a:avLst/>
          </a:prstGeom>
        </p:spPr>
        <p:txBody>
          <a:bodyPr wrap="none">
            <a:spAutoFit/>
          </a:bodyPr>
          <a:lstStyle/>
          <a:p>
            <a:pPr hangingPunct="0"/>
            <a:r>
              <a:rPr lang="tr-TR" b="1" dirty="0" err="1" smtClean="0"/>
              <a:t>Tutumsal</a:t>
            </a:r>
            <a:r>
              <a:rPr lang="tr-TR" b="1" dirty="0" smtClean="0"/>
              <a:t> Bağlılık Ortalama Değerler ve Güvenilirlik Katsayısı:</a:t>
            </a:r>
          </a:p>
          <a:p>
            <a:pPr hangingPunct="0"/>
            <a:endParaRPr lang="tr-TR" b="1" dirty="0"/>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23" y="871845"/>
            <a:ext cx="8330133" cy="178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98852" y="2656577"/>
            <a:ext cx="5633593" cy="646331"/>
          </a:xfrm>
          <a:prstGeom prst="rect">
            <a:avLst/>
          </a:prstGeom>
        </p:spPr>
        <p:txBody>
          <a:bodyPr wrap="none">
            <a:spAutoFit/>
          </a:bodyPr>
          <a:lstStyle/>
          <a:p>
            <a:pPr hangingPunct="0"/>
            <a:r>
              <a:rPr lang="tr-TR" b="1" dirty="0" smtClean="0"/>
              <a:t>Etnosentrizm Ortalama Değerler ve Güvenilirlik Katsayısı:</a:t>
            </a:r>
          </a:p>
          <a:p>
            <a:pPr hangingPunct="0"/>
            <a:endParaRPr lang="tr-TR" b="1" dirty="0"/>
          </a:p>
        </p:txBody>
      </p:sp>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127" y="2979742"/>
            <a:ext cx="8379138" cy="194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27127" y="4920814"/>
            <a:ext cx="5119735" cy="646331"/>
          </a:xfrm>
          <a:prstGeom prst="rect">
            <a:avLst/>
          </a:prstGeom>
        </p:spPr>
        <p:txBody>
          <a:bodyPr wrap="none">
            <a:spAutoFit/>
          </a:bodyPr>
          <a:lstStyle/>
          <a:p>
            <a:pPr hangingPunct="0"/>
            <a:r>
              <a:rPr lang="tr-TR" b="1" dirty="0" smtClean="0"/>
              <a:t>Aşinalık Ortalama Değerler ve Güvenilirlik Katsayısı:</a:t>
            </a:r>
          </a:p>
          <a:p>
            <a:pPr hangingPunct="0"/>
            <a:endParaRPr lang="tr-TR" b="1" dirty="0"/>
          </a:p>
        </p:txBody>
      </p:sp>
      <p:pic>
        <p:nvPicPr>
          <p:cNvPr id="51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50" y="5243979"/>
            <a:ext cx="8436281" cy="111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5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92D050"/>
          </a:solidFill>
        </p:spPr>
        <p:txBody>
          <a:bodyPr>
            <a:noAutofit/>
          </a:bodyPr>
          <a:lstStyle/>
          <a:p>
            <a:pPr algn="l"/>
            <a:r>
              <a:rPr lang="tr-TR" sz="3600" b="1" dirty="0" smtClean="0">
                <a:solidFill>
                  <a:schemeClr val="bg1"/>
                </a:solidFill>
              </a:rPr>
              <a:t>İLK SONUÇLAR                                                     6/7</a:t>
            </a:r>
            <a:endParaRPr lang="tr-TR" sz="3600" b="1" dirty="0">
              <a:solidFill>
                <a:schemeClr val="bg1"/>
              </a:solidFill>
            </a:endParaRPr>
          </a:p>
        </p:txBody>
      </p:sp>
      <p:pic>
        <p:nvPicPr>
          <p:cNvPr id="1026" name="Picture 2" descr="http://www.pazarlama.org.tr/upk-2015/uploads/images/aulogotk.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2"/>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
        <p:nvSpPr>
          <p:cNvPr id="3" name="Rectangle 2"/>
          <p:cNvSpPr/>
          <p:nvPr/>
        </p:nvSpPr>
        <p:spPr>
          <a:xfrm>
            <a:off x="0" y="714261"/>
            <a:ext cx="3390993" cy="707886"/>
          </a:xfrm>
          <a:prstGeom prst="rect">
            <a:avLst/>
          </a:prstGeom>
        </p:spPr>
        <p:txBody>
          <a:bodyPr wrap="none">
            <a:spAutoFit/>
          </a:bodyPr>
          <a:lstStyle/>
          <a:p>
            <a:pPr hangingPunct="0"/>
            <a:r>
              <a:rPr lang="tr-TR" sz="2000" b="1" dirty="0" smtClean="0"/>
              <a:t>Hizmet Kalitesi Faktör Analizi: </a:t>
            </a:r>
          </a:p>
          <a:p>
            <a:pPr hangingPunct="0"/>
            <a:endParaRPr lang="tr-TR"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Object 5"/>
          <p:cNvGraphicFramePr>
            <a:graphicFrameLocks noChangeAspect="1"/>
          </p:cNvGraphicFramePr>
          <p:nvPr>
            <p:extLst>
              <p:ext uri="{D42A27DB-BD31-4B8C-83A1-F6EECF244321}">
                <p14:modId xmlns:p14="http://schemas.microsoft.com/office/powerpoint/2010/main" val="615827312"/>
              </p:ext>
            </p:extLst>
          </p:nvPr>
        </p:nvGraphicFramePr>
        <p:xfrm>
          <a:off x="21583" y="1068204"/>
          <a:ext cx="2894233" cy="1181100"/>
        </p:xfrm>
        <a:graphic>
          <a:graphicData uri="http://schemas.openxmlformats.org/presentationml/2006/ole">
            <mc:AlternateContent xmlns:mc="http://schemas.openxmlformats.org/markup-compatibility/2006">
              <mc:Choice xmlns:v="urn:schemas-microsoft-com:vml" Requires="v">
                <p:oleObj spid="_x0000_s7182" name="Bitmap Image" r:id="rId9" imgW="3704762" imgH="1181265" progId="Paint.Picture">
                  <p:embed/>
                </p:oleObj>
              </mc:Choice>
              <mc:Fallback>
                <p:oleObj name="Bitmap Image" r:id="rId9" imgW="3704762" imgH="1181265" progId="Paint.Picture">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83" y="1068204"/>
                        <a:ext cx="2894233" cy="1181100"/>
                      </a:xfrm>
                      <a:prstGeom prst="rect">
                        <a:avLst/>
                      </a:prstGeom>
                      <a:noFill/>
                    </p:spPr>
                  </p:pic>
                </p:oleObj>
              </mc:Fallback>
            </mc:AlternateContent>
          </a:graphicData>
        </a:graphic>
      </p:graphicFrame>
      <p:pic>
        <p:nvPicPr>
          <p:cNvPr id="717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0501" y="1074735"/>
            <a:ext cx="576262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335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92D050"/>
          </a:solidFill>
        </p:spPr>
        <p:txBody>
          <a:bodyPr>
            <a:noAutofit/>
          </a:bodyPr>
          <a:lstStyle/>
          <a:p>
            <a:pPr algn="l"/>
            <a:r>
              <a:rPr lang="tr-TR" sz="3600" b="1" dirty="0" smtClean="0">
                <a:solidFill>
                  <a:schemeClr val="bg1"/>
                </a:solidFill>
              </a:rPr>
              <a:t>İLK SONUÇLAR                                                     7/7</a:t>
            </a:r>
            <a:endParaRPr lang="tr-TR" sz="3600" b="1" dirty="0">
              <a:solidFill>
                <a:schemeClr val="bg1"/>
              </a:solidFill>
            </a:endParaRPr>
          </a:p>
        </p:txBody>
      </p:sp>
      <p:pic>
        <p:nvPicPr>
          <p:cNvPr id="1026" name="Picture 2" descr="http://www.pazarlama.org.tr/upk-2015/uploads/images/aulogotk.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custDataLst>
              <p:tags r:id="rId2"/>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
        <p:nvSpPr>
          <p:cNvPr id="3" name="Rectangle 2"/>
          <p:cNvSpPr/>
          <p:nvPr/>
        </p:nvSpPr>
        <p:spPr>
          <a:xfrm>
            <a:off x="0" y="714261"/>
            <a:ext cx="2877583" cy="707886"/>
          </a:xfrm>
          <a:prstGeom prst="rect">
            <a:avLst/>
          </a:prstGeom>
        </p:spPr>
        <p:txBody>
          <a:bodyPr wrap="none">
            <a:spAutoFit/>
          </a:bodyPr>
          <a:lstStyle/>
          <a:p>
            <a:pPr hangingPunct="0"/>
            <a:r>
              <a:rPr lang="tr-TR" sz="2000" b="1" dirty="0" smtClean="0"/>
              <a:t>Ülke İmajı Faktör Analizi: </a:t>
            </a:r>
          </a:p>
          <a:p>
            <a:pPr hangingPunct="0"/>
            <a:endParaRPr lang="tr-TR" sz="20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Object 5"/>
          <p:cNvGraphicFramePr>
            <a:graphicFrameLocks noChangeAspect="1"/>
          </p:cNvGraphicFramePr>
          <p:nvPr>
            <p:extLst>
              <p:ext uri="{D42A27DB-BD31-4B8C-83A1-F6EECF244321}">
                <p14:modId xmlns:p14="http://schemas.microsoft.com/office/powerpoint/2010/main" val="3319162732"/>
              </p:ext>
            </p:extLst>
          </p:nvPr>
        </p:nvGraphicFramePr>
        <p:xfrm>
          <a:off x="67191" y="1068204"/>
          <a:ext cx="2672489" cy="1181100"/>
        </p:xfrm>
        <a:graphic>
          <a:graphicData uri="http://schemas.openxmlformats.org/presentationml/2006/ole">
            <mc:AlternateContent xmlns:mc="http://schemas.openxmlformats.org/markup-compatibility/2006">
              <mc:Choice xmlns:v="urn:schemas-microsoft-com:vml" Requires="v">
                <p:oleObj spid="_x0000_s6158" name="Bitmap Image" r:id="rId9" imgW="3704762" imgH="1181265" progId="Paint.Picture">
                  <p:embed/>
                </p:oleObj>
              </mc:Choice>
              <mc:Fallback>
                <p:oleObj name="Bitmap Image" r:id="rId9" imgW="3704762" imgH="1181265" progId="Paint.Picture">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91" y="1068204"/>
                        <a:ext cx="2672489" cy="1181100"/>
                      </a:xfrm>
                      <a:prstGeom prst="rect">
                        <a:avLst/>
                      </a:prstGeom>
                      <a:noFill/>
                    </p:spPr>
                  </p:pic>
                </p:oleObj>
              </mc:Fallback>
            </mc:AlternateContent>
          </a:graphicData>
        </a:graphic>
      </p:graphicFrame>
      <p:pic>
        <p:nvPicPr>
          <p:cNvPr id="614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7928" y="1017028"/>
            <a:ext cx="577215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020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92D050"/>
          </a:solidFill>
        </p:spPr>
        <p:txBody>
          <a:bodyPr>
            <a:noAutofit/>
          </a:bodyPr>
          <a:lstStyle/>
          <a:p>
            <a:pPr algn="l"/>
            <a:r>
              <a:rPr lang="tr-TR" sz="3600" b="1" dirty="0" smtClean="0">
                <a:solidFill>
                  <a:schemeClr val="bg1"/>
                </a:solidFill>
              </a:rPr>
              <a:t>GELECEK ÇALIŞMALAR</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4" name="TextBox 3"/>
          <p:cNvSpPr txBox="1"/>
          <p:nvPr/>
        </p:nvSpPr>
        <p:spPr>
          <a:xfrm>
            <a:off x="127127" y="980728"/>
            <a:ext cx="9016873" cy="2862322"/>
          </a:xfrm>
          <a:prstGeom prst="rect">
            <a:avLst/>
          </a:prstGeom>
          <a:noFill/>
        </p:spPr>
        <p:txBody>
          <a:bodyPr wrap="square" rtlCol="0">
            <a:spAutoFit/>
          </a:bodyPr>
          <a:lstStyle/>
          <a:p>
            <a:pPr marL="342900" indent="-342900">
              <a:buFont typeface="Arial" panose="020B0604020202020204" pitchFamily="34" charset="0"/>
              <a:buChar char="•"/>
            </a:pPr>
            <a:r>
              <a:rPr lang="tr-TR" sz="2000" dirty="0" smtClean="0"/>
              <a:t>Yapısal eşitlik modellemesi ile araştırma modeli test edilecektir.</a:t>
            </a:r>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a:t>İkinci aşamada, Türkiye’ye karşı farklı algı düzeyindeki kişilerin düşüncelerinin ardındaki nedenleri ortaya çıkarmak amacıyla derinlemesine görüşmeler yapılacaktır. </a:t>
            </a:r>
            <a:endParaRPr lang="tr-TR" sz="2000" dirty="0" smtClean="0"/>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smtClean="0"/>
              <a:t>Görüşmeler için anket uygulaması sırasında katılıma istekli olanların iletişim bilgileri alınmıştır. Bu kişilerden 25-30 kişiyle derinlemesine görüşmeler yapılacaktır.</a:t>
            </a:r>
            <a:endParaRPr lang="tr-TR" sz="2000" dirty="0"/>
          </a:p>
        </p:txBody>
      </p:sp>
      <p:sp>
        <p:nvSpPr>
          <p:cNvPr id="7" name="Title 1"/>
          <p:cNvSpPr txBox="1">
            <a:spLocks/>
          </p:cNvSpPr>
          <p:nvPr/>
        </p:nvSpPr>
        <p:spPr>
          <a:xfrm>
            <a:off x="0" y="3843050"/>
            <a:ext cx="9144000" cy="706720"/>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b="1" smtClean="0">
                <a:solidFill>
                  <a:schemeClr val="bg1"/>
                </a:solidFill>
              </a:rPr>
              <a:t>ÖNERİLER</a:t>
            </a:r>
            <a:endParaRPr lang="tr-TR" sz="3600" b="1" dirty="0">
              <a:solidFill>
                <a:schemeClr val="bg1"/>
              </a:solidFill>
            </a:endParaRPr>
          </a:p>
        </p:txBody>
      </p:sp>
      <p:sp>
        <p:nvSpPr>
          <p:cNvPr id="5" name="Rectangle 4"/>
          <p:cNvSpPr/>
          <p:nvPr/>
        </p:nvSpPr>
        <p:spPr>
          <a:xfrm>
            <a:off x="0" y="4725144"/>
            <a:ext cx="9144000" cy="1015663"/>
          </a:xfrm>
          <a:prstGeom prst="rect">
            <a:avLst/>
          </a:prstGeom>
        </p:spPr>
        <p:txBody>
          <a:bodyPr wrap="square">
            <a:spAutoFit/>
          </a:bodyPr>
          <a:lstStyle/>
          <a:p>
            <a:pPr marL="285750" indent="-285750">
              <a:buFont typeface="Arial" panose="020B0604020202020204" pitchFamily="34" charset="0"/>
              <a:buChar char="•"/>
            </a:pPr>
            <a:r>
              <a:rPr lang="tr-TR" sz="2000" dirty="0"/>
              <a:t>Çalışma tek bir ülkede ve tek bir hizmet markasıyla </a:t>
            </a:r>
            <a:r>
              <a:rPr lang="tr-TR" sz="2000" dirty="0" smtClean="0"/>
              <a:t>yapıldığından </a:t>
            </a:r>
            <a:r>
              <a:rPr lang="tr-TR" sz="2000" dirty="0"/>
              <a:t>gelecek çalışmalarda çeşitlendirilmesi önerilmektedir. </a:t>
            </a:r>
            <a:endParaRPr lang="tr-TR" sz="2000" dirty="0" smtClean="0"/>
          </a:p>
          <a:p>
            <a:pPr marL="285750" indent="-285750">
              <a:buFont typeface="Arial" panose="020B0604020202020204" pitchFamily="34" charset="0"/>
              <a:buChar char="•"/>
            </a:pPr>
            <a:endParaRPr lang="tr-TR" sz="2000" dirty="0"/>
          </a:p>
        </p:txBody>
      </p:sp>
    </p:spTree>
    <p:extLst>
      <p:ext uri="{BB962C8B-B14F-4D97-AF65-F5344CB8AC3E}">
        <p14:creationId xmlns:p14="http://schemas.microsoft.com/office/powerpoint/2010/main" val="424303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a:solidFill>
            <a:srgbClr val="92D050"/>
          </a:solidFill>
        </p:spPr>
        <p:txBody>
          <a:bodyPr>
            <a:noAutofit/>
          </a:bodyPr>
          <a:lstStyle/>
          <a:p>
            <a:pPr algn="l"/>
            <a:r>
              <a:rPr lang="tr-TR" sz="3600" b="1" dirty="0" smtClean="0">
                <a:solidFill>
                  <a:schemeClr val="bg1"/>
                </a:solidFill>
              </a:rPr>
              <a:t>GİRİŞ                                                                      1/2</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3401" y="1111739"/>
            <a:ext cx="9160831" cy="1044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400" dirty="0" smtClean="0"/>
              <a:t>Tüketiciler ürünleri değerlendirirken ve satın alırken, ürüne ilişkin </a:t>
            </a:r>
            <a:r>
              <a:rPr lang="tr-TR" sz="2400" dirty="0" smtClean="0">
                <a:solidFill>
                  <a:srgbClr val="FF0000"/>
                </a:solidFill>
              </a:rPr>
              <a:t>içsel </a:t>
            </a:r>
            <a:r>
              <a:rPr lang="tr-TR" sz="2400" dirty="0" smtClean="0"/>
              <a:t>ve </a:t>
            </a:r>
            <a:r>
              <a:rPr lang="tr-TR" sz="2400" dirty="0" smtClean="0">
                <a:solidFill>
                  <a:srgbClr val="FF0000"/>
                </a:solidFill>
              </a:rPr>
              <a:t>dışsal</a:t>
            </a:r>
            <a:r>
              <a:rPr lang="tr-TR" sz="2400" dirty="0" smtClean="0"/>
              <a:t> özelliklerden faydalanırlar.</a:t>
            </a:r>
          </a:p>
        </p:txBody>
      </p:sp>
      <p:sp>
        <p:nvSpPr>
          <p:cNvPr id="7" name="TextBox 6"/>
          <p:cNvSpPr txBox="1"/>
          <p:nvPr/>
        </p:nvSpPr>
        <p:spPr>
          <a:xfrm>
            <a:off x="-33401" y="2348880"/>
            <a:ext cx="9144000" cy="1938992"/>
          </a:xfrm>
          <a:prstGeom prst="rect">
            <a:avLst/>
          </a:prstGeom>
          <a:noFill/>
        </p:spPr>
        <p:txBody>
          <a:bodyPr wrap="square" rtlCol="0">
            <a:spAutoFit/>
          </a:bodyPr>
          <a:lstStyle/>
          <a:p>
            <a:pPr marL="285750" indent="-285750" algn="just">
              <a:buFont typeface="Arial" panose="020B0604020202020204" pitchFamily="34" charset="0"/>
              <a:buChar char="•"/>
            </a:pPr>
            <a:r>
              <a:rPr lang="tr-TR" sz="2400" dirty="0" smtClean="0"/>
              <a:t>1960’lardan bu yana yapılan çalışmalar, özellikle içsel bilginin eksik olduğu durumlarda tüketicilerin ürün ve markaları değerlendirirken dışsal bir bilgi olan </a:t>
            </a:r>
            <a:r>
              <a:rPr lang="tr-TR" sz="2400" b="1" dirty="0" smtClean="0">
                <a:solidFill>
                  <a:srgbClr val="FF0000"/>
                </a:solidFill>
              </a:rPr>
              <a:t>menşe ülke bilgisine/ülke imajına </a:t>
            </a:r>
            <a:r>
              <a:rPr lang="tr-TR" sz="2400" dirty="0" smtClean="0"/>
              <a:t>başvurduklarını göstermektedir (</a:t>
            </a:r>
            <a:r>
              <a:rPr lang="tr-TR" sz="2400" dirty="0" err="1" smtClean="0"/>
              <a:t>Bilkey</a:t>
            </a:r>
            <a:r>
              <a:rPr lang="tr-TR" sz="2400" dirty="0" smtClean="0"/>
              <a:t> ve Nes,1982; </a:t>
            </a:r>
            <a:r>
              <a:rPr lang="tr-TR" sz="2400" dirty="0" err="1" smtClean="0"/>
              <a:t>Ozsomer</a:t>
            </a:r>
            <a:r>
              <a:rPr lang="tr-TR" sz="2400" dirty="0" smtClean="0"/>
              <a:t> ve </a:t>
            </a:r>
            <a:r>
              <a:rPr lang="tr-TR" sz="2400" dirty="0" err="1" smtClean="0"/>
              <a:t>Cavusgil</a:t>
            </a:r>
            <a:r>
              <a:rPr lang="tr-TR" sz="2400" dirty="0" smtClean="0"/>
              <a:t>, 1991; </a:t>
            </a:r>
            <a:r>
              <a:rPr lang="tr-TR" sz="2400" dirty="0" err="1" smtClean="0"/>
              <a:t>Peterson</a:t>
            </a:r>
            <a:r>
              <a:rPr lang="tr-TR" sz="2400" dirty="0" smtClean="0"/>
              <a:t> ve </a:t>
            </a:r>
            <a:r>
              <a:rPr lang="tr-TR" sz="2400" dirty="0" err="1" smtClean="0"/>
              <a:t>Jolibert</a:t>
            </a:r>
            <a:r>
              <a:rPr lang="tr-TR" sz="2400" dirty="0" smtClean="0"/>
              <a:t>, 1995; </a:t>
            </a:r>
            <a:r>
              <a:rPr lang="tr-TR" sz="2400" dirty="0" err="1" smtClean="0"/>
              <a:t>Paswan</a:t>
            </a:r>
            <a:r>
              <a:rPr lang="tr-TR" sz="2400" dirty="0" smtClean="0"/>
              <a:t> ve </a:t>
            </a:r>
            <a:r>
              <a:rPr lang="tr-TR" sz="2400" dirty="0" err="1" smtClean="0"/>
              <a:t>Sharma</a:t>
            </a:r>
            <a:r>
              <a:rPr lang="tr-TR" sz="2400" dirty="0" smtClean="0"/>
              <a:t>, 2004; vb.)</a:t>
            </a:r>
          </a:p>
        </p:txBody>
      </p:sp>
      <p:sp>
        <p:nvSpPr>
          <p:cNvPr id="9" name="TextBox 8"/>
          <p:cNvSpPr txBox="1"/>
          <p:nvPr/>
        </p:nvSpPr>
        <p:spPr>
          <a:xfrm>
            <a:off x="332342" y="4957546"/>
            <a:ext cx="7480018" cy="707886"/>
          </a:xfrm>
          <a:prstGeom prst="rect">
            <a:avLst/>
          </a:prstGeom>
          <a:noFill/>
        </p:spPr>
        <p:txBody>
          <a:bodyPr wrap="square" rtlCol="0">
            <a:spAutoFit/>
          </a:bodyPr>
          <a:lstStyle/>
          <a:p>
            <a:r>
              <a:rPr lang="tr-TR" sz="2000" dirty="0" smtClean="0"/>
              <a:t>Olumlu menşe ülke imajı  → olumlu ürün/hizmet değerlendirmesi</a:t>
            </a:r>
          </a:p>
          <a:p>
            <a:r>
              <a:rPr lang="tr-TR" sz="2000" dirty="0" smtClean="0"/>
              <a:t>Olumsuz menşe ülke imajı → olumsuz ürün/hizmet değerlendirmesi</a:t>
            </a:r>
            <a:endParaRPr lang="tr-TR" sz="2000" dirty="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1950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a:solidFill>
            <a:srgbClr val="92D050"/>
          </a:solidFill>
        </p:spPr>
        <p:txBody>
          <a:bodyPr>
            <a:noAutofit/>
          </a:bodyPr>
          <a:lstStyle/>
          <a:p>
            <a:pPr algn="l"/>
            <a:r>
              <a:rPr lang="tr-TR" sz="3600" b="1" dirty="0" smtClean="0">
                <a:solidFill>
                  <a:schemeClr val="bg1"/>
                </a:solidFill>
              </a:rPr>
              <a:t>GİRİŞ                                                                      2/2</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1268760"/>
            <a:ext cx="9144000" cy="108012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tr-TR" sz="2400" dirty="0" smtClean="0">
                <a:solidFill>
                  <a:schemeClr val="tx1"/>
                </a:solidFill>
              </a:rPr>
              <a:t>Menşe ülkenin tüketici davranışını nasıl etkilediğine yönelik yapılan çalışmalar genelde </a:t>
            </a:r>
            <a:r>
              <a:rPr lang="tr-TR" sz="2400" dirty="0" smtClean="0">
                <a:solidFill>
                  <a:srgbClr val="FF0000"/>
                </a:solidFill>
              </a:rPr>
              <a:t>somut ürünlere yani mallara </a:t>
            </a:r>
            <a:r>
              <a:rPr lang="tr-TR" sz="2400" dirty="0" smtClean="0">
                <a:solidFill>
                  <a:schemeClr val="tx1"/>
                </a:solidFill>
              </a:rPr>
              <a:t>odaklanmıştır (Al-</a:t>
            </a:r>
            <a:r>
              <a:rPr lang="tr-TR" sz="2400" dirty="0" err="1" smtClean="0">
                <a:solidFill>
                  <a:schemeClr val="tx1"/>
                </a:solidFill>
              </a:rPr>
              <a:t>Sulaiti</a:t>
            </a:r>
            <a:r>
              <a:rPr lang="tr-TR" sz="2400" dirty="0" smtClean="0">
                <a:solidFill>
                  <a:schemeClr val="tx1"/>
                </a:solidFill>
              </a:rPr>
              <a:t> ve Baker, 1998).</a:t>
            </a:r>
            <a:endParaRPr lang="tr-TR" sz="2400" dirty="0">
              <a:solidFill>
                <a:schemeClr val="tx1"/>
              </a:solidFill>
            </a:endParaRPr>
          </a:p>
        </p:txBody>
      </p:sp>
      <p:sp>
        <p:nvSpPr>
          <p:cNvPr id="10" name="Content Placeholder 2"/>
          <p:cNvSpPr txBox="1">
            <a:spLocks/>
          </p:cNvSpPr>
          <p:nvPr/>
        </p:nvSpPr>
        <p:spPr>
          <a:xfrm>
            <a:off x="0" y="2567699"/>
            <a:ext cx="9144000"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smtClean="0"/>
              <a:t>Hizmetlerde menşe ülke etkisini araştıran çalışmalar oldukça azdır.</a:t>
            </a:r>
            <a:endParaRPr lang="tr-TR" sz="2400" dirty="0"/>
          </a:p>
        </p:txBody>
      </p:sp>
      <p:sp>
        <p:nvSpPr>
          <p:cNvPr id="11" name="Content Placeholder 2"/>
          <p:cNvSpPr txBox="1">
            <a:spLocks/>
          </p:cNvSpPr>
          <p:nvPr/>
        </p:nvSpPr>
        <p:spPr>
          <a:xfrm>
            <a:off x="-17011" y="3400438"/>
            <a:ext cx="9144000" cy="10801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err="1" smtClean="0"/>
              <a:t>Javalgi</a:t>
            </a:r>
            <a:r>
              <a:rPr lang="tr-TR" sz="2400" dirty="0" smtClean="0"/>
              <a:t> vd. (2001) → «menşe ülke çalışmaları hizmetlerde de uygulanabilir, hizmet ekonomilerinin hızlı büyümesinden dolayı uluslararası hizmetlere yönelik çalışmalara odaklanılmalıdır».</a:t>
            </a:r>
            <a:endParaRPr lang="tr-TR" sz="2400" dirty="0"/>
          </a:p>
        </p:txBody>
      </p:sp>
      <p:sp>
        <p:nvSpPr>
          <p:cNvPr id="12" name="TextBox 11"/>
          <p:cNvSpPr txBox="1"/>
          <p:nvPr/>
        </p:nvSpPr>
        <p:spPr>
          <a:xfrm>
            <a:off x="1835696" y="4521080"/>
            <a:ext cx="5256584" cy="523220"/>
          </a:xfrm>
          <a:prstGeom prst="rect">
            <a:avLst/>
          </a:prstGeom>
          <a:noFill/>
        </p:spPr>
        <p:txBody>
          <a:bodyPr wrap="square" rtlCol="0">
            <a:spAutoFit/>
          </a:bodyPr>
          <a:lstStyle/>
          <a:p>
            <a:pPr algn="ctr"/>
            <a:r>
              <a:rPr lang="tr-TR" sz="2800" b="1" dirty="0" smtClean="0">
                <a:solidFill>
                  <a:srgbClr val="FF0000"/>
                </a:solidFill>
              </a:rPr>
              <a:t>GELİŞMEYE AÇIK BİR ALAN!</a:t>
            </a:r>
            <a:endParaRPr lang="tr-TR" sz="2800" b="1" dirty="0">
              <a:solidFill>
                <a:srgbClr val="FF0000"/>
              </a:solidFill>
            </a:endParaRPr>
          </a:p>
        </p:txBody>
      </p:sp>
      <p:sp>
        <p:nvSpPr>
          <p:cNvPr id="3" name="Rectangle 2"/>
          <p:cNvSpPr/>
          <p:nvPr/>
        </p:nvSpPr>
        <p:spPr>
          <a:xfrm>
            <a:off x="251520" y="5192991"/>
            <a:ext cx="8712968" cy="830997"/>
          </a:xfrm>
          <a:prstGeom prst="rect">
            <a:avLst/>
          </a:prstGeom>
        </p:spPr>
        <p:txBody>
          <a:bodyPr wrap="square">
            <a:spAutoFit/>
          </a:bodyPr>
          <a:lstStyle/>
          <a:p>
            <a:r>
              <a:rPr lang="en-US" sz="2400" i="1" dirty="0" smtClean="0"/>
              <a:t>Tez </a:t>
            </a:r>
            <a:r>
              <a:rPr lang="tr-TR" sz="2400" i="1" dirty="0" smtClean="0"/>
              <a:t>Konusu</a:t>
            </a:r>
            <a:r>
              <a:rPr lang="en-US" sz="2400" i="1" dirty="0" smtClean="0"/>
              <a:t>: </a:t>
            </a:r>
            <a:r>
              <a:rPr lang="en-US" sz="2400" i="1" dirty="0" err="1" smtClean="0"/>
              <a:t>Uluslararası</a:t>
            </a:r>
            <a:r>
              <a:rPr lang="en-US" sz="2400" i="1" dirty="0" smtClean="0"/>
              <a:t> </a:t>
            </a:r>
            <a:r>
              <a:rPr lang="tr-TR" sz="2400" i="1" dirty="0" smtClean="0"/>
              <a:t>p</a:t>
            </a:r>
            <a:r>
              <a:rPr lang="en-US" sz="2400" i="1" dirty="0" err="1" smtClean="0"/>
              <a:t>azarlarda</a:t>
            </a:r>
            <a:r>
              <a:rPr lang="en-US" sz="2400" i="1" dirty="0" smtClean="0"/>
              <a:t> </a:t>
            </a:r>
            <a:r>
              <a:rPr lang="en-US" sz="2400" i="1" dirty="0" err="1" smtClean="0"/>
              <a:t>Türk</a:t>
            </a:r>
            <a:r>
              <a:rPr lang="en-US" sz="2400" i="1" dirty="0" smtClean="0"/>
              <a:t> </a:t>
            </a:r>
            <a:r>
              <a:rPr lang="tr-TR" sz="2400" i="1" dirty="0" smtClean="0"/>
              <a:t>h</a:t>
            </a:r>
            <a:r>
              <a:rPr lang="en-US" sz="2400" i="1" dirty="0" err="1" smtClean="0"/>
              <a:t>izmet</a:t>
            </a:r>
            <a:r>
              <a:rPr lang="en-US" sz="2400" i="1" dirty="0" smtClean="0"/>
              <a:t> </a:t>
            </a:r>
            <a:r>
              <a:rPr lang="tr-TR" sz="2400" i="1" dirty="0" smtClean="0"/>
              <a:t>m</a:t>
            </a:r>
            <a:r>
              <a:rPr lang="en-US" sz="2400" i="1" dirty="0" err="1" smtClean="0"/>
              <a:t>arkalarına</a:t>
            </a:r>
            <a:r>
              <a:rPr lang="en-US" sz="2400" i="1" dirty="0" smtClean="0"/>
              <a:t> </a:t>
            </a:r>
            <a:r>
              <a:rPr lang="tr-TR" sz="2400" i="1" dirty="0" smtClean="0"/>
              <a:t> y</a:t>
            </a:r>
            <a:r>
              <a:rPr lang="en-US" sz="2400" i="1" dirty="0" err="1" smtClean="0"/>
              <a:t>önelik</a:t>
            </a:r>
            <a:r>
              <a:rPr lang="en-US" sz="2400" i="1" dirty="0" smtClean="0"/>
              <a:t> </a:t>
            </a:r>
            <a:r>
              <a:rPr lang="tr-TR" sz="2400" i="1" dirty="0" smtClean="0"/>
              <a:t>k</a:t>
            </a:r>
            <a:r>
              <a:rPr lang="en-US" sz="2400" i="1" dirty="0" err="1" smtClean="0"/>
              <a:t>alite</a:t>
            </a:r>
            <a:r>
              <a:rPr lang="en-US" sz="2400" i="1" dirty="0" smtClean="0"/>
              <a:t> </a:t>
            </a:r>
            <a:r>
              <a:rPr lang="tr-TR" sz="2400" i="1" dirty="0" smtClean="0"/>
              <a:t>a</a:t>
            </a:r>
            <a:r>
              <a:rPr lang="en-US" sz="2400" i="1" dirty="0" err="1" smtClean="0"/>
              <a:t>lgısında</a:t>
            </a:r>
            <a:r>
              <a:rPr lang="en-US" sz="2400" i="1" dirty="0" smtClean="0"/>
              <a:t> </a:t>
            </a:r>
            <a:r>
              <a:rPr lang="tr-TR" sz="2400" i="1" dirty="0" smtClean="0"/>
              <a:t>ü</a:t>
            </a:r>
            <a:r>
              <a:rPr lang="en-US" sz="2400" i="1" dirty="0" err="1" smtClean="0"/>
              <a:t>lke</a:t>
            </a:r>
            <a:r>
              <a:rPr lang="en-US" sz="2400" i="1" dirty="0" smtClean="0"/>
              <a:t> </a:t>
            </a:r>
            <a:r>
              <a:rPr lang="tr-TR" sz="2400" i="1" dirty="0" smtClean="0"/>
              <a:t> i</a:t>
            </a:r>
            <a:r>
              <a:rPr lang="en-US" sz="2400" i="1" dirty="0" err="1" smtClean="0"/>
              <a:t>majı</a:t>
            </a:r>
            <a:r>
              <a:rPr lang="en-US" sz="2400" i="1" dirty="0" smtClean="0"/>
              <a:t> </a:t>
            </a:r>
            <a:r>
              <a:rPr lang="tr-TR" sz="2400" i="1" dirty="0" smtClean="0"/>
              <a:t>e</a:t>
            </a:r>
            <a:r>
              <a:rPr lang="en-US" sz="2400" i="1" dirty="0" err="1" smtClean="0"/>
              <a:t>tkisi</a:t>
            </a:r>
            <a:endParaRPr lang="tr-TR" sz="2400" i="1" dirty="0" smtClean="0"/>
          </a:p>
        </p:txBody>
      </p:sp>
      <p:sp>
        <p:nvSpPr>
          <p:cNvPr id="4" name="Footer Placeholder 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20220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1"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a:solidFill>
            <a:srgbClr val="92D050"/>
          </a:solidFill>
        </p:spPr>
        <p:txBody>
          <a:bodyPr>
            <a:noAutofit/>
          </a:bodyPr>
          <a:lstStyle/>
          <a:p>
            <a:pPr algn="l"/>
            <a:r>
              <a:rPr lang="tr-TR" sz="3600" b="1" dirty="0" smtClean="0">
                <a:solidFill>
                  <a:schemeClr val="bg1"/>
                </a:solidFill>
              </a:rPr>
              <a:t>İÇERİK</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
        <p:nvSpPr>
          <p:cNvPr id="4" name="TextBox 3"/>
          <p:cNvSpPr txBox="1"/>
          <p:nvPr/>
        </p:nvSpPr>
        <p:spPr>
          <a:xfrm>
            <a:off x="121082" y="1295870"/>
            <a:ext cx="7344816" cy="5693866"/>
          </a:xfrm>
          <a:prstGeom prst="rect">
            <a:avLst/>
          </a:prstGeom>
          <a:noFill/>
        </p:spPr>
        <p:txBody>
          <a:bodyPr wrap="square" rtlCol="0">
            <a:spAutoFit/>
          </a:bodyPr>
          <a:lstStyle/>
          <a:p>
            <a:pPr marL="285750" indent="-285750">
              <a:buFont typeface="Arial" panose="020B0604020202020204" pitchFamily="34" charset="0"/>
              <a:buChar char="•"/>
            </a:pPr>
            <a:r>
              <a:rPr lang="tr-TR" sz="2800" dirty="0" smtClean="0"/>
              <a:t>Literatür Özeti</a:t>
            </a:r>
          </a:p>
          <a:p>
            <a:pPr marL="285750" indent="-285750">
              <a:buFont typeface="Arial" panose="020B0604020202020204" pitchFamily="34" charset="0"/>
              <a:buChar char="•"/>
            </a:pPr>
            <a:r>
              <a:rPr lang="tr-TR" sz="2800" dirty="0" smtClean="0"/>
              <a:t>Tezin Amacı ve Önemi</a:t>
            </a:r>
          </a:p>
          <a:p>
            <a:pPr marL="285750" indent="-285750">
              <a:buFont typeface="Arial" panose="020B0604020202020204" pitchFamily="34" charset="0"/>
              <a:buChar char="•"/>
            </a:pPr>
            <a:r>
              <a:rPr lang="tr-TR" sz="2800" dirty="0" smtClean="0"/>
              <a:t>Araştırma Problemi ve Sorular</a:t>
            </a:r>
          </a:p>
          <a:p>
            <a:pPr marL="285750" indent="-285750">
              <a:buFont typeface="Arial" panose="020B0604020202020204" pitchFamily="34" charset="0"/>
              <a:buChar char="•"/>
            </a:pPr>
            <a:r>
              <a:rPr lang="tr-TR" sz="2800" dirty="0" smtClean="0"/>
              <a:t>Araştırma Modeli</a:t>
            </a:r>
          </a:p>
          <a:p>
            <a:pPr marL="285750" indent="-285750">
              <a:buFont typeface="Arial" panose="020B0604020202020204" pitchFamily="34" charset="0"/>
              <a:buChar char="•"/>
            </a:pPr>
            <a:r>
              <a:rPr lang="tr-TR" sz="2800" dirty="0" smtClean="0"/>
              <a:t>Araştırma Tasarımı ve Yöntem</a:t>
            </a:r>
          </a:p>
          <a:p>
            <a:pPr marL="285750" indent="-285750">
              <a:buFont typeface="Arial" panose="020B0604020202020204" pitchFamily="34" charset="0"/>
              <a:buChar char="•"/>
            </a:pPr>
            <a:r>
              <a:rPr lang="tr-TR" sz="2800" dirty="0" smtClean="0"/>
              <a:t>Anket Oluşturma Süreci</a:t>
            </a:r>
          </a:p>
          <a:p>
            <a:pPr marL="285750" indent="-285750">
              <a:buFont typeface="Arial" panose="020B0604020202020204" pitchFamily="34" charset="0"/>
              <a:buChar char="•"/>
            </a:pPr>
            <a:r>
              <a:rPr lang="tr-TR" sz="2800" dirty="0" smtClean="0"/>
              <a:t>Pilot Uygulama</a:t>
            </a:r>
          </a:p>
          <a:p>
            <a:pPr marL="285750" indent="-285750">
              <a:buFont typeface="Arial" panose="020B0604020202020204" pitchFamily="34" charset="0"/>
              <a:buChar char="•"/>
            </a:pPr>
            <a:r>
              <a:rPr lang="tr-TR" sz="2800" dirty="0" smtClean="0"/>
              <a:t>Kahve Dünyası- Anket Uygulaması</a:t>
            </a:r>
          </a:p>
          <a:p>
            <a:pPr marL="285750" indent="-285750">
              <a:buFont typeface="Arial" panose="020B0604020202020204" pitchFamily="34" charset="0"/>
              <a:buChar char="•"/>
            </a:pPr>
            <a:r>
              <a:rPr lang="tr-TR" sz="2800" dirty="0" smtClean="0"/>
              <a:t>İlk Sonuçlar</a:t>
            </a:r>
          </a:p>
          <a:p>
            <a:pPr marL="285750" indent="-285750">
              <a:buFont typeface="Arial" panose="020B0604020202020204" pitchFamily="34" charset="0"/>
              <a:buChar char="•"/>
            </a:pPr>
            <a:r>
              <a:rPr lang="tr-TR" sz="2800" dirty="0" smtClean="0"/>
              <a:t>Gelecek Çalışmalar ve Öneriler</a:t>
            </a:r>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endParaRPr lang="tr-TR" sz="2800" dirty="0" smtClean="0"/>
          </a:p>
          <a:p>
            <a:pPr marL="285750" indent="-285750">
              <a:buFont typeface="Arial" panose="020B0604020202020204" pitchFamily="34" charset="0"/>
              <a:buChar char="•"/>
            </a:pPr>
            <a:endParaRPr lang="tr-TR" sz="2800" dirty="0"/>
          </a:p>
        </p:txBody>
      </p:sp>
    </p:spTree>
    <p:extLst>
      <p:ext uri="{BB962C8B-B14F-4D97-AF65-F5344CB8AC3E}">
        <p14:creationId xmlns:p14="http://schemas.microsoft.com/office/powerpoint/2010/main" val="380266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1/10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5010474" cy="400110"/>
          </a:xfrm>
          <a:prstGeom prst="rect">
            <a:avLst/>
          </a:prstGeom>
        </p:spPr>
        <p:txBody>
          <a:bodyPr wrap="none">
            <a:spAutoFit/>
          </a:bodyPr>
          <a:lstStyle/>
          <a:p>
            <a:r>
              <a:rPr lang="tr-TR" sz="2000" b="1" dirty="0" smtClean="0"/>
              <a:t>1. BÖLÜM:  ÜLKE İMAJI VE ÜLKE İMAJI ETKİSİ </a:t>
            </a:r>
            <a:endParaRPr lang="tr-TR" sz="2000" b="1" dirty="0"/>
          </a:p>
        </p:txBody>
      </p:sp>
      <p:sp>
        <p:nvSpPr>
          <p:cNvPr id="4" name="Rectangle 3"/>
          <p:cNvSpPr/>
          <p:nvPr/>
        </p:nvSpPr>
        <p:spPr>
          <a:xfrm>
            <a:off x="-25957" y="1345957"/>
            <a:ext cx="9144000" cy="216982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smtClean="0"/>
              <a:t>İlk kez </a:t>
            </a:r>
            <a:r>
              <a:rPr lang="tr-TR" dirty="0" err="1" smtClean="0"/>
              <a:t>Dichter</a:t>
            </a:r>
            <a:r>
              <a:rPr lang="tr-TR" dirty="0" smtClean="0"/>
              <a:t> (1962) tarafından ifade edilmiştir.</a:t>
            </a:r>
          </a:p>
          <a:p>
            <a:pPr marL="285750" indent="-285750" algn="just">
              <a:lnSpc>
                <a:spcPct val="150000"/>
              </a:lnSpc>
              <a:buFont typeface="Arial" panose="020B0604020202020204" pitchFamily="34" charset="0"/>
              <a:buChar char="•"/>
            </a:pPr>
            <a:r>
              <a:rPr lang="tr-TR" dirty="0" err="1" smtClean="0"/>
              <a:t>Schooler</a:t>
            </a:r>
            <a:r>
              <a:rPr lang="tr-TR" dirty="0" smtClean="0"/>
              <a:t> (1965), ilk saha çalışmasında </a:t>
            </a:r>
            <a:r>
              <a:rPr lang="tr-TR" dirty="0" err="1" smtClean="0"/>
              <a:t>made</a:t>
            </a:r>
            <a:r>
              <a:rPr lang="tr-TR" dirty="0" smtClean="0"/>
              <a:t>-in etiketinde yazan ülke ismi dışında bütün özellikleri aynı olan ürünlerin birbirinden farklı değerlendirildiğini ortaya çıkarmış ve bu etkiyi «menşe ülke etkisi» olarak tanımlamıştır.</a:t>
            </a:r>
          </a:p>
          <a:p>
            <a:pPr marL="285750" indent="-285750" algn="just">
              <a:lnSpc>
                <a:spcPct val="150000"/>
              </a:lnSpc>
              <a:buFont typeface="Arial" panose="020B0604020202020204" pitchFamily="34" charset="0"/>
              <a:buChar char="•"/>
            </a:pPr>
            <a:r>
              <a:rPr lang="tr-TR" dirty="0" smtClean="0"/>
              <a:t>Farklı yazarlar tarafından farklı tanımlamalar yapılmaktadır.</a:t>
            </a:r>
          </a:p>
        </p:txBody>
      </p:sp>
      <p:sp>
        <p:nvSpPr>
          <p:cNvPr id="5" name="Rectangle 4"/>
          <p:cNvSpPr/>
          <p:nvPr/>
        </p:nvSpPr>
        <p:spPr>
          <a:xfrm>
            <a:off x="392939" y="3331812"/>
            <a:ext cx="4572000" cy="1200329"/>
          </a:xfrm>
          <a:prstGeom prst="rect">
            <a:avLst/>
          </a:prstGeom>
        </p:spPr>
        <p:txBody>
          <a:bodyPr>
            <a:spAutoFit/>
          </a:bodyPr>
          <a:lstStyle/>
          <a:p>
            <a:pPr algn="just"/>
            <a:r>
              <a:rPr lang="tr-TR" u="sng" dirty="0" smtClean="0"/>
              <a:t>Tanımlar:</a:t>
            </a:r>
          </a:p>
          <a:p>
            <a:pPr marL="285750" indent="-285750" algn="just">
              <a:buFont typeface="Arial" panose="020B0604020202020204" pitchFamily="34" charset="0"/>
              <a:buChar char="•"/>
            </a:pPr>
            <a:r>
              <a:rPr lang="tr-TR" dirty="0" smtClean="0"/>
              <a:t>genel ülke imajı tanımları</a:t>
            </a:r>
          </a:p>
          <a:p>
            <a:pPr marL="285750" indent="-285750" algn="just">
              <a:buFont typeface="Arial" panose="020B0604020202020204" pitchFamily="34" charset="0"/>
              <a:buChar char="•"/>
            </a:pPr>
            <a:r>
              <a:rPr lang="tr-TR" dirty="0" smtClean="0"/>
              <a:t>ürün-ülke imajı tanımları</a:t>
            </a:r>
          </a:p>
          <a:p>
            <a:pPr marL="285750" indent="-285750" algn="just">
              <a:buFont typeface="Arial" panose="020B0604020202020204" pitchFamily="34" charset="0"/>
              <a:buChar char="•"/>
            </a:pPr>
            <a:r>
              <a:rPr lang="tr-TR" dirty="0" smtClean="0"/>
              <a:t>ülkeyle ilişkili ürün imajı tanımları </a:t>
            </a:r>
          </a:p>
        </p:txBody>
      </p:sp>
      <p:sp>
        <p:nvSpPr>
          <p:cNvPr id="6" name="Rectangle 5"/>
          <p:cNvSpPr/>
          <p:nvPr/>
        </p:nvSpPr>
        <p:spPr>
          <a:xfrm>
            <a:off x="392938" y="4645773"/>
            <a:ext cx="5547213" cy="1200329"/>
          </a:xfrm>
          <a:prstGeom prst="rect">
            <a:avLst/>
          </a:prstGeom>
        </p:spPr>
        <p:txBody>
          <a:bodyPr wrap="square">
            <a:spAutoFit/>
          </a:bodyPr>
          <a:lstStyle/>
          <a:p>
            <a:pPr algn="just"/>
            <a:r>
              <a:rPr lang="tr-TR" u="sng" dirty="0" smtClean="0"/>
              <a:t>Kavramsal özellikler:</a:t>
            </a:r>
          </a:p>
          <a:p>
            <a:pPr marL="285750" indent="-285750" algn="just">
              <a:buFont typeface="Arial" panose="020B0604020202020204" pitchFamily="34" charset="0"/>
              <a:buChar char="•"/>
            </a:pPr>
            <a:r>
              <a:rPr lang="tr-TR" dirty="0" smtClean="0"/>
              <a:t>algılar</a:t>
            </a:r>
          </a:p>
          <a:p>
            <a:pPr marL="285750" indent="-285750" algn="just">
              <a:buFont typeface="Arial" panose="020B0604020202020204" pitchFamily="34" charset="0"/>
              <a:buChar char="•"/>
            </a:pPr>
            <a:r>
              <a:rPr lang="tr-TR" dirty="0" smtClean="0"/>
              <a:t>stereotipler (basmakalıp düşünceler) ve şemalar</a:t>
            </a:r>
          </a:p>
          <a:p>
            <a:pPr marL="285750" indent="-285750" algn="just">
              <a:buFont typeface="Arial" panose="020B0604020202020204" pitchFamily="34" charset="0"/>
              <a:buChar char="•"/>
            </a:pPr>
            <a:r>
              <a:rPr lang="tr-TR" dirty="0" smtClean="0"/>
              <a:t>tutumlar</a:t>
            </a:r>
          </a:p>
        </p:txBody>
      </p:sp>
      <p:sp>
        <p:nvSpPr>
          <p:cNvPr id="9" name="Oval 8"/>
          <p:cNvSpPr/>
          <p:nvPr/>
        </p:nvSpPr>
        <p:spPr>
          <a:xfrm>
            <a:off x="392938" y="5511240"/>
            <a:ext cx="1584176" cy="4484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ight Arrow 9"/>
          <p:cNvSpPr/>
          <p:nvPr/>
        </p:nvSpPr>
        <p:spPr>
          <a:xfrm>
            <a:off x="2241787" y="5527444"/>
            <a:ext cx="2304256" cy="55977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Bilişsel bileşen</a:t>
            </a:r>
            <a:endParaRPr lang="tr-TR" dirty="0">
              <a:solidFill>
                <a:schemeClr val="tx1"/>
              </a:solidFill>
            </a:endParaRPr>
          </a:p>
        </p:txBody>
      </p:sp>
      <p:sp>
        <p:nvSpPr>
          <p:cNvPr id="11" name="Right Arrow 10"/>
          <p:cNvSpPr/>
          <p:nvPr/>
        </p:nvSpPr>
        <p:spPr>
          <a:xfrm>
            <a:off x="2241787" y="5906970"/>
            <a:ext cx="2304256" cy="55977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D</a:t>
            </a:r>
            <a:r>
              <a:rPr lang="tr-TR" dirty="0" smtClean="0">
                <a:solidFill>
                  <a:schemeClr val="tx1"/>
                </a:solidFill>
              </a:rPr>
              <a:t>uygusal bileşen</a:t>
            </a:r>
            <a:endParaRPr lang="tr-TR" dirty="0">
              <a:solidFill>
                <a:schemeClr val="tx1"/>
              </a:solidFill>
            </a:endParaRPr>
          </a:p>
        </p:txBody>
      </p:sp>
      <p:sp>
        <p:nvSpPr>
          <p:cNvPr id="12" name="Right Arrow 11"/>
          <p:cNvSpPr/>
          <p:nvPr/>
        </p:nvSpPr>
        <p:spPr>
          <a:xfrm>
            <a:off x="2239425" y="6277077"/>
            <a:ext cx="2304256" cy="55977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Davranışsal bileşen</a:t>
            </a:r>
            <a:endParaRPr lang="tr-TR" dirty="0">
              <a:solidFill>
                <a:schemeClr val="tx1"/>
              </a:solidFill>
            </a:endParaRPr>
          </a:p>
        </p:txBody>
      </p:sp>
      <p:sp>
        <p:nvSpPr>
          <p:cNvPr id="7" name="Rectangle 6"/>
          <p:cNvSpPr/>
          <p:nvPr/>
        </p:nvSpPr>
        <p:spPr>
          <a:xfrm>
            <a:off x="127127" y="976625"/>
            <a:ext cx="6081237" cy="369332"/>
          </a:xfrm>
          <a:prstGeom prst="rect">
            <a:avLst/>
          </a:prstGeom>
        </p:spPr>
        <p:txBody>
          <a:bodyPr wrap="square">
            <a:spAutoFit/>
          </a:bodyPr>
          <a:lstStyle/>
          <a:p>
            <a:pPr algn="just"/>
            <a:r>
              <a:rPr lang="tr-TR" dirty="0" smtClean="0">
                <a:solidFill>
                  <a:srgbClr val="FF0000"/>
                </a:solidFill>
              </a:rPr>
              <a:t>1. Ülke İmajı: Tanımlar ve Kavramsal Özellikler </a:t>
            </a:r>
          </a:p>
        </p:txBody>
      </p:sp>
      <p:sp>
        <p:nvSpPr>
          <p:cNvPr id="8" name="Rectangle 7"/>
          <p:cNvSpPr/>
          <p:nvPr/>
        </p:nvSpPr>
        <p:spPr>
          <a:xfrm>
            <a:off x="4468947" y="5553714"/>
            <a:ext cx="4572000" cy="523220"/>
          </a:xfrm>
          <a:prstGeom prst="rect">
            <a:avLst/>
          </a:prstGeom>
        </p:spPr>
        <p:txBody>
          <a:bodyPr>
            <a:spAutoFit/>
          </a:bodyPr>
          <a:lstStyle/>
          <a:p>
            <a:r>
              <a:rPr lang="tr-TR" sz="1400" dirty="0" smtClean="0"/>
              <a:t>kaynak ülkeye dair inançlar : dayanıklılık, güvenilirlik gibi ürüne yönelik kalite göstergesi</a:t>
            </a:r>
            <a:endParaRPr lang="tr-TR" sz="1400" dirty="0"/>
          </a:p>
        </p:txBody>
      </p:sp>
      <p:sp>
        <p:nvSpPr>
          <p:cNvPr id="13" name="Rectangle 12"/>
          <p:cNvSpPr/>
          <p:nvPr/>
        </p:nvSpPr>
        <p:spPr>
          <a:xfrm>
            <a:off x="4478333" y="5984689"/>
            <a:ext cx="4572000" cy="523220"/>
          </a:xfrm>
          <a:prstGeom prst="rect">
            <a:avLst/>
          </a:prstGeom>
        </p:spPr>
        <p:txBody>
          <a:bodyPr>
            <a:spAutoFit/>
          </a:bodyPr>
          <a:lstStyle/>
          <a:p>
            <a:pPr algn="just"/>
            <a:r>
              <a:rPr lang="tr-TR" sz="1400" dirty="0" smtClean="0"/>
              <a:t>ülkeye yönelik duygusal çağrışımlar, genelde ihmal edilen bileşen</a:t>
            </a:r>
          </a:p>
        </p:txBody>
      </p:sp>
      <p:sp>
        <p:nvSpPr>
          <p:cNvPr id="14" name="Rectangle 13"/>
          <p:cNvSpPr/>
          <p:nvPr/>
        </p:nvSpPr>
        <p:spPr>
          <a:xfrm>
            <a:off x="4468947" y="6382105"/>
            <a:ext cx="3986397" cy="523220"/>
          </a:xfrm>
          <a:prstGeom prst="rect">
            <a:avLst/>
          </a:prstGeom>
        </p:spPr>
        <p:txBody>
          <a:bodyPr wrap="square">
            <a:spAutoFit/>
          </a:bodyPr>
          <a:lstStyle/>
          <a:p>
            <a:r>
              <a:rPr lang="tr-TR" sz="1400" dirty="0" smtClean="0"/>
              <a:t>normatif ve eylemsel bakış açıları, normlar kavramsal olarak sorunlu, ayrı ele alınmalı</a:t>
            </a:r>
            <a:endParaRPr lang="tr-TR" sz="1400" dirty="0"/>
          </a:p>
        </p:txBody>
      </p:sp>
      <p:sp>
        <p:nvSpPr>
          <p:cNvPr id="15" name="Footer Placeholder 14"/>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Tree>
    <p:extLst>
      <p:ext uri="{BB962C8B-B14F-4D97-AF65-F5344CB8AC3E}">
        <p14:creationId xmlns:p14="http://schemas.microsoft.com/office/powerpoint/2010/main" val="134551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0" grpId="0" animBg="1"/>
      <p:bldP spid="11" grpId="0" animBg="1"/>
      <p:bldP spid="12" grpId="0" animBg="1"/>
      <p:bldP spid="8"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2/10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5010474" cy="400110"/>
          </a:xfrm>
          <a:prstGeom prst="rect">
            <a:avLst/>
          </a:prstGeom>
        </p:spPr>
        <p:txBody>
          <a:bodyPr wrap="none">
            <a:spAutoFit/>
          </a:bodyPr>
          <a:lstStyle/>
          <a:p>
            <a:r>
              <a:rPr lang="tr-TR" sz="2000" b="1" dirty="0" smtClean="0"/>
              <a:t>1. BÖLÜM:  ÜLKE İMAJI VE ÜLKE İMAJI ETKİSİ </a:t>
            </a:r>
            <a:endParaRPr lang="tr-TR" sz="2000" b="1" dirty="0"/>
          </a:p>
        </p:txBody>
      </p:sp>
      <p:sp>
        <p:nvSpPr>
          <p:cNvPr id="8" name="Rectangle 7"/>
          <p:cNvSpPr/>
          <p:nvPr/>
        </p:nvSpPr>
        <p:spPr>
          <a:xfrm>
            <a:off x="116054" y="982414"/>
            <a:ext cx="9027945" cy="369332"/>
          </a:xfrm>
          <a:prstGeom prst="rect">
            <a:avLst/>
          </a:prstGeom>
        </p:spPr>
        <p:txBody>
          <a:bodyPr wrap="square">
            <a:spAutoFit/>
          </a:bodyPr>
          <a:lstStyle/>
          <a:p>
            <a:pPr algn="just"/>
            <a:r>
              <a:rPr lang="tr-TR" dirty="0" smtClean="0">
                <a:solidFill>
                  <a:srgbClr val="FF0000"/>
                </a:solidFill>
              </a:rPr>
              <a:t>2. Ülke İmajının Temel Bileşenleri ve Bileşenler Arasındaki Etkileşim</a:t>
            </a:r>
          </a:p>
        </p:txBody>
      </p:sp>
      <p:pic>
        <p:nvPicPr>
          <p:cNvPr id="1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1327028"/>
            <a:ext cx="6365503" cy="491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763688" y="6196042"/>
            <a:ext cx="4882145" cy="276999"/>
          </a:xfrm>
          <a:prstGeom prst="rect">
            <a:avLst/>
          </a:prstGeom>
          <a:noFill/>
        </p:spPr>
        <p:txBody>
          <a:bodyPr wrap="square" rtlCol="0">
            <a:spAutoFit/>
          </a:bodyPr>
          <a:lstStyle/>
          <a:p>
            <a:pPr algn="ctr"/>
            <a:r>
              <a:rPr lang="tr-TR" sz="1200" dirty="0" smtClean="0"/>
              <a:t>Kaynak</a:t>
            </a:r>
            <a:r>
              <a:rPr lang="tr-TR" sz="1200" dirty="0"/>
              <a:t>: </a:t>
            </a:r>
            <a:r>
              <a:rPr lang="tr-TR" sz="1200" dirty="0" err="1"/>
              <a:t>Roth</a:t>
            </a:r>
            <a:r>
              <a:rPr lang="tr-TR" sz="1200" dirty="0"/>
              <a:t> ve </a:t>
            </a:r>
            <a:r>
              <a:rPr lang="tr-TR" sz="1200" dirty="0" err="1"/>
              <a:t>Diamantopoulos</a:t>
            </a:r>
            <a:r>
              <a:rPr lang="tr-TR" sz="1200" dirty="0"/>
              <a:t> (2009</a:t>
            </a:r>
            <a:r>
              <a:rPr lang="tr-TR" sz="1200" dirty="0" smtClean="0"/>
              <a:t>)</a:t>
            </a:r>
            <a:endParaRPr lang="tr-TR" sz="1200" dirty="0"/>
          </a:p>
        </p:txBody>
      </p:sp>
      <p:sp>
        <p:nvSpPr>
          <p:cNvPr id="14" name="Footer Placeholder 13"/>
          <p:cNvSpPr>
            <a:spLocks noGrp="1"/>
          </p:cNvSpPr>
          <p:nvPr>
            <p:ph type="ftr" sz="quarter" idx="11"/>
            <p:custDataLst>
              <p:tags r:id="rId1"/>
            </p:custDataLst>
          </p:nvPr>
        </p:nvSpPr>
        <p:spPr>
          <a:xfrm>
            <a:off x="0" y="6356350"/>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a:solidFill>
                <a:srgbClr val="00C000"/>
              </a:solidFill>
            </a:endParaRPr>
          </a:p>
        </p:txBody>
      </p:sp>
    </p:spTree>
    <p:extLst>
      <p:ext uri="{BB962C8B-B14F-4D97-AF65-F5344CB8AC3E}">
        <p14:creationId xmlns:p14="http://schemas.microsoft.com/office/powerpoint/2010/main" val="327066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a:solidFill>
            <a:srgbClr val="92D050"/>
          </a:solidFill>
        </p:spPr>
        <p:txBody>
          <a:bodyPr>
            <a:noAutofit/>
          </a:bodyPr>
          <a:lstStyle/>
          <a:p>
            <a:pPr algn="l"/>
            <a:r>
              <a:rPr lang="tr-TR" sz="3600" b="1" dirty="0" smtClean="0">
                <a:solidFill>
                  <a:schemeClr val="bg1"/>
                </a:solidFill>
              </a:rPr>
              <a:t>LİTERATÜR ÖZETİ                                              3/10</a:t>
            </a:r>
            <a:endParaRPr lang="tr-TR" sz="3600" b="1" dirty="0">
              <a:solidFill>
                <a:schemeClr val="bg1"/>
              </a:solidFill>
            </a:endParaRPr>
          </a:p>
        </p:txBody>
      </p:sp>
      <p:pic>
        <p:nvPicPr>
          <p:cNvPr id="1026" name="Picture 2" descr="http://www.pazarlama.org.tr/upk-2015/uploads/images/aulogotk.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27" y="6237312"/>
            <a:ext cx="666317" cy="586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zarlama.org.tr/upk-2015/uploads/images/ppadlogoai.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417" y="6112903"/>
            <a:ext cx="758583" cy="758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35" y="576515"/>
            <a:ext cx="5010474" cy="400110"/>
          </a:xfrm>
          <a:prstGeom prst="rect">
            <a:avLst/>
          </a:prstGeom>
        </p:spPr>
        <p:txBody>
          <a:bodyPr wrap="none">
            <a:spAutoFit/>
          </a:bodyPr>
          <a:lstStyle/>
          <a:p>
            <a:r>
              <a:rPr lang="tr-TR" sz="2000" b="1" dirty="0" smtClean="0"/>
              <a:t>1. BÖLÜM:  ÜLKE İMAJI VE ÜLKE İMAJI ETKİSİ </a:t>
            </a:r>
            <a:endParaRPr lang="tr-TR" sz="2000" b="1" dirty="0"/>
          </a:p>
        </p:txBody>
      </p:sp>
      <p:sp>
        <p:nvSpPr>
          <p:cNvPr id="8" name="Rectangle 7"/>
          <p:cNvSpPr/>
          <p:nvPr/>
        </p:nvSpPr>
        <p:spPr>
          <a:xfrm>
            <a:off x="116054" y="982414"/>
            <a:ext cx="9027945" cy="369332"/>
          </a:xfrm>
          <a:prstGeom prst="rect">
            <a:avLst/>
          </a:prstGeom>
        </p:spPr>
        <p:txBody>
          <a:bodyPr wrap="square">
            <a:spAutoFit/>
          </a:bodyPr>
          <a:lstStyle/>
          <a:p>
            <a:pPr algn="just"/>
            <a:r>
              <a:rPr lang="tr-TR" dirty="0" smtClean="0">
                <a:solidFill>
                  <a:srgbClr val="FF0000"/>
                </a:solidFill>
              </a:rPr>
              <a:t>3. Ülke İmajı Etkisi</a:t>
            </a: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930" y="462716"/>
            <a:ext cx="7928139" cy="602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951819" y="6253737"/>
            <a:ext cx="3240360" cy="276999"/>
          </a:xfrm>
          <a:prstGeom prst="rect">
            <a:avLst/>
          </a:prstGeom>
          <a:noFill/>
        </p:spPr>
        <p:txBody>
          <a:bodyPr wrap="square" rtlCol="0">
            <a:spAutoFit/>
          </a:bodyPr>
          <a:lstStyle/>
          <a:p>
            <a:r>
              <a:rPr lang="tr-TR" sz="1200" dirty="0"/>
              <a:t>Kaynak: </a:t>
            </a:r>
            <a:r>
              <a:rPr lang="tr-TR" sz="1200" dirty="0" err="1"/>
              <a:t>Bloemer</a:t>
            </a:r>
            <a:r>
              <a:rPr lang="tr-TR" sz="1200" dirty="0"/>
              <a:t> vd. (2009)</a:t>
            </a:r>
          </a:p>
        </p:txBody>
      </p:sp>
      <p:sp>
        <p:nvSpPr>
          <p:cNvPr id="4" name="Footer Placeholder 3"/>
          <p:cNvSpPr>
            <a:spLocks noGrp="1"/>
          </p:cNvSpPr>
          <p:nvPr>
            <p:ph type="ftr" sz="quarter" idx="11"/>
            <p:custDataLst>
              <p:tags r:id="rId1"/>
            </p:custDataLst>
          </p:nvPr>
        </p:nvSpPr>
        <p:spPr>
          <a:xfrm>
            <a:off x="0" y="6530736"/>
            <a:ext cx="9144000" cy="365125"/>
          </a:xfrm>
        </p:spPr>
        <p:txBody>
          <a:bodyPr/>
          <a:lstStyle/>
          <a:p>
            <a:r>
              <a:rPr lang="tr-TR" smtClean="0"/>
              <a:t>Veri Sınıfı / Data Classification</a:t>
            </a:r>
            <a:r>
              <a:rPr lang="tr-TR" sz="1000" smtClean="0">
                <a:solidFill>
                  <a:srgbClr val="FF0000"/>
                </a:solidFill>
                <a:latin typeface="Tahoma"/>
              </a:rPr>
              <a:t> </a:t>
            </a:r>
            <a:r>
              <a:rPr lang="tr-TR" smtClean="0">
                <a:solidFill>
                  <a:srgbClr val="00C000"/>
                </a:solidFill>
              </a:rPr>
              <a:t>Kamuya Açık / Public</a:t>
            </a:r>
            <a:endParaRPr lang="tr-TR" dirty="0">
              <a:solidFill>
                <a:srgbClr val="00C000"/>
              </a:solidFill>
            </a:endParaRPr>
          </a:p>
        </p:txBody>
      </p:sp>
    </p:spTree>
    <p:extLst>
      <p:ext uri="{BB962C8B-B14F-4D97-AF65-F5344CB8AC3E}">
        <p14:creationId xmlns:p14="http://schemas.microsoft.com/office/powerpoint/2010/main" val="211819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b16b9d16-bfe2-40fc-90d4-cb5db64e1aa0">
  <element uid="id_classification_nonbusiness" value=""/>
</sisl>
</file>

<file path=customXml/itemProps1.xml><?xml version="1.0" encoding="utf-8"?>
<ds:datastoreItem xmlns:ds="http://schemas.openxmlformats.org/officeDocument/2006/customXml" ds:itemID="{F728B537-3793-489C-9754-770A31E77F9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376</TotalTime>
  <Words>3496</Words>
  <Application>Microsoft Office PowerPoint</Application>
  <PresentationFormat>On-screen Show (4:3)</PresentationFormat>
  <Paragraphs>447</Paragraphs>
  <Slides>34</Slides>
  <Notes>34</Notes>
  <HiddenSlides>10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Bitmap Image</vt:lpstr>
      <vt:lpstr>20.Ulusal Pazarlama Kongresi Doktora Kolokyumu</vt:lpstr>
      <vt:lpstr>Dilek Turan KİMDİR?</vt:lpstr>
      <vt:lpstr>PowerPoint Presentation</vt:lpstr>
      <vt:lpstr>GİRİŞ                                                                      1/2</vt:lpstr>
      <vt:lpstr>GİRİŞ                                                                      2/2</vt:lpstr>
      <vt:lpstr>İÇERİK</vt:lpstr>
      <vt:lpstr>LİTERATÜR ÖZETİ                                              1/10</vt:lpstr>
      <vt:lpstr>LİTERATÜR ÖZETİ                                              2/10</vt:lpstr>
      <vt:lpstr>LİTERATÜR ÖZETİ                                              3/10</vt:lpstr>
      <vt:lpstr>LİTERATÜR ÖZETİ                                              4/10</vt:lpstr>
      <vt:lpstr>LİTERATÜR ÖZETİ                                              5/10</vt:lpstr>
      <vt:lpstr>LİTERATÜR ÖZETİ                                              6/10</vt:lpstr>
      <vt:lpstr>LİTERATÜR ÖZETİ                                              7/10</vt:lpstr>
      <vt:lpstr>LİTERATÜR ÖZETİ                                              8/10</vt:lpstr>
      <vt:lpstr>LİTERATÜR ÖZETİ                                              9/10</vt:lpstr>
      <vt:lpstr>LİTERATÜR ÖZETİ                                            10/10</vt:lpstr>
      <vt:lpstr>TEZİN AMACI VE ÖNEMİ</vt:lpstr>
      <vt:lpstr>ARAŞTIRMA PROBLEMİ VE SORULAR             1/2</vt:lpstr>
      <vt:lpstr>ARAŞTIRMA PROBLEMİ VE SORULAR             2/2</vt:lpstr>
      <vt:lpstr>ARAŞTIRMA MODELİ</vt:lpstr>
      <vt:lpstr>ARAŞTIRMA TASARIMI VE YÖNTEM</vt:lpstr>
      <vt:lpstr>ANKET OLUŞTURMA SÜRECİ</vt:lpstr>
      <vt:lpstr>PİLOT UYGULAMA</vt:lpstr>
      <vt:lpstr>KAHVE DÜNYASI-ANKET UYGULAMASI          1/3</vt:lpstr>
      <vt:lpstr>KAHVE DÜNYASI-ANKET UYGULAMASI          2/3</vt:lpstr>
      <vt:lpstr>KAHVE DÜNYASI-ANKET UYGULAMASI          3/3</vt:lpstr>
      <vt:lpstr>İLK SONUÇLAR                                                     1/7</vt:lpstr>
      <vt:lpstr>İLK SONUÇLAR                                                     2/7</vt:lpstr>
      <vt:lpstr>İLK SONUÇLAR                                                     3/7</vt:lpstr>
      <vt:lpstr>İLK SONUÇLAR                                                     4/7</vt:lpstr>
      <vt:lpstr>İLK SONUÇLAR                                                     5/7</vt:lpstr>
      <vt:lpstr>İLK SONUÇLAR                                                     6/7</vt:lpstr>
      <vt:lpstr>İLK SONUÇLAR                                                     7/7</vt:lpstr>
      <vt:lpstr>GELECEK ÇALIŞMALAR</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20.Ulusal Pazarlama Kongresi Doktora Kolokyumu</dc:title>
  <dc:creator>Dilek Turan</dc:creator>
  <cp:lastModifiedBy>Dilek Turan</cp:lastModifiedBy>
  <cp:revision>39</cp:revision>
  <dcterms:created xsi:type="dcterms:W3CDTF">2015-06-07T10:39:45Z</dcterms:created>
  <dcterms:modified xsi:type="dcterms:W3CDTF">2015-06-09T17:22:20Z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c1086ade-6bbd-4008-940a-551209158d76</vt:lpwstr>
  </property>
  <property fmtid="{D5CDD505-2E9C-101B-9397-08002B2CF9AE}" pid="3" name="bjSaver">
    <vt:lpwstr>0cAlRL/85uBrtUekUK7x7VGdp9WW4npT</vt:lpwstr>
  </property>
  <property fmtid="{D5CDD505-2E9C-101B-9397-08002B2CF9AE}" pid="4" name="bjDocumentLabelXML">
    <vt:lpwstr>&lt;?xml version="1.0" encoding="us-ascii"?&gt;&lt;sisl xmlns:xsi="http://www.w3.org/2001/XMLSchema-instance" xmlns:xsd="http://www.w3.org/2001/XMLSchema" sislVersion="0" policy="b16b9d16-bfe2-40fc-90d4-cb5db64e1aa0" xmlns="http://www.boldonjames.com/2008/01/sie/i</vt:lpwstr>
  </property>
  <property fmtid="{D5CDD505-2E9C-101B-9397-08002B2CF9AE}" pid="5" name="bjDocumentLabelXML-0">
    <vt:lpwstr>nternal/label"&gt;&lt;element uid="id_classification_nonbusiness" value="" /&gt;&lt;/sisl&gt;</vt:lpwstr>
  </property>
  <property fmtid="{D5CDD505-2E9C-101B-9397-08002B2CF9AE}" pid="6" name="bjDocumentSecurityLabel">
    <vt:lpwstr>Kamuya Açık / Public</vt:lpwstr>
  </property>
</Properties>
</file>